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4" r:id="rId3"/>
    <p:sldId id="275" r:id="rId4"/>
    <p:sldId id="279" r:id="rId5"/>
    <p:sldId id="276" r:id="rId6"/>
    <p:sldId id="277" r:id="rId7"/>
    <p:sldId id="278" r:id="rId8"/>
    <p:sldId id="280" r:id="rId9"/>
    <p:sldId id="281" r:id="rId10"/>
    <p:sldId id="282" r:id="rId11"/>
    <p:sldId id="283"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1" autoAdjust="0"/>
    <p:restoredTop sz="94638" autoAdjust="0"/>
  </p:normalViewPr>
  <p:slideViewPr>
    <p:cSldViewPr>
      <p:cViewPr varScale="1">
        <p:scale>
          <a:sx n="86" d="100"/>
          <a:sy n="86" d="100"/>
        </p:scale>
        <p:origin x="-93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994CB056-D54A-4D8B-A6D1-2DF3D29C6037}" type="datetimeFigureOut">
              <a:rPr lang="fr-FR" smtClean="0"/>
              <a:pPr/>
              <a:t>31/12/2014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994CB056-D54A-4D8B-A6D1-2DF3D29C6037}" type="datetimeFigureOut">
              <a:rPr lang="fr-FR" smtClean="0"/>
              <a:pPr/>
              <a:t>31/12/2014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994CB056-D54A-4D8B-A6D1-2DF3D29C6037}" type="datetimeFigureOut">
              <a:rPr lang="fr-FR" smtClean="0"/>
              <a:pPr/>
              <a:t>31/12/2014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994CB056-D54A-4D8B-A6D1-2DF3D29C6037}" type="datetimeFigureOut">
              <a:rPr lang="fr-FR" smtClean="0"/>
              <a:pPr/>
              <a:t>31/12/2014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94CB056-D54A-4D8B-A6D1-2DF3D29C6037}" type="datetimeFigureOut">
              <a:rPr lang="fr-FR" smtClean="0"/>
              <a:pPr/>
              <a:t>31/12/2014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994CB056-D54A-4D8B-A6D1-2DF3D29C6037}" type="datetimeFigureOut">
              <a:rPr lang="fr-FR" smtClean="0"/>
              <a:pPr/>
              <a:t>31/12/2014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994CB056-D54A-4D8B-A6D1-2DF3D29C6037}" type="datetimeFigureOut">
              <a:rPr lang="fr-FR" smtClean="0"/>
              <a:pPr/>
              <a:t>31/12/2014</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994CB056-D54A-4D8B-A6D1-2DF3D29C6037}" type="datetimeFigureOut">
              <a:rPr lang="fr-FR" smtClean="0"/>
              <a:pPr/>
              <a:t>31/12/2014</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94CB056-D54A-4D8B-A6D1-2DF3D29C6037}" type="datetimeFigureOut">
              <a:rPr lang="fr-FR" smtClean="0"/>
              <a:pPr/>
              <a:t>31/12/2014</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94CB056-D54A-4D8B-A6D1-2DF3D29C6037}" type="datetimeFigureOut">
              <a:rPr lang="fr-FR" smtClean="0"/>
              <a:pPr/>
              <a:t>31/12/2014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94CB056-D54A-4D8B-A6D1-2DF3D29C6037}" type="datetimeFigureOut">
              <a:rPr lang="fr-FR" smtClean="0"/>
              <a:pPr/>
              <a:t>31/12/2014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CB056-D54A-4D8B-A6D1-2DF3D29C6037}" type="datetimeFigureOut">
              <a:rPr lang="fr-FR" smtClean="0"/>
              <a:pPr/>
              <a:t>31/12/2014</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2BE4FE-C0F2-4F54-BB10-7E3E81595F4D}"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071670" y="571480"/>
            <a:ext cx="4929222" cy="1261884"/>
          </a:xfrm>
          <a:prstGeom prst="rect">
            <a:avLst/>
          </a:prstGeom>
          <a:solidFill>
            <a:schemeClr val="bg1"/>
          </a:solidFill>
          <a:ln>
            <a:solidFill>
              <a:schemeClr val="tx1"/>
            </a:solidFill>
          </a:ln>
        </p:spPr>
        <p:txBody>
          <a:bodyPr wrap="square" rtlCol="0">
            <a:spAutoFit/>
          </a:bodyPr>
          <a:lstStyle/>
          <a:p>
            <a:pPr algn="ctr"/>
            <a:r>
              <a:rPr lang="fr-FR" sz="4400" dirty="0" smtClean="0">
                <a:latin typeface="Times New Roman" pitchFamily="18" charset="0"/>
                <a:cs typeface="Times New Roman" pitchFamily="18" charset="0"/>
              </a:rPr>
              <a:t>Filer droit</a:t>
            </a:r>
          </a:p>
          <a:p>
            <a:pPr algn="ctr"/>
            <a:r>
              <a:rPr lang="fr-FR" sz="3200" i="1" dirty="0" smtClean="0">
                <a:latin typeface="Times New Roman" pitchFamily="18" charset="0"/>
                <a:cs typeface="Times New Roman" pitchFamily="18" charset="0"/>
              </a:rPr>
              <a:t>Michael Coleman</a:t>
            </a:r>
            <a:endParaRPr lang="fr-BE" sz="3200" i="1" dirty="0">
              <a:latin typeface="Times New Roman" pitchFamily="18" charset="0"/>
              <a:cs typeface="Times New Roman" pitchFamily="18" charset="0"/>
            </a:endParaRPr>
          </a:p>
        </p:txBody>
      </p:sp>
      <p:pic>
        <p:nvPicPr>
          <p:cNvPr id="2050" name="Picture 2" descr="http://www.images-chapitre.com/ima1/original/368/1382368_11253678.jpg"/>
          <p:cNvPicPr>
            <a:picLocks noChangeAspect="1" noChangeArrowheads="1"/>
          </p:cNvPicPr>
          <p:nvPr/>
        </p:nvPicPr>
        <p:blipFill>
          <a:blip r:embed="rId2"/>
          <a:srcRect/>
          <a:stretch>
            <a:fillRect/>
          </a:stretch>
        </p:blipFill>
        <p:spPr bwMode="auto">
          <a:xfrm>
            <a:off x="6286512" y="2214554"/>
            <a:ext cx="2571768" cy="3651626"/>
          </a:xfrm>
          <a:prstGeom prst="rect">
            <a:avLst/>
          </a:prstGeom>
          <a:noFill/>
        </p:spPr>
      </p:pic>
      <p:sp>
        <p:nvSpPr>
          <p:cNvPr id="2051" name="Rectangle 3"/>
          <p:cNvSpPr>
            <a:spLocks noChangeArrowheads="1"/>
          </p:cNvSpPr>
          <p:nvPr/>
        </p:nvSpPr>
        <p:spPr bwMode="auto">
          <a:xfrm>
            <a:off x="428596" y="3443117"/>
            <a:ext cx="5572132"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b="1" u="sng" dirty="0" smtClean="0">
                <a:latin typeface="Times New Roman" pitchFamily="18" charset="0"/>
                <a:cs typeface="Times New Roman" pitchFamily="18" charset="0"/>
              </a:rPr>
              <a:t>Rappel de la consigne</a:t>
            </a:r>
            <a:endParaRPr lang="fr-BE" sz="2400" dirty="0" smtClean="0">
              <a:latin typeface="Times New Roman" pitchFamily="18" charset="0"/>
              <a:cs typeface="Times New Roman" pitchFamily="18" charset="0"/>
            </a:endParaRPr>
          </a:p>
          <a:p>
            <a:pPr algn="just"/>
            <a:r>
              <a:rPr lang="fr-FR" sz="2400" dirty="0" smtClean="0">
                <a:latin typeface="Times New Roman" pitchFamily="18" charset="0"/>
                <a:cs typeface="Times New Roman" pitchFamily="18" charset="0"/>
              </a:rPr>
              <a:t>Rédiger un court résumé du roman (maximum deux pages manuscrites).</a:t>
            </a:r>
            <a:endParaRPr kumimoji="0" lang="fr-BE" altLang="zh-CN"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3263" y="642918"/>
            <a:ext cx="8937893"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altLang="zh-CN" sz="2400" dirty="0" smtClean="0">
                <a:solidFill>
                  <a:schemeClr val="accent1">
                    <a:lumMod val="50000"/>
                  </a:schemeClr>
                </a:solidFill>
                <a:latin typeface="Comic Sans MS" pitchFamily="66" charset="0"/>
                <a:ea typeface="Times New Roman" pitchFamily="18" charset="0"/>
                <a:cs typeface="Arial" pitchFamily="34" charset="0"/>
              </a:rPr>
              <a:t>2</a:t>
            </a:r>
            <a:r>
              <a:rPr kumimoji="0" lang="fr-FR" altLang="zh-CN" sz="2400" b="0" i="0" u="none" strike="noStrike" cap="none" normalizeH="0" baseline="0" dirty="0" smtClean="0">
                <a:ln>
                  <a:noFill/>
                </a:ln>
                <a:solidFill>
                  <a:schemeClr val="accent1">
                    <a:lumMod val="50000"/>
                  </a:schemeClr>
                </a:solidFill>
                <a:effectLst/>
                <a:latin typeface="Comic Sans MS" pitchFamily="66" charset="0"/>
                <a:ea typeface="Times New Roman" pitchFamily="18" charset="0"/>
                <a:cs typeface="Arial" pitchFamily="34" charset="0"/>
              </a:rPr>
              <a:t>. </a:t>
            </a:r>
            <a:r>
              <a:rPr lang="fr-FR" sz="2400" dirty="0" smtClean="0">
                <a:solidFill>
                  <a:schemeClr val="accent1">
                    <a:lumMod val="50000"/>
                  </a:schemeClr>
                </a:solidFill>
                <a:latin typeface="Comic Sans MS" pitchFamily="66" charset="0"/>
              </a:rPr>
              <a:t>Fixer la liste de ce qui va devoir y figurer (outre ce qui a déjà été noté au point précédent), même brièvement :</a:t>
            </a:r>
            <a:endParaRPr lang="fr-BE" sz="2400" dirty="0">
              <a:solidFill>
                <a:schemeClr val="accent1">
                  <a:lumMod val="50000"/>
                </a:schemeClr>
              </a:solidFill>
              <a:latin typeface="Comic Sans MS" pitchFamily="66" charset="0"/>
            </a:endParaRPr>
          </a:p>
        </p:txBody>
      </p:sp>
      <p:sp>
        <p:nvSpPr>
          <p:cNvPr id="1026" name="Rectangle 2"/>
          <p:cNvSpPr>
            <a:spLocks noChangeArrowheads="1"/>
          </p:cNvSpPr>
          <p:nvPr/>
        </p:nvSpPr>
        <p:spPr bwMode="auto">
          <a:xfrm>
            <a:off x="785786" y="1571612"/>
            <a:ext cx="8072494"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lvl="1" algn="just" fontAlgn="base">
              <a:spcBef>
                <a:spcPct val="0"/>
              </a:spcBef>
              <a:spcAft>
                <a:spcPct val="0"/>
              </a:spcAft>
              <a:buFont typeface="Wingdings" pitchFamily="2" charset="2"/>
              <a:buChar char=""/>
              <a:tabLst>
                <a:tab pos="1363663" algn="l"/>
              </a:tabLst>
            </a:pPr>
            <a:r>
              <a:rPr kumimoji="0" lang="fr-FR" altLang="zh-CN" sz="2400" b="0" i="0" u="none" strike="noStrike" cap="none" normalizeH="0" baseline="0" dirty="0" smtClean="0">
                <a:ln>
                  <a:noFill/>
                </a:ln>
                <a:solidFill>
                  <a:schemeClr val="accent1">
                    <a:lumMod val="50000"/>
                  </a:schemeClr>
                </a:solidFill>
                <a:effectLst/>
                <a:latin typeface="Comic Sans MS" pitchFamily="66" charset="0"/>
                <a:ea typeface="Times New Roman" pitchFamily="18" charset="0"/>
                <a:cs typeface="Arial" pitchFamily="34" charset="0"/>
              </a:rPr>
              <a:t> </a:t>
            </a:r>
            <a:r>
              <a:rPr lang="fr-FR" sz="2400" dirty="0" smtClean="0">
                <a:solidFill>
                  <a:schemeClr val="accent1">
                    <a:lumMod val="50000"/>
                  </a:schemeClr>
                </a:solidFill>
                <a:latin typeface="Comic Sans MS" pitchFamily="66" charset="0"/>
              </a:rPr>
              <a:t>une description des deux </a:t>
            </a:r>
            <a:r>
              <a:rPr lang="fr-FR" sz="2400" dirty="0" smtClean="0">
                <a:solidFill>
                  <a:schemeClr val="accent1">
                    <a:lumMod val="50000"/>
                  </a:schemeClr>
                </a:solidFill>
                <a:latin typeface="Comic Sans MS" pitchFamily="66" charset="0"/>
              </a:rPr>
              <a:t>héros</a:t>
            </a:r>
            <a:endParaRPr lang="fr-BE" sz="2400" dirty="0" smtClean="0">
              <a:solidFill>
                <a:schemeClr val="accent1">
                  <a:lumMod val="50000"/>
                </a:schemeClr>
              </a:solidFill>
              <a:latin typeface="Comic Sans MS" pitchFamily="66" charset="0"/>
            </a:endParaRPr>
          </a:p>
        </p:txBody>
      </p:sp>
      <p:sp>
        <p:nvSpPr>
          <p:cNvPr id="1027" name="Rectangle 3"/>
          <p:cNvSpPr>
            <a:spLocks noChangeArrowheads="1"/>
          </p:cNvSpPr>
          <p:nvPr/>
        </p:nvSpPr>
        <p:spPr bwMode="auto">
          <a:xfrm>
            <a:off x="785786" y="2071678"/>
            <a:ext cx="8072494"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buFont typeface="Wingdings" pitchFamily="2" charset="2"/>
              <a:buChar char="§"/>
            </a:pPr>
            <a:r>
              <a:rPr lang="fr-FR" sz="2400" dirty="0" smtClean="0">
                <a:solidFill>
                  <a:schemeClr val="accent1">
                    <a:lumMod val="50000"/>
                  </a:schemeClr>
                </a:solidFill>
                <a:latin typeface="Comic Sans MS" pitchFamily="66" charset="0"/>
              </a:rPr>
              <a:t> le </a:t>
            </a:r>
            <a:r>
              <a:rPr lang="fr-FR" sz="2400" dirty="0" smtClean="0">
                <a:solidFill>
                  <a:schemeClr val="accent1">
                    <a:lumMod val="50000"/>
                  </a:schemeClr>
                </a:solidFill>
                <a:latin typeface="Comic Sans MS" pitchFamily="66" charset="0"/>
              </a:rPr>
              <a:t>milieu familial de Luke</a:t>
            </a:r>
            <a:endParaRPr lang="fr-BE" sz="2400" dirty="0">
              <a:solidFill>
                <a:schemeClr val="accent1">
                  <a:lumMod val="50000"/>
                </a:schemeClr>
              </a:solidFill>
              <a:latin typeface="Comic Sans MS" pitchFamily="66" charset="0"/>
            </a:endParaRPr>
          </a:p>
        </p:txBody>
      </p:sp>
      <p:sp>
        <p:nvSpPr>
          <p:cNvPr id="1028" name="Rectangle 4"/>
          <p:cNvSpPr>
            <a:spLocks noChangeArrowheads="1"/>
          </p:cNvSpPr>
          <p:nvPr/>
        </p:nvSpPr>
        <p:spPr bwMode="auto">
          <a:xfrm>
            <a:off x="785785" y="3500438"/>
            <a:ext cx="8143933"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buFont typeface="Wingdings" pitchFamily="2" charset="2"/>
              <a:buChar char=""/>
              <a:tabLst>
                <a:tab pos="1363663" algn="l"/>
              </a:tabLst>
            </a:pPr>
            <a:r>
              <a:rPr kumimoji="0" lang="fr-FR" altLang="zh-CN" sz="2400" b="0" i="0" u="none" strike="noStrike" cap="none" normalizeH="0" baseline="0" dirty="0" smtClean="0">
                <a:ln>
                  <a:noFill/>
                </a:ln>
                <a:solidFill>
                  <a:schemeClr val="accent1">
                    <a:lumMod val="50000"/>
                  </a:schemeClr>
                </a:solidFill>
                <a:effectLst/>
                <a:latin typeface="Comic Sans MS" pitchFamily="66" charset="0"/>
                <a:ea typeface="Times New Roman" pitchFamily="18" charset="0"/>
                <a:cs typeface="Arial" pitchFamily="34" charset="0"/>
              </a:rPr>
              <a:t> ...</a:t>
            </a:r>
            <a:endParaRPr kumimoji="0" lang="fr-FR" altLang="zh-CN" sz="2400" b="0" i="0" u="none" strike="noStrike" cap="none" normalizeH="0" baseline="0" dirty="0" smtClean="0">
              <a:ln>
                <a:noFill/>
              </a:ln>
              <a:solidFill>
                <a:schemeClr val="accent1">
                  <a:lumMod val="50000"/>
                </a:schemeClr>
              </a:solidFill>
              <a:effectLst/>
              <a:latin typeface="Comic Sans MS" pitchFamily="66" charset="0"/>
              <a:cs typeface="Arial" pitchFamily="34" charset="0"/>
            </a:endParaRPr>
          </a:p>
        </p:txBody>
      </p:sp>
      <p:sp>
        <p:nvSpPr>
          <p:cNvPr id="6" name="Rectangle 3"/>
          <p:cNvSpPr>
            <a:spLocks noChangeArrowheads="1"/>
          </p:cNvSpPr>
          <p:nvPr/>
        </p:nvSpPr>
        <p:spPr bwMode="auto">
          <a:xfrm>
            <a:off x="785786" y="2571744"/>
            <a:ext cx="8072494"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lvl="1">
              <a:buFont typeface="Wingdings" pitchFamily="2" charset="2"/>
              <a:buChar char="§"/>
            </a:pPr>
            <a:r>
              <a:rPr lang="fr-FR" sz="2400" dirty="0" smtClean="0">
                <a:solidFill>
                  <a:schemeClr val="accent1">
                    <a:lumMod val="50000"/>
                  </a:schemeClr>
                </a:solidFill>
                <a:latin typeface="Comic Sans MS" pitchFamily="66" charset="0"/>
              </a:rPr>
              <a:t> </a:t>
            </a:r>
            <a:r>
              <a:rPr lang="fr-FR" sz="2400" dirty="0" smtClean="0">
                <a:solidFill>
                  <a:schemeClr val="accent1">
                    <a:lumMod val="50000"/>
                  </a:schemeClr>
                </a:solidFill>
                <a:latin typeface="Comic Sans MS" pitchFamily="66" charset="0"/>
              </a:rPr>
              <a:t>le coaching de </a:t>
            </a:r>
            <a:r>
              <a:rPr lang="fr-FR" sz="2400" dirty="0" err="1" smtClean="0">
                <a:solidFill>
                  <a:schemeClr val="accent1">
                    <a:lumMod val="50000"/>
                  </a:schemeClr>
                </a:solidFill>
                <a:latin typeface="Comic Sans MS" pitchFamily="66" charset="0"/>
              </a:rPr>
              <a:t>Viv</a:t>
            </a:r>
            <a:endParaRPr lang="fr-BE" sz="2400" dirty="0" smtClean="0">
              <a:solidFill>
                <a:schemeClr val="accent1">
                  <a:lumMod val="50000"/>
                </a:schemeClr>
              </a:solidFill>
              <a:latin typeface="Comic Sans MS" pitchFamily="66" charset="0"/>
            </a:endParaRPr>
          </a:p>
        </p:txBody>
      </p:sp>
      <p:sp>
        <p:nvSpPr>
          <p:cNvPr id="7" name="Rectangle 3"/>
          <p:cNvSpPr>
            <a:spLocks noChangeArrowheads="1"/>
          </p:cNvSpPr>
          <p:nvPr/>
        </p:nvSpPr>
        <p:spPr bwMode="auto">
          <a:xfrm>
            <a:off x="785786" y="3038773"/>
            <a:ext cx="8072494"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lvl="1">
              <a:buFont typeface="Wingdings" pitchFamily="2" charset="2"/>
              <a:buChar char="§"/>
            </a:pPr>
            <a:r>
              <a:rPr lang="fr-FR" sz="2400" dirty="0" smtClean="0">
                <a:solidFill>
                  <a:schemeClr val="accent1">
                    <a:lumMod val="50000"/>
                  </a:schemeClr>
                </a:solidFill>
                <a:latin typeface="Comic Sans MS" pitchFamily="66" charset="0"/>
              </a:rPr>
              <a:t> </a:t>
            </a:r>
            <a:r>
              <a:rPr lang="fr-FR" sz="2400" dirty="0" smtClean="0">
                <a:solidFill>
                  <a:schemeClr val="accent1">
                    <a:lumMod val="50000"/>
                  </a:schemeClr>
                </a:solidFill>
                <a:latin typeface="Comic Sans MS" pitchFamily="66" charset="0"/>
              </a:rPr>
              <a:t>la défiance initiale de M. </a:t>
            </a:r>
            <a:r>
              <a:rPr lang="fr-FR" sz="2400" dirty="0" smtClean="0">
                <a:solidFill>
                  <a:schemeClr val="accent1">
                    <a:lumMod val="50000"/>
                  </a:schemeClr>
                </a:solidFill>
                <a:latin typeface="Comic Sans MS" pitchFamily="66" charset="0"/>
              </a:rPr>
              <a:t>Webb</a:t>
            </a:r>
            <a:endParaRPr lang="fr-BE" sz="2400" dirty="0" smtClean="0">
              <a:solidFill>
                <a:schemeClr val="accent1">
                  <a:lumMod val="50000"/>
                </a:schemeClr>
              </a:solidFill>
              <a:latin typeface="Comic Sans MS" pitchFamily="66" charset="0"/>
            </a:endParaRPr>
          </a:p>
        </p:txBody>
      </p:sp>
      <p:sp>
        <p:nvSpPr>
          <p:cNvPr id="8" name="Rectangle 1"/>
          <p:cNvSpPr>
            <a:spLocks noChangeArrowheads="1"/>
          </p:cNvSpPr>
          <p:nvPr/>
        </p:nvSpPr>
        <p:spPr bwMode="auto">
          <a:xfrm>
            <a:off x="71406" y="4455391"/>
            <a:ext cx="8937893"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altLang="zh-CN" sz="2400" dirty="0" smtClean="0">
                <a:solidFill>
                  <a:schemeClr val="accent1">
                    <a:lumMod val="50000"/>
                  </a:schemeClr>
                </a:solidFill>
                <a:latin typeface="Comic Sans MS" pitchFamily="66" charset="0"/>
                <a:ea typeface="Times New Roman" pitchFamily="18" charset="0"/>
                <a:cs typeface="Arial" pitchFamily="34" charset="0"/>
              </a:rPr>
              <a:t>3</a:t>
            </a:r>
            <a:r>
              <a:rPr kumimoji="0" lang="fr-FR" altLang="zh-CN" sz="2400" b="0" i="0" u="none" strike="noStrike" cap="none" normalizeH="0" baseline="0" dirty="0" smtClean="0">
                <a:ln>
                  <a:noFill/>
                </a:ln>
                <a:solidFill>
                  <a:schemeClr val="accent1">
                    <a:lumMod val="50000"/>
                  </a:schemeClr>
                </a:solidFill>
                <a:effectLst/>
                <a:latin typeface="Comic Sans MS" pitchFamily="66" charset="0"/>
                <a:ea typeface="Times New Roman" pitchFamily="18" charset="0"/>
                <a:cs typeface="Arial" pitchFamily="34" charset="0"/>
              </a:rPr>
              <a:t>. </a:t>
            </a:r>
            <a:r>
              <a:rPr lang="fr-FR" sz="2400" dirty="0" smtClean="0">
                <a:solidFill>
                  <a:schemeClr val="accent1">
                    <a:lumMod val="50000"/>
                  </a:schemeClr>
                </a:solidFill>
                <a:latin typeface="Comic Sans MS" pitchFamily="66" charset="0"/>
              </a:rPr>
              <a:t>ECRIRE</a:t>
            </a:r>
            <a:endParaRPr lang="fr-BE" sz="2400"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1026" grpId="0"/>
      <p:bldP spid="1027" grpId="0"/>
      <p:bldP spid="1028"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3263" y="285728"/>
            <a:ext cx="8937893"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kumimoji="0" lang="fr-FR" altLang="zh-CN" sz="2400" b="0" i="0" u="none" strike="noStrike" cap="none" normalizeH="0" baseline="0" dirty="0" smtClean="0">
                <a:ln>
                  <a:noFill/>
                </a:ln>
                <a:solidFill>
                  <a:schemeClr val="accent1">
                    <a:lumMod val="50000"/>
                  </a:schemeClr>
                </a:solidFill>
                <a:effectLst/>
                <a:latin typeface="Comic Sans MS" pitchFamily="66" charset="0"/>
                <a:ea typeface="Times New Roman" pitchFamily="18" charset="0"/>
                <a:cs typeface="Arial" pitchFamily="34" charset="0"/>
              </a:rPr>
              <a:t>4. </a:t>
            </a:r>
            <a:r>
              <a:rPr lang="fr-FR" sz="2400" dirty="0" smtClean="0">
                <a:solidFill>
                  <a:schemeClr val="accent1">
                    <a:lumMod val="50000"/>
                  </a:schemeClr>
                </a:solidFill>
                <a:latin typeface="Comic Sans MS" pitchFamily="66" charset="0"/>
              </a:rPr>
              <a:t>Relire en vérifiant les trois derniers points, dans cet ordre-ci </a:t>
            </a:r>
            <a:r>
              <a:rPr lang="fr-FR" sz="2400" dirty="0" smtClean="0">
                <a:solidFill>
                  <a:schemeClr val="accent1">
                    <a:lumMod val="50000"/>
                  </a:schemeClr>
                </a:solidFill>
                <a:latin typeface="Comic Sans MS" pitchFamily="66" charset="0"/>
              </a:rPr>
              <a:t>:</a:t>
            </a:r>
            <a:endParaRPr lang="fr-BE" sz="2400" dirty="0" smtClean="0">
              <a:solidFill>
                <a:schemeClr val="accent1">
                  <a:lumMod val="50000"/>
                </a:schemeClr>
              </a:solidFill>
              <a:latin typeface="Comic Sans MS" pitchFamily="66" charset="0"/>
            </a:endParaRPr>
          </a:p>
        </p:txBody>
      </p:sp>
      <p:sp>
        <p:nvSpPr>
          <p:cNvPr id="1026" name="Rectangle 2"/>
          <p:cNvSpPr>
            <a:spLocks noChangeArrowheads="1"/>
          </p:cNvSpPr>
          <p:nvPr/>
        </p:nvSpPr>
        <p:spPr bwMode="auto">
          <a:xfrm>
            <a:off x="785786" y="1071546"/>
            <a:ext cx="8072494"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buFont typeface="Wingdings" pitchFamily="2" charset="2"/>
              <a:buChar char="§"/>
            </a:pPr>
            <a:r>
              <a:rPr kumimoji="0" lang="fr-FR" altLang="zh-CN" sz="2400" b="0" i="0" u="none" strike="noStrike" cap="none" normalizeH="0" baseline="0" dirty="0" smtClean="0">
                <a:ln>
                  <a:noFill/>
                </a:ln>
                <a:solidFill>
                  <a:schemeClr val="accent1">
                    <a:lumMod val="50000"/>
                  </a:schemeClr>
                </a:solidFill>
                <a:effectLst/>
                <a:latin typeface="Comic Sans MS" pitchFamily="66" charset="0"/>
                <a:ea typeface="Times New Roman" pitchFamily="18" charset="0"/>
                <a:cs typeface="Arial" pitchFamily="34" charset="0"/>
              </a:rPr>
              <a:t> </a:t>
            </a:r>
            <a:r>
              <a:rPr lang="fr-FR" sz="2400" dirty="0" smtClean="0">
                <a:solidFill>
                  <a:schemeClr val="accent1">
                    <a:lumMod val="50000"/>
                  </a:schemeClr>
                </a:solidFill>
                <a:latin typeface="Comic Sans MS" pitchFamily="66" charset="0"/>
              </a:rPr>
              <a:t>est-ce que mon texte est compréhensible, même par quelqu'un qui n'aurait pas lu le livre ?</a:t>
            </a:r>
            <a:endParaRPr lang="fr-BE" sz="2400" dirty="0" smtClean="0">
              <a:solidFill>
                <a:schemeClr val="accent1">
                  <a:lumMod val="50000"/>
                </a:schemeClr>
              </a:solidFill>
              <a:latin typeface="Comic Sans MS" pitchFamily="66" charset="0"/>
            </a:endParaRPr>
          </a:p>
          <a:p>
            <a:pPr algn="just"/>
            <a:r>
              <a:rPr lang="fr-FR" sz="2400" dirty="0" smtClean="0">
                <a:solidFill>
                  <a:schemeClr val="accent1">
                    <a:lumMod val="50000"/>
                  </a:schemeClr>
                </a:solidFill>
                <a:latin typeface="Comic Sans MS" pitchFamily="66" charset="0"/>
                <a:sym typeface="Wingdings"/>
              </a:rPr>
              <a:t></a:t>
            </a:r>
            <a:r>
              <a:rPr lang="fr-FR" sz="2400" dirty="0" smtClean="0">
                <a:solidFill>
                  <a:schemeClr val="accent1">
                    <a:lumMod val="50000"/>
                  </a:schemeClr>
                </a:solidFill>
                <a:latin typeface="Comic Sans MS" pitchFamily="66" charset="0"/>
              </a:rPr>
              <a:t> apporter les précisions nécessaires</a:t>
            </a:r>
            <a:endParaRPr lang="fr-BE" sz="2400" dirty="0">
              <a:solidFill>
                <a:schemeClr val="accent1">
                  <a:lumMod val="50000"/>
                </a:schemeClr>
              </a:solidFill>
              <a:latin typeface="Comic Sans MS" pitchFamily="66" charset="0"/>
            </a:endParaRPr>
          </a:p>
        </p:txBody>
      </p:sp>
      <p:sp>
        <p:nvSpPr>
          <p:cNvPr id="1027" name="Rectangle 3"/>
          <p:cNvSpPr>
            <a:spLocks noChangeArrowheads="1"/>
          </p:cNvSpPr>
          <p:nvPr/>
        </p:nvSpPr>
        <p:spPr bwMode="auto">
          <a:xfrm>
            <a:off x="785786" y="2312251"/>
            <a:ext cx="8072494"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buFont typeface="Wingdings" pitchFamily="2" charset="2"/>
              <a:buChar char="§"/>
            </a:pPr>
            <a:r>
              <a:rPr lang="fr-FR" sz="2400" dirty="0" smtClean="0">
                <a:solidFill>
                  <a:schemeClr val="accent1">
                    <a:lumMod val="50000"/>
                  </a:schemeClr>
                </a:solidFill>
                <a:latin typeface="Comic Sans MS" pitchFamily="66" charset="0"/>
              </a:rPr>
              <a:t> est-ce </a:t>
            </a:r>
            <a:r>
              <a:rPr lang="fr-FR" sz="2400" dirty="0" smtClean="0">
                <a:solidFill>
                  <a:schemeClr val="accent1">
                    <a:lumMod val="50000"/>
                  </a:schemeClr>
                </a:solidFill>
                <a:latin typeface="Comic Sans MS" pitchFamily="66" charset="0"/>
              </a:rPr>
              <a:t>que mon style* est bon ?</a:t>
            </a:r>
            <a:endParaRPr lang="fr-BE" sz="2400" dirty="0" smtClean="0">
              <a:solidFill>
                <a:schemeClr val="accent1">
                  <a:lumMod val="50000"/>
                </a:schemeClr>
              </a:solidFill>
              <a:latin typeface="Comic Sans MS" pitchFamily="66" charset="0"/>
            </a:endParaRPr>
          </a:p>
          <a:p>
            <a:r>
              <a:rPr lang="fr-FR" sz="2400" dirty="0" smtClean="0">
                <a:solidFill>
                  <a:schemeClr val="accent1">
                    <a:lumMod val="50000"/>
                  </a:schemeClr>
                </a:solidFill>
                <a:latin typeface="Comic Sans MS" pitchFamily="66" charset="0"/>
                <a:sym typeface="Wingdings"/>
              </a:rPr>
              <a:t></a:t>
            </a:r>
            <a:r>
              <a:rPr lang="fr-FR" sz="2400" dirty="0" smtClean="0">
                <a:solidFill>
                  <a:schemeClr val="accent1">
                    <a:lumMod val="50000"/>
                  </a:schemeClr>
                </a:solidFill>
                <a:latin typeface="Comic Sans MS" pitchFamily="66" charset="0"/>
              </a:rPr>
              <a:t> retravailler les moins bonnes phrases</a:t>
            </a:r>
            <a:endParaRPr lang="fr-BE" sz="2400" dirty="0">
              <a:solidFill>
                <a:schemeClr val="accent1">
                  <a:lumMod val="50000"/>
                </a:schemeClr>
              </a:solidFill>
              <a:latin typeface="Comic Sans MS" pitchFamily="66" charset="0"/>
            </a:endParaRPr>
          </a:p>
        </p:txBody>
      </p:sp>
      <p:sp>
        <p:nvSpPr>
          <p:cNvPr id="6" name="Rectangle 3"/>
          <p:cNvSpPr>
            <a:spLocks noChangeArrowheads="1"/>
          </p:cNvSpPr>
          <p:nvPr/>
        </p:nvSpPr>
        <p:spPr bwMode="auto">
          <a:xfrm>
            <a:off x="785786" y="3214686"/>
            <a:ext cx="8072494"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buFont typeface="Wingdings" pitchFamily="2" charset="2"/>
              <a:buChar char="§"/>
            </a:pPr>
            <a:r>
              <a:rPr lang="fr-FR" sz="2400" dirty="0" smtClean="0">
                <a:solidFill>
                  <a:schemeClr val="accent1">
                    <a:lumMod val="50000"/>
                  </a:schemeClr>
                </a:solidFill>
                <a:latin typeface="Comic Sans MS" pitchFamily="66" charset="0"/>
              </a:rPr>
              <a:t> l'orthographe </a:t>
            </a:r>
            <a:r>
              <a:rPr lang="fr-FR" sz="2400" dirty="0" smtClean="0">
                <a:solidFill>
                  <a:schemeClr val="accent1">
                    <a:lumMod val="50000"/>
                  </a:schemeClr>
                </a:solidFill>
                <a:latin typeface="Comic Sans MS" pitchFamily="66" charset="0"/>
              </a:rPr>
              <a:t>est-elle correcte ?</a:t>
            </a:r>
            <a:endParaRPr lang="fr-BE" sz="2400" dirty="0" smtClean="0">
              <a:solidFill>
                <a:schemeClr val="accent1">
                  <a:lumMod val="50000"/>
                </a:schemeClr>
              </a:solidFill>
              <a:latin typeface="Comic Sans MS" pitchFamily="66" charset="0"/>
            </a:endParaRPr>
          </a:p>
          <a:p>
            <a:pPr algn="just"/>
            <a:r>
              <a:rPr lang="fr-FR" sz="2400" dirty="0" smtClean="0">
                <a:solidFill>
                  <a:schemeClr val="accent1">
                    <a:lumMod val="50000"/>
                  </a:schemeClr>
                </a:solidFill>
                <a:latin typeface="Comic Sans MS" pitchFamily="66" charset="0"/>
                <a:sym typeface="Wingdings"/>
              </a:rPr>
              <a:t></a:t>
            </a:r>
            <a:r>
              <a:rPr lang="fr-FR" sz="2400" dirty="0" smtClean="0">
                <a:solidFill>
                  <a:schemeClr val="accent1">
                    <a:lumMod val="50000"/>
                  </a:schemeClr>
                </a:solidFill>
                <a:latin typeface="Comic Sans MS" pitchFamily="66" charset="0"/>
              </a:rPr>
              <a:t> relire attentivement avec dictionnaire et Bescherelle</a:t>
            </a:r>
            <a:endParaRPr lang="fr-BE" sz="2400" dirty="0">
              <a:solidFill>
                <a:schemeClr val="accent1">
                  <a:lumMod val="50000"/>
                </a:schemeClr>
              </a:solidFill>
              <a:latin typeface="Comic Sans MS" pitchFamily="66" charset="0"/>
            </a:endParaRPr>
          </a:p>
        </p:txBody>
      </p:sp>
      <p:sp>
        <p:nvSpPr>
          <p:cNvPr id="8" name="Rectangle 1"/>
          <p:cNvSpPr>
            <a:spLocks noChangeArrowheads="1"/>
          </p:cNvSpPr>
          <p:nvPr/>
        </p:nvSpPr>
        <p:spPr bwMode="auto">
          <a:xfrm>
            <a:off x="3214678" y="4643446"/>
            <a:ext cx="5857916"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400" dirty="0" smtClean="0">
                <a:solidFill>
                  <a:schemeClr val="accent1">
                    <a:lumMod val="50000"/>
                  </a:schemeClr>
                </a:solidFill>
                <a:latin typeface="Comic Sans MS" pitchFamily="66" charset="0"/>
              </a:rPr>
              <a:t>* </a:t>
            </a:r>
            <a:r>
              <a:rPr lang="fr-FR" sz="2400" u="sng" dirty="0" smtClean="0">
                <a:solidFill>
                  <a:schemeClr val="accent1">
                    <a:lumMod val="50000"/>
                  </a:schemeClr>
                </a:solidFill>
                <a:latin typeface="Comic Sans MS" pitchFamily="66" charset="0"/>
              </a:rPr>
              <a:t>les principaux dangers à éviter </a:t>
            </a:r>
            <a:r>
              <a:rPr lang="fr-FR" sz="2400" dirty="0" smtClean="0">
                <a:solidFill>
                  <a:schemeClr val="accent1">
                    <a:lumMod val="50000"/>
                  </a:schemeClr>
                </a:solidFill>
                <a:latin typeface="Comic Sans MS" pitchFamily="66" charset="0"/>
              </a:rPr>
              <a:t>: </a:t>
            </a:r>
            <a:endParaRPr lang="fr-BE" sz="2400" dirty="0" smtClean="0">
              <a:solidFill>
                <a:schemeClr val="accent1">
                  <a:lumMod val="50000"/>
                </a:schemeClr>
              </a:solidFill>
              <a:latin typeface="Comic Sans MS" pitchFamily="66" charset="0"/>
            </a:endParaRPr>
          </a:p>
          <a:p>
            <a:pPr lvl="0"/>
            <a:r>
              <a:rPr lang="fr-FR" sz="2400" dirty="0" smtClean="0">
                <a:solidFill>
                  <a:schemeClr val="accent1">
                    <a:lumMod val="50000"/>
                  </a:schemeClr>
                </a:solidFill>
                <a:latin typeface="Comic Sans MS" pitchFamily="66" charset="0"/>
              </a:rPr>
              <a:t>- les </a:t>
            </a:r>
            <a:r>
              <a:rPr lang="fr-FR" sz="2400" dirty="0" smtClean="0">
                <a:solidFill>
                  <a:schemeClr val="accent1">
                    <a:lumMod val="50000"/>
                  </a:schemeClr>
                </a:solidFill>
                <a:latin typeface="Comic Sans MS" pitchFamily="66" charset="0"/>
              </a:rPr>
              <a:t>répétitions</a:t>
            </a:r>
            <a:endParaRPr lang="fr-BE" sz="2400" dirty="0" smtClean="0">
              <a:solidFill>
                <a:schemeClr val="accent1">
                  <a:lumMod val="50000"/>
                </a:schemeClr>
              </a:solidFill>
              <a:latin typeface="Comic Sans MS" pitchFamily="66" charset="0"/>
            </a:endParaRPr>
          </a:p>
          <a:p>
            <a:pPr lvl="0"/>
            <a:r>
              <a:rPr lang="fr-FR" sz="2400" dirty="0" smtClean="0">
                <a:solidFill>
                  <a:schemeClr val="accent1">
                    <a:lumMod val="50000"/>
                  </a:schemeClr>
                </a:solidFill>
                <a:latin typeface="Comic Sans MS" pitchFamily="66" charset="0"/>
              </a:rPr>
              <a:t>- les </a:t>
            </a:r>
            <a:r>
              <a:rPr lang="fr-FR" sz="2400" dirty="0" smtClean="0">
                <a:solidFill>
                  <a:schemeClr val="accent1">
                    <a:lumMod val="50000"/>
                  </a:schemeClr>
                </a:solidFill>
                <a:latin typeface="Comic Sans MS" pitchFamily="66" charset="0"/>
              </a:rPr>
              <a:t>phrases trop longues</a:t>
            </a:r>
            <a:endParaRPr lang="fr-BE" sz="2400" dirty="0" smtClean="0">
              <a:solidFill>
                <a:schemeClr val="accent1">
                  <a:lumMod val="50000"/>
                </a:schemeClr>
              </a:solidFill>
              <a:latin typeface="Comic Sans MS" pitchFamily="66" charset="0"/>
            </a:endParaRPr>
          </a:p>
          <a:p>
            <a:pPr lvl="0"/>
            <a:r>
              <a:rPr lang="fr-FR" sz="2400" dirty="0" smtClean="0">
                <a:solidFill>
                  <a:schemeClr val="accent1">
                    <a:lumMod val="50000"/>
                  </a:schemeClr>
                </a:solidFill>
                <a:latin typeface="Comic Sans MS" pitchFamily="66" charset="0"/>
              </a:rPr>
              <a:t>- les </a:t>
            </a:r>
            <a:r>
              <a:rPr lang="fr-FR" sz="2400" dirty="0" smtClean="0">
                <a:solidFill>
                  <a:schemeClr val="accent1">
                    <a:lumMod val="50000"/>
                  </a:schemeClr>
                </a:solidFill>
                <a:latin typeface="Comic Sans MS" pitchFamily="66" charset="0"/>
              </a:rPr>
              <a:t>pronoms non identifiés</a:t>
            </a:r>
            <a:endParaRPr lang="fr-BE" sz="2400" dirty="0" smtClean="0">
              <a:solidFill>
                <a:schemeClr val="accent1">
                  <a:lumMod val="50000"/>
                </a:schemeClr>
              </a:solidFill>
              <a:latin typeface="Comic Sans MS" pitchFamily="66" charset="0"/>
            </a:endParaRPr>
          </a:p>
          <a:p>
            <a:pPr lvl="0"/>
            <a:r>
              <a:rPr lang="fr-FR" sz="2400" dirty="0" smtClean="0">
                <a:solidFill>
                  <a:schemeClr val="accent1">
                    <a:lumMod val="50000"/>
                  </a:schemeClr>
                </a:solidFill>
                <a:latin typeface="Comic Sans MS" pitchFamily="66" charset="0"/>
              </a:rPr>
              <a:t>- les </a:t>
            </a:r>
            <a:r>
              <a:rPr lang="fr-FR" sz="2400" dirty="0" smtClean="0">
                <a:solidFill>
                  <a:schemeClr val="accent1">
                    <a:lumMod val="50000"/>
                  </a:schemeClr>
                </a:solidFill>
                <a:latin typeface="Comic Sans MS" pitchFamily="66" charset="0"/>
              </a:rPr>
              <a:t>changements de temps injustifiés</a:t>
            </a:r>
            <a:endParaRPr lang="fr-BE" sz="2400"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1026" grpId="0"/>
      <p:bldP spid="1027" grpId="0"/>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14282" y="1643050"/>
            <a:ext cx="8786874"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u="sng" dirty="0" smtClean="0">
                <a:latin typeface="Times New Roman" pitchFamily="18" charset="0"/>
                <a:cs typeface="Times New Roman" pitchFamily="18" charset="0"/>
              </a:rPr>
              <a:t>L</a:t>
            </a:r>
            <a:r>
              <a:rPr lang="fr-FR" sz="2400" u="sng" dirty="0" smtClean="0">
                <a:latin typeface="Times New Roman" pitchFamily="18" charset="0"/>
                <a:cs typeface="Times New Roman" pitchFamily="18" charset="0"/>
              </a:rPr>
              <a:t>e </a:t>
            </a:r>
            <a:r>
              <a:rPr lang="fr-FR" sz="2400" u="sng" dirty="0" smtClean="0">
                <a:latin typeface="Times New Roman" pitchFamily="18" charset="0"/>
                <a:cs typeface="Times New Roman" pitchFamily="18" charset="0"/>
              </a:rPr>
              <a:t>résumé de </a:t>
            </a:r>
            <a:r>
              <a:rPr lang="fr-FR" sz="2400" u="sng" dirty="0" smtClean="0">
                <a:latin typeface="Times New Roman" pitchFamily="18" charset="0"/>
                <a:cs typeface="Times New Roman" pitchFamily="18" charset="0"/>
              </a:rPr>
              <a:t>Sarah</a:t>
            </a:r>
            <a:endParaRPr lang="fr-BE" sz="2400" u="sng" dirty="0" smtClean="0">
              <a:latin typeface="Times New Roman" pitchFamily="18" charset="0"/>
              <a:cs typeface="Times New Roman" pitchFamily="18" charset="0"/>
            </a:endParaRPr>
          </a:p>
          <a:p>
            <a:pPr algn="just"/>
            <a:r>
              <a:rPr lang="fr-FR" sz="2400" i="1" dirty="0" smtClean="0">
                <a:latin typeface="Times New Roman" pitchFamily="18" charset="0"/>
                <a:cs typeface="Times New Roman" pitchFamily="18" charset="0"/>
              </a:rPr>
              <a:t>Luke </a:t>
            </a:r>
            <a:r>
              <a:rPr lang="fr-FR" sz="2400" i="1" dirty="0" smtClean="0">
                <a:latin typeface="Times New Roman" pitchFamily="18" charset="0"/>
                <a:cs typeface="Times New Roman" pitchFamily="18" charset="0"/>
              </a:rPr>
              <a:t>Reid est un jeune </a:t>
            </a:r>
            <a:r>
              <a:rPr lang="fr-FR" sz="2400" i="1" dirty="0" err="1" smtClean="0">
                <a:latin typeface="Times New Roman" pitchFamily="18" charset="0"/>
                <a:cs typeface="Times New Roman" pitchFamily="18" charset="0"/>
              </a:rPr>
              <a:t>déliquant</a:t>
            </a:r>
            <a:r>
              <a:rPr lang="fr-FR" sz="2400" i="1" dirty="0" smtClean="0">
                <a:latin typeface="Times New Roman" pitchFamily="18" charset="0"/>
                <a:cs typeface="Times New Roman" pitchFamily="18" charset="0"/>
              </a:rPr>
              <a:t>. A a peine 15 ans, il à déjà un casier judiciaire bien remplis. Lorsqu'il a vus cette paire de chaussure de course luxueuse à l'arrière d'un beau 4x4 il avait pour projet de crocheter la serrure du véhicule, prendre la boite et décamper. C'était sans compter sur Mig Russell et Lee Young, deux caïds de sa cité, qui lui tombèrent dessus et passèrent au volant du 4x4. Ils comptaient sortir du parking sans attirer l'attention jusqu'à ce que le propriétaire de la voiture ne débouche de l'escalier avec une adolescente qui devait avoir plus ou moins l'âge de Luke. L'homme </a:t>
            </a:r>
            <a:r>
              <a:rPr lang="fr-FR" sz="2400" i="1" dirty="0" err="1" smtClean="0">
                <a:latin typeface="Times New Roman" pitchFamily="18" charset="0"/>
                <a:cs typeface="Times New Roman" pitchFamily="18" charset="0"/>
              </a:rPr>
              <a:t>courrut</a:t>
            </a:r>
            <a:r>
              <a:rPr lang="fr-FR" sz="2400" i="1" dirty="0" smtClean="0">
                <a:latin typeface="Times New Roman" pitchFamily="18" charset="0"/>
                <a:cs typeface="Times New Roman" pitchFamily="18" charset="0"/>
              </a:rPr>
              <a:t> après sa voiture jusqu'à ce qu'il percute son épaule contre le pilier. Le 4x4 conduit par les deux caïds se dirigeait à toute vitesse sur l'adolescente qui ne bougeais pas, pétrifiée de peur. Après quelques hésitations, Luke il se </a:t>
            </a:r>
            <a:r>
              <a:rPr lang="fr-FR" sz="2400" i="1" dirty="0" err="1" smtClean="0">
                <a:latin typeface="Times New Roman" pitchFamily="18" charset="0"/>
                <a:cs typeface="Times New Roman" pitchFamily="18" charset="0"/>
              </a:rPr>
              <a:t>jetta</a:t>
            </a:r>
            <a:r>
              <a:rPr lang="fr-FR" sz="2400" i="1" dirty="0" smtClean="0">
                <a:latin typeface="Times New Roman" pitchFamily="18" charset="0"/>
                <a:cs typeface="Times New Roman" pitchFamily="18" charset="0"/>
              </a:rPr>
              <a:t> sur la fille pour la protéger.</a:t>
            </a:r>
            <a:endParaRPr lang="fr-BE" sz="2400" dirty="0">
              <a:latin typeface="Times New Roman" pitchFamily="18" charset="0"/>
              <a:cs typeface="Times New Roman" pitchFamily="18" charset="0"/>
            </a:endParaRPr>
          </a:p>
        </p:txBody>
      </p:sp>
      <p:sp>
        <p:nvSpPr>
          <p:cNvPr id="15361" name="Rectangle 1"/>
          <p:cNvSpPr>
            <a:spLocks noChangeArrowheads="1"/>
          </p:cNvSpPr>
          <p:nvPr/>
        </p:nvSpPr>
        <p:spPr bwMode="auto">
          <a:xfrm>
            <a:off x="285752" y="71414"/>
            <a:ext cx="7715272"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buFont typeface="Wingdings" pitchFamily="2" charset="2"/>
              <a:buChar char="§"/>
            </a:pPr>
            <a:r>
              <a:rPr lang="fr-FR" sz="2000" dirty="0" smtClean="0">
                <a:latin typeface="Times New Roman" pitchFamily="18" charset="0"/>
                <a:cs typeface="Times New Roman" pitchFamily="18" charset="0"/>
              </a:rPr>
              <a:t> Le </a:t>
            </a:r>
            <a:r>
              <a:rPr lang="fr-FR" sz="2000" dirty="0" smtClean="0">
                <a:latin typeface="Times New Roman" pitchFamily="18" charset="0"/>
                <a:cs typeface="Times New Roman" pitchFamily="18" charset="0"/>
              </a:rPr>
              <a:t>résumé respecte-t-il bien la structure et l'équilibre du livre ?</a:t>
            </a:r>
            <a:endParaRPr lang="fr-BE" sz="2000" dirty="0" smtClean="0">
              <a:latin typeface="Times New Roman" pitchFamily="18" charset="0"/>
              <a:cs typeface="Times New Roman" pitchFamily="18" charset="0"/>
            </a:endParaRPr>
          </a:p>
          <a:p>
            <a:pPr lvl="0">
              <a:buFont typeface="Wingdings" pitchFamily="2" charset="2"/>
              <a:buChar char="§"/>
            </a:pPr>
            <a:r>
              <a:rPr lang="fr-FR" sz="2000" dirty="0" smtClean="0">
                <a:latin typeface="Times New Roman" pitchFamily="18" charset="0"/>
                <a:cs typeface="Times New Roman" pitchFamily="18" charset="0"/>
              </a:rPr>
              <a:t> Le </a:t>
            </a:r>
            <a:r>
              <a:rPr lang="fr-FR" sz="2000" dirty="0" smtClean="0">
                <a:latin typeface="Times New Roman" pitchFamily="18" charset="0"/>
                <a:cs typeface="Times New Roman" pitchFamily="18" charset="0"/>
              </a:rPr>
              <a:t>résumé reprend-t-il bien les principaux éléments de l'histoire ?</a:t>
            </a:r>
            <a:endParaRPr lang="fr-BE" sz="2000" dirty="0" smtClean="0">
              <a:latin typeface="Times New Roman" pitchFamily="18" charset="0"/>
              <a:cs typeface="Times New Roman" pitchFamily="18" charset="0"/>
            </a:endParaRPr>
          </a:p>
          <a:p>
            <a:pPr lvl="0">
              <a:buFont typeface="Wingdings" pitchFamily="2" charset="2"/>
              <a:buChar char="§"/>
            </a:pPr>
            <a:r>
              <a:rPr lang="fr-FR" sz="2000" dirty="0" smtClean="0">
                <a:latin typeface="Times New Roman" pitchFamily="18" charset="0"/>
                <a:cs typeface="Times New Roman" pitchFamily="18" charset="0"/>
              </a:rPr>
              <a:t> Le </a:t>
            </a:r>
            <a:r>
              <a:rPr lang="fr-FR" sz="2000" dirty="0" smtClean="0">
                <a:latin typeface="Times New Roman" pitchFamily="18" charset="0"/>
                <a:cs typeface="Times New Roman" pitchFamily="18" charset="0"/>
              </a:rPr>
              <a:t>résumé est-il compréhensible et cohérent ?</a:t>
            </a:r>
            <a:endParaRPr lang="fr-BE" sz="2000" dirty="0" smtClean="0">
              <a:latin typeface="Times New Roman" pitchFamily="18" charset="0"/>
              <a:cs typeface="Times New Roman" pitchFamily="18" charset="0"/>
            </a:endParaRPr>
          </a:p>
          <a:p>
            <a:pPr lvl="0">
              <a:buFont typeface="Wingdings" pitchFamily="2" charset="2"/>
              <a:buChar char="§"/>
            </a:pPr>
            <a:r>
              <a:rPr lang="fr-FR" sz="2000" dirty="0" smtClean="0">
                <a:latin typeface="Times New Roman" pitchFamily="18" charset="0"/>
                <a:cs typeface="Times New Roman" pitchFamily="18" charset="0"/>
              </a:rPr>
              <a:t> L'orthographe </a:t>
            </a:r>
            <a:r>
              <a:rPr lang="fr-FR" sz="2000" dirty="0" smtClean="0">
                <a:latin typeface="Times New Roman" pitchFamily="18" charset="0"/>
                <a:cs typeface="Times New Roman" pitchFamily="18" charset="0"/>
              </a:rPr>
              <a:t>a-t-elle été respectée ?</a:t>
            </a:r>
            <a:endParaRPr lang="fr-BE" sz="2000" dirty="0" smtClean="0">
              <a:latin typeface="Times New Roman" pitchFamily="18" charset="0"/>
              <a:cs typeface="Times New Roman" pitchFamily="18" charset="0"/>
            </a:endParaRPr>
          </a:p>
          <a:p>
            <a:pPr lvl="0">
              <a:buFont typeface="Wingdings" pitchFamily="2" charset="2"/>
              <a:buChar char="§"/>
            </a:pPr>
            <a:r>
              <a:rPr lang="fr-FR" sz="2000" dirty="0" smtClean="0">
                <a:latin typeface="Times New Roman" pitchFamily="18" charset="0"/>
                <a:cs typeface="Times New Roman" pitchFamily="18" charset="0"/>
              </a:rPr>
              <a:t> Le </a:t>
            </a:r>
            <a:r>
              <a:rPr lang="fr-FR" sz="2000" dirty="0" smtClean="0">
                <a:latin typeface="Times New Roman" pitchFamily="18" charset="0"/>
                <a:cs typeface="Times New Roman" pitchFamily="18" charset="0"/>
              </a:rPr>
              <a:t>style dans lequel le texte a été écrit est-il bon ?</a:t>
            </a:r>
            <a:endParaRPr lang="fr-BE"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36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85720" y="821369"/>
            <a:ext cx="857256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i="1" dirty="0" smtClean="0">
                <a:latin typeface="Times New Roman" pitchFamily="18" charset="0"/>
                <a:cs typeface="Times New Roman" pitchFamily="18" charset="0"/>
              </a:rPr>
              <a:t>La voiture a tourné pour les évités. Après s'être remis du choc Luke se rappela de sa première intention et cherchant les chaussures de courses, mais n'en voyant qu'une il </a:t>
            </a:r>
            <a:r>
              <a:rPr lang="fr-FR" sz="2400" i="1" dirty="0" err="1" smtClean="0">
                <a:latin typeface="Times New Roman" pitchFamily="18" charset="0"/>
                <a:cs typeface="Times New Roman" pitchFamily="18" charset="0"/>
              </a:rPr>
              <a:t>courrut</a:t>
            </a:r>
            <a:r>
              <a:rPr lang="fr-FR" sz="2400" i="1" dirty="0" smtClean="0">
                <a:latin typeface="Times New Roman" pitchFamily="18" charset="0"/>
                <a:cs typeface="Times New Roman" pitchFamily="18" charset="0"/>
              </a:rPr>
              <a:t> vers la sortie poursuivi par le père de la fille qu'il avait sauvé. Ils </a:t>
            </a:r>
            <a:r>
              <a:rPr lang="fr-FR" sz="2400" i="1" dirty="0" err="1" smtClean="0">
                <a:latin typeface="Times New Roman" pitchFamily="18" charset="0"/>
                <a:cs typeface="Times New Roman" pitchFamily="18" charset="0"/>
              </a:rPr>
              <a:t>courrurent</a:t>
            </a:r>
            <a:r>
              <a:rPr lang="fr-FR" sz="2400" i="1" dirty="0" smtClean="0">
                <a:latin typeface="Times New Roman" pitchFamily="18" charset="0"/>
                <a:cs typeface="Times New Roman" pitchFamily="18" charset="0"/>
              </a:rPr>
              <a:t> dans la rue jusqu'à ce que Luke ne s'agrippe à un mur en ruine, il était presque au sommet quant l'homme attrapa sa cheville. Le vieux mur ne tint pas et s'écroula sur eux. Luke ne pouvait pas s'enfuir, et encore moins devant tout les témoins présent dans la rue. Il du donc se rendre au tribunal seul, car sa mère devaient gardés ses plus jeunes enfants. Il répondit aux questions du juge aux côtés de son avocat tout en sachant ce qu'était la sentence : Markham. C'était sans compter sur la lettre de Jodi, la fille aveugle qu'il avait sauvé dans le parking. Elle lui proposait de travaillé avec des non-voyant</a:t>
            </a:r>
            <a:r>
              <a:rPr lang="fr-FR" sz="2400" i="1" dirty="0" smtClean="0">
                <a:latin typeface="Times New Roman" pitchFamily="18" charset="0"/>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85720" y="821369"/>
            <a:ext cx="857256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i="1" dirty="0" smtClean="0">
                <a:latin typeface="Times New Roman" pitchFamily="18" charset="0"/>
                <a:cs typeface="Times New Roman" pitchFamily="18" charset="0"/>
              </a:rPr>
              <a:t>Pendant </a:t>
            </a:r>
            <a:r>
              <a:rPr lang="fr-FR" sz="2400" i="1" dirty="0" smtClean="0">
                <a:latin typeface="Times New Roman" pitchFamily="18" charset="0"/>
                <a:cs typeface="Times New Roman" pitchFamily="18" charset="0"/>
              </a:rPr>
              <a:t>2 mois il allait devoir être guide de course de la fille qu'il avait sauvé et si il venait à chaque fois aux entrainements et à tout les autres endroits où elle désirait qu'il vienne il devrait encore le faire encore 2 mois de plus. Si il ne si tenait pas il irait 2 mois à Markham, une prison pour mineurs. Au début de ses entrainements il n'arrivait pas à suivre le rythme mais par après, avec beaucoup d'efforts il y était parvenu. Il la guidait tellement bien qu'elle lui demanda d'être son guide durant le marathon de Londres. C'était sans compter sur Mig et Lee qui avaient découvert son talent de </a:t>
            </a:r>
            <a:r>
              <a:rPr lang="fr-FR" sz="2400" i="1" dirty="0" err="1" smtClean="0">
                <a:latin typeface="Times New Roman" pitchFamily="18" charset="0"/>
                <a:cs typeface="Times New Roman" pitchFamily="18" charset="0"/>
              </a:rPr>
              <a:t>crochetteur</a:t>
            </a:r>
            <a:r>
              <a:rPr lang="fr-FR" sz="2400" i="1" dirty="0" smtClean="0">
                <a:latin typeface="Times New Roman" pitchFamily="18" charset="0"/>
                <a:cs typeface="Times New Roman" pitchFamily="18" charset="0"/>
              </a:rPr>
              <a:t> et voulait qu'il les aides à ouvrir plusieurs cadenas le jour du marathon, il n'a pas pu refusé car il on menacés de s'en prendre à Jodi. Il allait donc les aidés avant de se rendre au marathon.</a:t>
            </a:r>
            <a:endParaRPr lang="fr-BE"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85720" y="285728"/>
            <a:ext cx="857256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b="1" dirty="0" smtClean="0">
                <a:latin typeface="Times New Roman" pitchFamily="18" charset="0"/>
                <a:cs typeface="Times New Roman" pitchFamily="18" charset="0"/>
              </a:rPr>
              <a:t>Le résumé respecte-t-il bien la structure et l'équilibre du livre ?</a:t>
            </a:r>
            <a:endParaRPr lang="fr-BE" sz="2400" dirty="0" smtClean="0">
              <a:latin typeface="Times New Roman" pitchFamily="18" charset="0"/>
              <a:cs typeface="Times New Roman" pitchFamily="18" charset="0"/>
            </a:endParaRPr>
          </a:p>
          <a:p>
            <a:pPr algn="just"/>
            <a:endParaRPr lang="fr-FR" sz="2400" dirty="0" smtClean="0">
              <a:solidFill>
                <a:schemeClr val="accent1">
                  <a:lumMod val="50000"/>
                </a:schemeClr>
              </a:solidFill>
              <a:latin typeface="Comic Sans MS" pitchFamily="66" charset="0"/>
            </a:endParaRPr>
          </a:p>
          <a:p>
            <a:pPr algn="just"/>
            <a:r>
              <a:rPr lang="fr-FR" sz="2400" dirty="0" smtClean="0">
                <a:solidFill>
                  <a:schemeClr val="accent1">
                    <a:lumMod val="50000"/>
                  </a:schemeClr>
                </a:solidFill>
                <a:latin typeface="Comic Sans MS" pitchFamily="66" charset="0"/>
              </a:rPr>
              <a:t>Le </a:t>
            </a:r>
            <a:r>
              <a:rPr lang="fr-FR" sz="2400" dirty="0" smtClean="0">
                <a:solidFill>
                  <a:schemeClr val="accent1">
                    <a:lumMod val="50000"/>
                  </a:schemeClr>
                </a:solidFill>
                <a:latin typeface="Comic Sans MS" pitchFamily="66" charset="0"/>
              </a:rPr>
              <a:t>résumé de Sarah respecte la chronologie du récit mais pas du tout son équilibre. Plus de la moitié du texte est consacrée aux deux premiers chapitres du livre (qui en compte 18). Dès lors, il passe beaucoup trop vite sur le cœur du roman : le lent cheminement de Luke et ses efforts pour être à la hauteur de sa mission. Et il omet le dénouement.</a:t>
            </a:r>
            <a:endParaRPr lang="fr-BE" sz="2400" dirty="0">
              <a:solidFill>
                <a:schemeClr val="accent1">
                  <a:lumMod val="50000"/>
                </a:schemeClr>
              </a:solidFill>
              <a:latin typeface="Comic Sans MS" pitchFamily="66" charset="0"/>
            </a:endParaRPr>
          </a:p>
        </p:txBody>
      </p:sp>
      <p:sp>
        <p:nvSpPr>
          <p:cNvPr id="5" name="Rectangle 1"/>
          <p:cNvSpPr>
            <a:spLocks noChangeArrowheads="1"/>
          </p:cNvSpPr>
          <p:nvPr/>
        </p:nvSpPr>
        <p:spPr bwMode="auto">
          <a:xfrm>
            <a:off x="214282" y="4418966"/>
            <a:ext cx="8786874"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b="1" dirty="0" smtClean="0">
                <a:latin typeface="Times New Roman" pitchFamily="18" charset="0"/>
                <a:cs typeface="Times New Roman" pitchFamily="18" charset="0"/>
              </a:rPr>
              <a:t>Le résumé reprend-t-il bien les principaux éléments de l'histoire ?</a:t>
            </a:r>
            <a:endParaRPr lang="fr-BE" sz="2400" dirty="0" smtClean="0">
              <a:latin typeface="Times New Roman" pitchFamily="18" charset="0"/>
              <a:cs typeface="Times New Roman" pitchFamily="18" charset="0"/>
            </a:endParaRPr>
          </a:p>
          <a:p>
            <a:pPr algn="just"/>
            <a:endParaRPr lang="fr-FR" sz="2400" dirty="0" smtClean="0">
              <a:solidFill>
                <a:schemeClr val="accent1">
                  <a:lumMod val="50000"/>
                </a:schemeClr>
              </a:solidFill>
              <a:latin typeface="Comic Sans MS" pitchFamily="66" charset="0"/>
            </a:endParaRPr>
          </a:p>
          <a:p>
            <a:pPr algn="just"/>
            <a:r>
              <a:rPr lang="fr-FR" sz="2400" dirty="0" smtClean="0">
                <a:solidFill>
                  <a:schemeClr val="accent1">
                    <a:lumMod val="50000"/>
                  </a:schemeClr>
                </a:solidFill>
                <a:latin typeface="Comic Sans MS" pitchFamily="66" charset="0"/>
              </a:rPr>
              <a:t>Plusieurs </a:t>
            </a:r>
            <a:r>
              <a:rPr lang="fr-FR" sz="2400" dirty="0" smtClean="0">
                <a:solidFill>
                  <a:schemeClr val="accent1">
                    <a:lumMod val="50000"/>
                  </a:schemeClr>
                </a:solidFill>
                <a:latin typeface="Comic Sans MS" pitchFamily="66" charset="0"/>
              </a:rPr>
              <a:t>éléments importants ont été oubliés : le milieu familial de Luke, sa relation tendue avec le père de Jodi, l'arrivée du marathon,…</a:t>
            </a:r>
            <a:endParaRPr lang="fr-BE" sz="2400"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85720" y="1500174"/>
            <a:ext cx="857256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b="1" dirty="0" smtClean="0">
                <a:latin typeface="Times New Roman" pitchFamily="18" charset="0"/>
                <a:cs typeface="Times New Roman" pitchFamily="18" charset="0"/>
              </a:rPr>
              <a:t>Le résumé est-il compréhensible et cohérent ?</a:t>
            </a:r>
            <a:endParaRPr lang="fr-BE" sz="2400" dirty="0" smtClean="0">
              <a:latin typeface="Times New Roman" pitchFamily="18" charset="0"/>
              <a:cs typeface="Times New Roman" pitchFamily="18" charset="0"/>
            </a:endParaRPr>
          </a:p>
          <a:p>
            <a:pPr algn="just"/>
            <a:endParaRPr lang="fr-FR" sz="2400" dirty="0" smtClean="0">
              <a:solidFill>
                <a:schemeClr val="accent1">
                  <a:lumMod val="50000"/>
                </a:schemeClr>
              </a:solidFill>
              <a:latin typeface="Comic Sans MS" pitchFamily="66" charset="0"/>
            </a:endParaRPr>
          </a:p>
          <a:p>
            <a:pPr algn="just"/>
            <a:r>
              <a:rPr lang="fr-FR" sz="2400" dirty="0" smtClean="0">
                <a:solidFill>
                  <a:schemeClr val="accent1">
                    <a:lumMod val="50000"/>
                  </a:schemeClr>
                </a:solidFill>
                <a:latin typeface="Comic Sans MS" pitchFamily="66" charset="0"/>
              </a:rPr>
              <a:t>Oui</a:t>
            </a:r>
            <a:r>
              <a:rPr lang="fr-FR" sz="2400" dirty="0" smtClean="0">
                <a:solidFill>
                  <a:schemeClr val="accent1">
                    <a:lumMod val="50000"/>
                  </a:schemeClr>
                </a:solidFill>
                <a:latin typeface="Comic Sans MS" pitchFamily="66" charset="0"/>
              </a:rPr>
              <a:t>, dans l'ensemble, même si certaines phrases sont un peu compliquées : </a:t>
            </a:r>
            <a:r>
              <a:rPr lang="fr-FR" sz="2400" i="1" dirty="0" smtClean="0">
                <a:solidFill>
                  <a:schemeClr val="accent1">
                    <a:lumMod val="50000"/>
                  </a:schemeClr>
                </a:solidFill>
                <a:latin typeface="Comic Sans MS" pitchFamily="66" charset="0"/>
              </a:rPr>
              <a:t>Pendant 2 mois il allait devoir être guide de course de la fille qu'il avait sauvé et si il venait à chaque fois aux entrainements et à tout les autres endroits où elle désirait qu'il vienne il devrait encore le faire encore 2 mois de plus.</a:t>
            </a:r>
            <a:r>
              <a:rPr lang="fr-FR" sz="2400" dirty="0" smtClean="0">
                <a:solidFill>
                  <a:schemeClr val="accent1">
                    <a:lumMod val="50000"/>
                  </a:schemeClr>
                </a:solidFill>
                <a:latin typeface="Comic Sans MS" pitchFamily="66" charset="0"/>
              </a:rPr>
              <a:t> Il faut aussi donner l'info au bon moment : on parle de </a:t>
            </a:r>
            <a:r>
              <a:rPr lang="fr-FR" sz="2400" i="1" dirty="0" smtClean="0">
                <a:solidFill>
                  <a:schemeClr val="accent1">
                    <a:lumMod val="50000"/>
                  </a:schemeClr>
                </a:solidFill>
                <a:latin typeface="Comic Sans MS" pitchFamily="66" charset="0"/>
              </a:rPr>
              <a:t>Markham</a:t>
            </a:r>
            <a:r>
              <a:rPr lang="fr-FR" sz="2400" dirty="0" smtClean="0">
                <a:solidFill>
                  <a:schemeClr val="accent1">
                    <a:lumMod val="50000"/>
                  </a:schemeClr>
                </a:solidFill>
                <a:latin typeface="Comic Sans MS" pitchFamily="66" charset="0"/>
              </a:rPr>
              <a:t> dès la ligne 21 mais il faut attendre la ligne 26 pour savoir de quoi il s'agit.</a:t>
            </a:r>
            <a:endParaRPr lang="fr-BE" sz="2400"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85720" y="298432"/>
            <a:ext cx="8643998"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b="1" dirty="0" smtClean="0">
                <a:latin typeface="Times New Roman" pitchFamily="18" charset="0"/>
                <a:cs typeface="Times New Roman" pitchFamily="18" charset="0"/>
              </a:rPr>
              <a:t>L'orthographe a-t-elle été respectée ?</a:t>
            </a:r>
            <a:endParaRPr lang="fr-BE" sz="2400" dirty="0" smtClean="0">
              <a:latin typeface="Times New Roman" pitchFamily="18" charset="0"/>
              <a:cs typeface="Times New Roman" pitchFamily="18" charset="0"/>
            </a:endParaRPr>
          </a:p>
          <a:p>
            <a:pPr algn="just"/>
            <a:endParaRPr lang="fr-FR" sz="2400" dirty="0" smtClean="0">
              <a:solidFill>
                <a:schemeClr val="accent1">
                  <a:lumMod val="50000"/>
                </a:schemeClr>
              </a:solidFill>
              <a:latin typeface="Comic Sans MS" pitchFamily="66" charset="0"/>
            </a:endParaRPr>
          </a:p>
          <a:p>
            <a:pPr algn="just"/>
            <a:r>
              <a:rPr lang="fr-FR" sz="2400" dirty="0" smtClean="0">
                <a:solidFill>
                  <a:schemeClr val="accent1">
                    <a:lumMod val="50000"/>
                  </a:schemeClr>
                </a:solidFill>
                <a:latin typeface="Comic Sans MS" pitchFamily="66" charset="0"/>
              </a:rPr>
              <a:t>Elle </a:t>
            </a:r>
            <a:r>
              <a:rPr lang="fr-FR" sz="2400" dirty="0" smtClean="0">
                <a:solidFill>
                  <a:schemeClr val="accent1">
                    <a:lumMod val="50000"/>
                  </a:schemeClr>
                </a:solidFill>
                <a:latin typeface="Comic Sans MS" pitchFamily="66" charset="0"/>
              </a:rPr>
              <a:t>n'est pas catastrophique mais les fautes sont beaucoup trop nombreuses : huit rien que dans les trois premières phrases !</a:t>
            </a:r>
            <a:endParaRPr lang="fr-BE" sz="2400" dirty="0" smtClean="0">
              <a:solidFill>
                <a:schemeClr val="accent1">
                  <a:lumMod val="50000"/>
                </a:schemeClr>
              </a:solidFill>
              <a:latin typeface="Comic Sans MS" pitchFamily="66" charset="0"/>
            </a:endParaRPr>
          </a:p>
          <a:p>
            <a:pPr algn="just"/>
            <a:r>
              <a:rPr lang="fr-FR" sz="2400" i="1" dirty="0" smtClean="0">
                <a:solidFill>
                  <a:schemeClr val="accent1">
                    <a:lumMod val="50000"/>
                  </a:schemeClr>
                </a:solidFill>
                <a:latin typeface="Comic Sans MS" pitchFamily="66" charset="0"/>
              </a:rPr>
              <a:t>Luke Reid est un jeune </a:t>
            </a:r>
            <a:r>
              <a:rPr lang="fr-FR" sz="2400" i="1" u="sng" dirty="0" smtClean="0">
                <a:solidFill>
                  <a:schemeClr val="accent1">
                    <a:lumMod val="50000"/>
                  </a:schemeClr>
                </a:solidFill>
                <a:latin typeface="Comic Sans MS" pitchFamily="66" charset="0"/>
              </a:rPr>
              <a:t>déli</a:t>
            </a:r>
            <a:r>
              <a:rPr lang="fr-FR" sz="2400" i="1" u="sng" dirty="0" smtClean="0">
                <a:solidFill>
                  <a:srgbClr val="FF0000"/>
                </a:solidFill>
                <a:latin typeface="Comic Sans MS" pitchFamily="66" charset="0"/>
              </a:rPr>
              <a:t>n</a:t>
            </a:r>
            <a:r>
              <a:rPr lang="fr-FR" sz="2400" i="1" u="sng" dirty="0" smtClean="0">
                <a:solidFill>
                  <a:schemeClr val="accent1">
                    <a:lumMod val="50000"/>
                  </a:schemeClr>
                </a:solidFill>
                <a:latin typeface="Comic Sans MS" pitchFamily="66" charset="0"/>
              </a:rPr>
              <a:t>quant</a:t>
            </a:r>
            <a:r>
              <a:rPr lang="fr-FR" sz="2400" i="1" dirty="0" smtClean="0">
                <a:solidFill>
                  <a:schemeClr val="accent1">
                    <a:lumMod val="50000"/>
                  </a:schemeClr>
                </a:solidFill>
                <a:latin typeface="Comic Sans MS" pitchFamily="66" charset="0"/>
              </a:rPr>
              <a:t>. A </a:t>
            </a:r>
            <a:r>
              <a:rPr lang="fr-FR" sz="2400" i="1" u="words" dirty="0" smtClean="0">
                <a:solidFill>
                  <a:srgbClr val="FF0000"/>
                </a:solidFill>
                <a:latin typeface="Comic Sans MS" pitchFamily="66" charset="0"/>
              </a:rPr>
              <a:t>à</a:t>
            </a:r>
            <a:r>
              <a:rPr lang="fr-FR" sz="2400" i="1" dirty="0" smtClean="0">
                <a:solidFill>
                  <a:schemeClr val="accent1">
                    <a:lumMod val="50000"/>
                  </a:schemeClr>
                </a:solidFill>
                <a:latin typeface="Comic Sans MS" pitchFamily="66" charset="0"/>
              </a:rPr>
              <a:t> peine 15 ans, il </a:t>
            </a:r>
            <a:r>
              <a:rPr lang="fr-FR" sz="2400" i="1" u="words" dirty="0" smtClean="0">
                <a:solidFill>
                  <a:srgbClr val="FF0000"/>
                </a:solidFill>
                <a:latin typeface="Comic Sans MS" pitchFamily="66" charset="0"/>
              </a:rPr>
              <a:t>a</a:t>
            </a:r>
            <a:r>
              <a:rPr lang="fr-FR" sz="2400" i="1" dirty="0" smtClean="0">
                <a:solidFill>
                  <a:schemeClr val="accent1">
                    <a:lumMod val="50000"/>
                  </a:schemeClr>
                </a:solidFill>
                <a:latin typeface="Comic Sans MS" pitchFamily="66" charset="0"/>
              </a:rPr>
              <a:t> déjà un casier judiciaire bien </a:t>
            </a:r>
            <a:r>
              <a:rPr lang="fr-FR" sz="2400" i="1" u="words" dirty="0" smtClean="0">
                <a:solidFill>
                  <a:schemeClr val="accent1">
                    <a:lumMod val="50000"/>
                  </a:schemeClr>
                </a:solidFill>
                <a:latin typeface="Comic Sans MS" pitchFamily="66" charset="0"/>
              </a:rPr>
              <a:t>rempli</a:t>
            </a:r>
            <a:r>
              <a:rPr lang="fr-FR" sz="2400" i="1" u="words" strike="sngStrike" dirty="0" smtClean="0">
                <a:solidFill>
                  <a:srgbClr val="FF0000"/>
                </a:solidFill>
                <a:latin typeface="Comic Sans MS" pitchFamily="66" charset="0"/>
              </a:rPr>
              <a:t>s</a:t>
            </a:r>
            <a:r>
              <a:rPr lang="fr-FR" sz="2400" i="1" dirty="0" smtClean="0">
                <a:solidFill>
                  <a:schemeClr val="accent1">
                    <a:lumMod val="50000"/>
                  </a:schemeClr>
                </a:solidFill>
                <a:latin typeface="Comic Sans MS" pitchFamily="66" charset="0"/>
              </a:rPr>
              <a:t>. Lorsqu'il a </a:t>
            </a:r>
            <a:r>
              <a:rPr lang="fr-FR" sz="2400" i="1" u="words" dirty="0" smtClean="0">
                <a:solidFill>
                  <a:schemeClr val="accent1">
                    <a:lumMod val="50000"/>
                  </a:schemeClr>
                </a:solidFill>
                <a:latin typeface="Comic Sans MS" pitchFamily="66" charset="0"/>
              </a:rPr>
              <a:t>vu</a:t>
            </a:r>
            <a:r>
              <a:rPr lang="fr-FR" sz="2400" i="1" u="words" strike="sngStrike" dirty="0" smtClean="0">
                <a:solidFill>
                  <a:srgbClr val="FF0000"/>
                </a:solidFill>
                <a:latin typeface="Comic Sans MS" pitchFamily="66" charset="0"/>
              </a:rPr>
              <a:t>s</a:t>
            </a:r>
            <a:r>
              <a:rPr lang="fr-FR" sz="2400" i="1" dirty="0" smtClean="0">
                <a:solidFill>
                  <a:schemeClr val="accent1">
                    <a:lumMod val="50000"/>
                  </a:schemeClr>
                </a:solidFill>
                <a:latin typeface="Comic Sans MS" pitchFamily="66" charset="0"/>
              </a:rPr>
              <a:t> cette paire de </a:t>
            </a:r>
            <a:r>
              <a:rPr lang="fr-FR" sz="2400" i="1" u="words" dirty="0" smtClean="0">
                <a:solidFill>
                  <a:schemeClr val="accent1">
                    <a:lumMod val="50000"/>
                  </a:schemeClr>
                </a:solidFill>
                <a:latin typeface="Comic Sans MS" pitchFamily="66" charset="0"/>
              </a:rPr>
              <a:t>chaussure</a:t>
            </a:r>
            <a:r>
              <a:rPr lang="fr-FR" sz="2400" i="1" u="words" dirty="0" smtClean="0">
                <a:solidFill>
                  <a:srgbClr val="FF0000"/>
                </a:solidFill>
                <a:latin typeface="Comic Sans MS" pitchFamily="66" charset="0"/>
              </a:rPr>
              <a:t>s</a:t>
            </a:r>
            <a:r>
              <a:rPr lang="fr-FR" sz="2400" i="1" dirty="0" smtClean="0">
                <a:solidFill>
                  <a:schemeClr val="accent1">
                    <a:lumMod val="50000"/>
                  </a:schemeClr>
                </a:solidFill>
                <a:latin typeface="Comic Sans MS" pitchFamily="66" charset="0"/>
              </a:rPr>
              <a:t> de course </a:t>
            </a:r>
            <a:r>
              <a:rPr lang="fr-FR" sz="2400" i="1" u="words" dirty="0" smtClean="0">
                <a:solidFill>
                  <a:schemeClr val="accent1">
                    <a:lumMod val="50000"/>
                  </a:schemeClr>
                </a:solidFill>
                <a:latin typeface="Comic Sans MS" pitchFamily="66" charset="0"/>
              </a:rPr>
              <a:t>luxueuse</a:t>
            </a:r>
            <a:r>
              <a:rPr lang="fr-FR" sz="2400" i="1" u="words" dirty="0" smtClean="0">
                <a:solidFill>
                  <a:srgbClr val="FF0000"/>
                </a:solidFill>
                <a:latin typeface="Comic Sans MS" pitchFamily="66" charset="0"/>
              </a:rPr>
              <a:t>s</a:t>
            </a:r>
            <a:r>
              <a:rPr lang="fr-FR" sz="2400" i="1" dirty="0" smtClean="0">
                <a:solidFill>
                  <a:schemeClr val="accent1">
                    <a:lumMod val="50000"/>
                  </a:schemeClr>
                </a:solidFill>
                <a:latin typeface="Comic Sans MS" pitchFamily="66" charset="0"/>
              </a:rPr>
              <a:t> à l'arrière d'un beau 4x4 il avait pour projet de crocheter la serrure du véhicule, prendre la </a:t>
            </a:r>
            <a:r>
              <a:rPr lang="fr-FR" sz="2400" i="1" u="words" dirty="0" smtClean="0">
                <a:solidFill>
                  <a:schemeClr val="accent1">
                    <a:lumMod val="50000"/>
                  </a:schemeClr>
                </a:solidFill>
                <a:latin typeface="Comic Sans MS" pitchFamily="66" charset="0"/>
              </a:rPr>
              <a:t>bo</a:t>
            </a:r>
            <a:r>
              <a:rPr lang="fr-FR" sz="2400" i="1" u="words" dirty="0" smtClean="0">
                <a:solidFill>
                  <a:srgbClr val="FF0000"/>
                </a:solidFill>
                <a:latin typeface="Comic Sans MS" pitchFamily="66" charset="0"/>
              </a:rPr>
              <a:t>î</a:t>
            </a:r>
            <a:r>
              <a:rPr lang="fr-FR" sz="2400" i="1" u="words" dirty="0" smtClean="0">
                <a:solidFill>
                  <a:schemeClr val="accent1">
                    <a:lumMod val="50000"/>
                  </a:schemeClr>
                </a:solidFill>
                <a:latin typeface="Comic Sans MS" pitchFamily="66" charset="0"/>
              </a:rPr>
              <a:t>te</a:t>
            </a:r>
            <a:r>
              <a:rPr lang="fr-FR" sz="2400" i="1" dirty="0" smtClean="0">
                <a:solidFill>
                  <a:schemeClr val="accent1">
                    <a:lumMod val="50000"/>
                  </a:schemeClr>
                </a:solidFill>
                <a:latin typeface="Comic Sans MS" pitchFamily="66" charset="0"/>
              </a:rPr>
              <a:t> et décamper.</a:t>
            </a:r>
            <a:endParaRPr lang="fr-BE" sz="2400" dirty="0">
              <a:solidFill>
                <a:schemeClr val="accent1">
                  <a:lumMod val="50000"/>
                </a:schemeClr>
              </a:solidFill>
              <a:latin typeface="Comic Sans MS" pitchFamily="66" charset="0"/>
            </a:endParaRPr>
          </a:p>
        </p:txBody>
      </p:sp>
      <p:sp>
        <p:nvSpPr>
          <p:cNvPr id="3" name="Rectangle 1"/>
          <p:cNvSpPr>
            <a:spLocks noChangeArrowheads="1"/>
          </p:cNvSpPr>
          <p:nvPr/>
        </p:nvSpPr>
        <p:spPr bwMode="auto">
          <a:xfrm>
            <a:off x="285720" y="4157497"/>
            <a:ext cx="8643998"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dirty="0" smtClean="0">
                <a:solidFill>
                  <a:schemeClr val="accent1">
                    <a:lumMod val="50000"/>
                  </a:schemeClr>
                </a:solidFill>
                <a:latin typeface="Comic Sans MS" pitchFamily="66" charset="0"/>
              </a:rPr>
              <a:t>Attention au fait qu'une faute peut changer le sens d'une phrase : </a:t>
            </a:r>
            <a:r>
              <a:rPr lang="fr-FR" sz="2400" i="1" dirty="0" smtClean="0">
                <a:solidFill>
                  <a:schemeClr val="accent1">
                    <a:lumMod val="50000"/>
                  </a:schemeClr>
                </a:solidFill>
                <a:latin typeface="Comic Sans MS" pitchFamily="66" charset="0"/>
              </a:rPr>
              <a:t>"poursuivi par le père de la fille qu'il avait sauvé" </a:t>
            </a:r>
            <a:r>
              <a:rPr lang="fr-FR" sz="2400" dirty="0" smtClean="0">
                <a:solidFill>
                  <a:schemeClr val="accent1">
                    <a:lumMod val="50000"/>
                  </a:schemeClr>
                </a:solidFill>
                <a:latin typeface="Comic Sans MS" pitchFamily="66" charset="0"/>
              </a:rPr>
              <a:t>signifie qu'il a sauvé le père !</a:t>
            </a:r>
            <a:endParaRPr lang="fr-BE" sz="2400"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85720" y="989942"/>
            <a:ext cx="8643998"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b="1" dirty="0" smtClean="0">
                <a:latin typeface="Times New Roman" pitchFamily="18" charset="0"/>
                <a:cs typeface="Times New Roman" pitchFamily="18" charset="0"/>
              </a:rPr>
              <a:t>Le style dans lequel le texte a été écrit est-il bon ?</a:t>
            </a:r>
            <a:endParaRPr lang="fr-BE" sz="2400" dirty="0" smtClean="0">
              <a:latin typeface="Times New Roman" pitchFamily="18" charset="0"/>
              <a:cs typeface="Times New Roman" pitchFamily="18" charset="0"/>
            </a:endParaRPr>
          </a:p>
          <a:p>
            <a:pPr algn="just"/>
            <a:endParaRPr lang="fr-FR" sz="2400" dirty="0" smtClean="0">
              <a:solidFill>
                <a:schemeClr val="accent1">
                  <a:lumMod val="50000"/>
                </a:schemeClr>
              </a:solidFill>
            </a:endParaRPr>
          </a:p>
          <a:p>
            <a:pPr algn="just"/>
            <a:r>
              <a:rPr lang="fr-FR" sz="2400" dirty="0" smtClean="0">
                <a:solidFill>
                  <a:schemeClr val="accent1">
                    <a:lumMod val="50000"/>
                  </a:schemeClr>
                </a:solidFill>
              </a:rPr>
              <a:t>Le </a:t>
            </a:r>
            <a:r>
              <a:rPr lang="fr-FR" sz="2400" dirty="0" smtClean="0">
                <a:solidFill>
                  <a:schemeClr val="accent1">
                    <a:lumMod val="50000"/>
                  </a:schemeClr>
                </a:solidFill>
              </a:rPr>
              <a:t>vocabulaire utilisé est bon et la plupart des phrases sont bien construites. Attention tout de même aux répétitions : </a:t>
            </a:r>
            <a:r>
              <a:rPr lang="fr-FR" sz="2400" i="1" dirty="0" smtClean="0">
                <a:solidFill>
                  <a:schemeClr val="accent1">
                    <a:lumMod val="50000"/>
                  </a:schemeClr>
                </a:solidFill>
              </a:rPr>
              <a:t>"C'était sans compter"</a:t>
            </a:r>
            <a:r>
              <a:rPr lang="fr-FR" sz="2400" dirty="0" smtClean="0">
                <a:solidFill>
                  <a:schemeClr val="accent1">
                    <a:lumMod val="50000"/>
                  </a:schemeClr>
                </a:solidFill>
              </a:rPr>
              <a:t>, par exemple, revient trois fois (aux lignes 4, 21 et 29).</a:t>
            </a:r>
            <a:endParaRPr lang="fr-BE" sz="2400" dirty="0">
              <a:solidFill>
                <a:schemeClr val="accent1">
                  <a:lumMod val="50000"/>
                </a:schemeClr>
              </a:solidFill>
            </a:endParaRPr>
          </a:p>
        </p:txBody>
      </p:sp>
      <p:sp>
        <p:nvSpPr>
          <p:cNvPr id="3" name="Rectangle 1"/>
          <p:cNvSpPr>
            <a:spLocks noChangeArrowheads="1"/>
          </p:cNvSpPr>
          <p:nvPr/>
        </p:nvSpPr>
        <p:spPr bwMode="auto">
          <a:xfrm>
            <a:off x="285720" y="4143380"/>
            <a:ext cx="8643998"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dirty="0" smtClean="0">
                <a:latin typeface="Times New Roman" pitchFamily="18" charset="0"/>
                <a:cs typeface="Times New Roman" pitchFamily="18" charset="0"/>
                <a:sym typeface="Webdings"/>
              </a:rPr>
              <a:t></a:t>
            </a:r>
            <a:r>
              <a:rPr lang="fr-FR" sz="2400" dirty="0" smtClean="0">
                <a:latin typeface="Times New Roman" pitchFamily="18" charset="0"/>
                <a:cs typeface="Times New Roman" pitchFamily="18" charset="0"/>
              </a:rPr>
              <a:t>Comment Sarah devrait-elle procéder pour faire mieux la prochaine fois ?</a:t>
            </a:r>
            <a:endParaRPr lang="fr-BE"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3263" y="928670"/>
            <a:ext cx="6723315"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altLang="zh-CN" sz="2400" b="0" i="0" u="none" strike="noStrike" cap="none" normalizeH="0" baseline="0" dirty="0" smtClean="0">
                <a:ln>
                  <a:noFill/>
                </a:ln>
                <a:solidFill>
                  <a:schemeClr val="accent1">
                    <a:lumMod val="50000"/>
                  </a:schemeClr>
                </a:solidFill>
                <a:effectLst/>
                <a:latin typeface="Comic Sans MS" pitchFamily="66" charset="0"/>
                <a:ea typeface="Times New Roman" pitchFamily="18" charset="0"/>
                <a:cs typeface="Arial" pitchFamily="34" charset="0"/>
              </a:rPr>
              <a:t>1. Etablir la structure du livre, son squelette :</a:t>
            </a:r>
            <a:endParaRPr kumimoji="0" lang="fr-FR" altLang="zh-CN" sz="2400" b="0" i="0" u="none" strike="noStrike" cap="none" normalizeH="0" baseline="0" dirty="0" smtClean="0">
              <a:ln>
                <a:noFill/>
              </a:ln>
              <a:solidFill>
                <a:schemeClr val="accent1">
                  <a:lumMod val="50000"/>
                </a:schemeClr>
              </a:solidFill>
              <a:effectLst/>
              <a:latin typeface="Comic Sans MS" pitchFamily="66" charset="0"/>
              <a:cs typeface="Arial" pitchFamily="34" charset="0"/>
            </a:endParaRPr>
          </a:p>
        </p:txBody>
      </p:sp>
      <p:sp>
        <p:nvSpPr>
          <p:cNvPr id="1026" name="Rectangle 2"/>
          <p:cNvSpPr>
            <a:spLocks noChangeArrowheads="1"/>
          </p:cNvSpPr>
          <p:nvPr/>
        </p:nvSpPr>
        <p:spPr bwMode="auto">
          <a:xfrm>
            <a:off x="785786" y="1571612"/>
            <a:ext cx="8072494"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buFont typeface="Wingdings" pitchFamily="2" charset="2"/>
              <a:buChar char=""/>
              <a:tabLst>
                <a:tab pos="1363663" algn="l"/>
              </a:tabLst>
            </a:pPr>
            <a:r>
              <a:rPr kumimoji="0" lang="fr-FR" altLang="zh-CN" sz="2400" b="0" i="0" u="none" strike="noStrike" cap="none" normalizeH="0" baseline="0" dirty="0" smtClean="0">
                <a:ln>
                  <a:noFill/>
                </a:ln>
                <a:solidFill>
                  <a:schemeClr val="accent1">
                    <a:lumMod val="50000"/>
                  </a:schemeClr>
                </a:solidFill>
                <a:effectLst/>
                <a:latin typeface="Comic Sans MS" pitchFamily="66" charset="0"/>
                <a:ea typeface="Times New Roman" pitchFamily="18" charset="0"/>
                <a:cs typeface="Arial" pitchFamily="34" charset="0"/>
              </a:rPr>
              <a:t> une introduction qui plante le décor et lance le récit : la tentative de vol dans le parking et la sanction qui vont créer la rencontre entre les deux héros.</a:t>
            </a:r>
            <a:endParaRPr kumimoji="0" lang="fr-FR" altLang="zh-CN" sz="2400" b="0" i="0" u="none" strike="noStrike" cap="none" normalizeH="0" baseline="0" dirty="0" smtClean="0">
              <a:ln>
                <a:noFill/>
              </a:ln>
              <a:solidFill>
                <a:schemeClr val="accent1">
                  <a:lumMod val="50000"/>
                </a:schemeClr>
              </a:solidFill>
              <a:effectLst/>
              <a:latin typeface="Comic Sans MS" pitchFamily="66" charset="0"/>
              <a:cs typeface="Arial" pitchFamily="34" charset="0"/>
            </a:endParaRPr>
          </a:p>
        </p:txBody>
      </p:sp>
      <p:sp>
        <p:nvSpPr>
          <p:cNvPr id="1027" name="Rectangle 3"/>
          <p:cNvSpPr>
            <a:spLocks noChangeArrowheads="1"/>
          </p:cNvSpPr>
          <p:nvPr/>
        </p:nvSpPr>
        <p:spPr bwMode="auto">
          <a:xfrm>
            <a:off x="785786" y="2943051"/>
            <a:ext cx="8072494"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buFont typeface="Wingdings" pitchFamily="2" charset="2"/>
              <a:buChar char=""/>
              <a:tabLst>
                <a:tab pos="1363663" algn="l"/>
              </a:tabLst>
            </a:pPr>
            <a:r>
              <a:rPr kumimoji="0" lang="fr-FR" altLang="zh-CN" sz="2400" b="0" i="0" u="none" strike="noStrike" cap="none" normalizeH="0" baseline="0" dirty="0" smtClean="0">
                <a:ln>
                  <a:noFill/>
                </a:ln>
                <a:solidFill>
                  <a:schemeClr val="accent1">
                    <a:lumMod val="50000"/>
                  </a:schemeClr>
                </a:solidFill>
                <a:effectLst/>
                <a:latin typeface="Comic Sans MS" pitchFamily="66" charset="0"/>
                <a:ea typeface="Times New Roman" pitchFamily="18" charset="0"/>
                <a:cs typeface="Arial" pitchFamily="34" charset="0"/>
              </a:rPr>
              <a:t> le cœur du roman qui développe l'intrigue : comment Luke, au contact de Jodi, va progressivement changer et sortir de la délinquance.</a:t>
            </a:r>
            <a:endParaRPr kumimoji="0" lang="fr-FR" altLang="zh-CN" sz="2400" b="0" i="0" u="none" strike="noStrike" cap="none" normalizeH="0" baseline="0" dirty="0" smtClean="0">
              <a:ln>
                <a:noFill/>
              </a:ln>
              <a:solidFill>
                <a:schemeClr val="accent1">
                  <a:lumMod val="50000"/>
                </a:schemeClr>
              </a:solidFill>
              <a:effectLst/>
              <a:latin typeface="Comic Sans MS" pitchFamily="66" charset="0"/>
              <a:cs typeface="Arial" pitchFamily="34" charset="0"/>
            </a:endParaRPr>
          </a:p>
        </p:txBody>
      </p:sp>
      <p:sp>
        <p:nvSpPr>
          <p:cNvPr id="1028" name="Rectangle 4"/>
          <p:cNvSpPr>
            <a:spLocks noChangeArrowheads="1"/>
          </p:cNvSpPr>
          <p:nvPr/>
        </p:nvSpPr>
        <p:spPr bwMode="auto">
          <a:xfrm>
            <a:off x="785785" y="4300373"/>
            <a:ext cx="8143933"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buFont typeface="Wingdings" pitchFamily="2" charset="2"/>
              <a:buChar char=""/>
              <a:tabLst>
                <a:tab pos="1363663" algn="l"/>
              </a:tabLst>
            </a:pPr>
            <a:r>
              <a:rPr kumimoji="0" lang="fr-FR" altLang="zh-CN" sz="2400" b="0" i="0" u="none" strike="noStrike" cap="none" normalizeH="0" baseline="0" dirty="0" smtClean="0">
                <a:ln>
                  <a:noFill/>
                </a:ln>
                <a:solidFill>
                  <a:schemeClr val="accent1">
                    <a:lumMod val="50000"/>
                  </a:schemeClr>
                </a:solidFill>
                <a:effectLst/>
                <a:latin typeface="Comic Sans MS" pitchFamily="66" charset="0"/>
                <a:ea typeface="Times New Roman" pitchFamily="18" charset="0"/>
                <a:cs typeface="Arial" pitchFamily="34" charset="0"/>
              </a:rPr>
              <a:t> une conclusion qui explique comment tout cela finit : le marathon de Londres, les aveux de Luke et le soutien inattendu de M. Webb.</a:t>
            </a:r>
            <a:endParaRPr kumimoji="0" lang="fr-FR" altLang="zh-CN" sz="2400" b="0" i="0" u="none" strike="noStrike" cap="none" normalizeH="0" baseline="0" dirty="0" smtClean="0">
              <a:ln>
                <a:noFill/>
              </a:ln>
              <a:solidFill>
                <a:schemeClr val="accent1">
                  <a:lumMod val="50000"/>
                </a:schemeClr>
              </a:solidFill>
              <a:effectLst/>
              <a:latin typeface="Comic Sans MS" pitchFamily="66"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1026" grpId="0"/>
      <p:bldP spid="1027" grpId="0"/>
      <p:bldP spid="1028"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577</TotalTime>
  <Words>1213</Words>
  <Application>Microsoft Office PowerPoint</Application>
  <PresentationFormat>Affichage à l'écran (4:3)</PresentationFormat>
  <Paragraphs>54</Paragraphs>
  <Slides>11</Slides>
  <Notes>0</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Gau</dc:creator>
  <cp:lastModifiedBy>Gau</cp:lastModifiedBy>
  <cp:revision>53</cp:revision>
  <dcterms:created xsi:type="dcterms:W3CDTF">2014-09-20T13:08:32Z</dcterms:created>
  <dcterms:modified xsi:type="dcterms:W3CDTF">2014-12-31T12:53:31Z</dcterms:modified>
</cp:coreProperties>
</file>