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1" r:id="rId4"/>
    <p:sldId id="262" r:id="rId5"/>
    <p:sldId id="263" r:id="rId6"/>
    <p:sldId id="264" r:id="rId7"/>
    <p:sldId id="265"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9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0F0E1E2-C9F8-4761-9588-81009EE07682}" type="datetimeFigureOut">
              <a:rPr lang="fr-FR" smtClean="0"/>
              <a:pPr/>
              <a:t>02/01/2015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D64012A-D628-4F96-83F7-1DF36A7E77AB}"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0E1E2-C9F8-4761-9588-81009EE07682}" type="datetimeFigureOut">
              <a:rPr lang="fr-FR" smtClean="0"/>
              <a:pPr/>
              <a:t>02/01/2015</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4012A-D628-4F96-83F7-1DF36A7E77AB}"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85786" y="2875002"/>
            <a:ext cx="7513147" cy="1107996"/>
          </a:xfrm>
          <a:prstGeom prst="rect">
            <a:avLst/>
          </a:prstGeom>
          <a:noFill/>
        </p:spPr>
        <p:txBody>
          <a:bodyPr wrap="none" rtlCol="0">
            <a:spAutoFit/>
          </a:bodyPr>
          <a:lstStyle/>
          <a:p>
            <a:r>
              <a:rPr lang="fr-FR" sz="6600" dirty="0" smtClean="0"/>
              <a:t>La lettre de demande</a:t>
            </a:r>
            <a:endParaRPr lang="fr-BE"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6286512" y="573455"/>
            <a:ext cx="2714612" cy="923330"/>
          </a:xfrm>
          <a:prstGeom prst="rect">
            <a:avLst/>
          </a:prstGeom>
          <a:noFill/>
          <a:ln w="38100">
            <a:solidFill>
              <a:srgbClr val="FFFF0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677863" algn="l"/>
              </a:tabLst>
            </a:pPr>
            <a:r>
              <a:rPr kumimoji="0" lang="fr-FR" altLang="zh-CN" u="none" strike="noStrike" cap="none" normalizeH="0" dirty="0" smtClean="0">
                <a:solidFill>
                  <a:schemeClr val="accent1">
                    <a:lumMod val="50000"/>
                  </a:schemeClr>
                </a:solidFill>
                <a:effectLst/>
                <a:latin typeface="Comic Sans MS" pitchFamily="66" charset="0"/>
                <a:ea typeface="Times New Roman" pitchFamily="18" charset="0"/>
                <a:cs typeface="Arial" pitchFamily="34" charset="0"/>
              </a:rPr>
              <a:t>1. le nom (et les coordonnées) de l'expéditeur</a:t>
            </a:r>
            <a:endParaRPr kumimoji="0" lang="fr-FR" altLang="zh-CN" u="none" strike="noStrike" cap="none" normalizeH="0" dirty="0" smtClean="0">
              <a:solidFill>
                <a:schemeClr val="accent1">
                  <a:lumMod val="50000"/>
                </a:schemeClr>
              </a:solidFill>
              <a:effectLst/>
              <a:latin typeface="Comic Sans MS" pitchFamily="66" charset="0"/>
              <a:cs typeface="Arial" pitchFamily="34" charset="0"/>
            </a:endParaRPr>
          </a:p>
        </p:txBody>
      </p:sp>
      <p:sp>
        <p:nvSpPr>
          <p:cNvPr id="18" name="ZoneTexte 17"/>
          <p:cNvSpPr txBox="1"/>
          <p:nvPr/>
        </p:nvSpPr>
        <p:spPr>
          <a:xfrm>
            <a:off x="6715140" y="3500438"/>
            <a:ext cx="184731" cy="369332"/>
          </a:xfrm>
          <a:prstGeom prst="rect">
            <a:avLst/>
          </a:prstGeom>
          <a:noFill/>
        </p:spPr>
        <p:txBody>
          <a:bodyPr wrap="none" rtlCol="0">
            <a:spAutoFit/>
          </a:bodyPr>
          <a:lstStyle/>
          <a:p>
            <a:endParaRPr lang="fr-BE" dirty="0"/>
          </a:p>
        </p:txBody>
      </p:sp>
      <p:sp>
        <p:nvSpPr>
          <p:cNvPr id="19" name="ZoneTexte 18"/>
          <p:cNvSpPr txBox="1"/>
          <p:nvPr/>
        </p:nvSpPr>
        <p:spPr>
          <a:xfrm>
            <a:off x="0" y="108964"/>
            <a:ext cx="5643570" cy="6463308"/>
          </a:xfrm>
          <a:prstGeom prst="rect">
            <a:avLst/>
          </a:prstGeom>
          <a:noFill/>
        </p:spPr>
        <p:txBody>
          <a:bodyPr wrap="square" rtlCol="0">
            <a:spAutoFit/>
          </a:bodyPr>
          <a:lstStyle/>
          <a:p>
            <a:pPr marL="2735580" lvl="5" algn="just"/>
            <a:r>
              <a:rPr lang="fr-FR" u="heavy" dirty="0" smtClean="0">
                <a:uFill>
                  <a:solidFill>
                    <a:srgbClr val="00B050"/>
                  </a:solidFill>
                </a:uFill>
                <a:latin typeface="Times New Roman"/>
                <a:ea typeface="Times New Roman"/>
              </a:rPr>
              <a:t>Sport/Foot Magazine</a:t>
            </a:r>
            <a:endParaRPr lang="fr-BE" u="heavy" dirty="0" smtClean="0">
              <a:uFill>
                <a:solidFill>
                  <a:srgbClr val="00B050"/>
                </a:solidFill>
              </a:uFill>
              <a:latin typeface="Times New Roman"/>
              <a:ea typeface="Times New Roman"/>
            </a:endParaRPr>
          </a:p>
          <a:p>
            <a:pPr marL="2735580" lvl="5" algn="just"/>
            <a:r>
              <a:rPr lang="fr-FR" u="heavy" dirty="0" smtClean="0">
                <a:uFill>
                  <a:solidFill>
                    <a:srgbClr val="00B050"/>
                  </a:solidFill>
                </a:uFill>
                <a:latin typeface="Times New Roman"/>
                <a:ea typeface="Times New Roman"/>
              </a:rPr>
              <a:t>Roularta Media</a:t>
            </a:r>
            <a:endParaRPr lang="fr-BE" u="heavy" dirty="0" smtClean="0">
              <a:uFill>
                <a:solidFill>
                  <a:srgbClr val="00B050"/>
                </a:solidFill>
              </a:uFill>
              <a:latin typeface="Times New Roman"/>
              <a:ea typeface="Times New Roman"/>
            </a:endParaRPr>
          </a:p>
          <a:p>
            <a:pPr marL="2735580" lvl="5" algn="just"/>
            <a:r>
              <a:rPr lang="fr-FR" u="heavy" dirty="0" err="1" smtClean="0">
                <a:uFill>
                  <a:solidFill>
                    <a:srgbClr val="00B050"/>
                  </a:solidFill>
                </a:uFill>
                <a:latin typeface="Times New Roman"/>
                <a:ea typeface="Times New Roman"/>
              </a:rPr>
              <a:t>Researchpark</a:t>
            </a:r>
            <a:r>
              <a:rPr lang="fr-FR" u="heavy" dirty="0" smtClean="0">
                <a:uFill>
                  <a:solidFill>
                    <a:srgbClr val="00B050"/>
                  </a:solidFill>
                </a:uFill>
                <a:latin typeface="Times New Roman"/>
                <a:ea typeface="Times New Roman"/>
              </a:rPr>
              <a:t>, 120</a:t>
            </a:r>
            <a:endParaRPr lang="fr-BE" u="heavy" dirty="0" smtClean="0">
              <a:uFill>
                <a:solidFill>
                  <a:srgbClr val="00B050"/>
                </a:solidFill>
              </a:uFill>
              <a:latin typeface="Times New Roman"/>
              <a:ea typeface="Times New Roman"/>
            </a:endParaRPr>
          </a:p>
          <a:p>
            <a:pPr marL="2735580" lvl="5" algn="just"/>
            <a:r>
              <a:rPr lang="fr-FR" u="heavy" dirty="0" smtClean="0">
                <a:uFill>
                  <a:solidFill>
                    <a:srgbClr val="00B050"/>
                  </a:solidFill>
                </a:uFill>
                <a:latin typeface="Times New Roman"/>
                <a:ea typeface="Times New Roman"/>
              </a:rPr>
              <a:t>1731 </a:t>
            </a:r>
            <a:r>
              <a:rPr lang="fr-FR" u="heavy" dirty="0" err="1" smtClean="0">
                <a:uFill>
                  <a:solidFill>
                    <a:srgbClr val="00B050"/>
                  </a:solidFill>
                </a:uFill>
                <a:latin typeface="Times New Roman"/>
                <a:ea typeface="Times New Roman"/>
              </a:rPr>
              <a:t>Zellik</a:t>
            </a:r>
            <a:endParaRPr lang="fr-FR" u="heavy" dirty="0" smtClean="0">
              <a:uFill>
                <a:solidFill>
                  <a:srgbClr val="00B050"/>
                </a:solidFill>
              </a:uFill>
              <a:latin typeface="Times New Roman"/>
              <a:ea typeface="Times New Roman"/>
            </a:endParaRPr>
          </a:p>
          <a:p>
            <a:pPr marL="2735580" lvl="5" algn="just"/>
            <a:endParaRPr lang="fr-BE" dirty="0" smtClean="0">
              <a:latin typeface="Times New Roman"/>
              <a:ea typeface="Times New Roman"/>
            </a:endParaRPr>
          </a:p>
          <a:p>
            <a:pPr marL="2735580" lvl="5" algn="just"/>
            <a:r>
              <a:rPr lang="fr-FR" u="heavy" dirty="0" smtClean="0">
                <a:uFill>
                  <a:solidFill>
                    <a:srgbClr val="002060"/>
                  </a:solidFill>
                </a:uFill>
                <a:latin typeface="Times New Roman"/>
                <a:ea typeface="Times New Roman"/>
              </a:rPr>
              <a:t>Braine-le-Château, le 2 août 2010</a:t>
            </a:r>
            <a:endParaRPr lang="fr-BE" u="heavy" dirty="0" smtClean="0">
              <a:uFill>
                <a:solidFill>
                  <a:srgbClr val="002060"/>
                </a:solidFill>
              </a:uFill>
              <a:latin typeface="Times New Roman"/>
              <a:ea typeface="Times New Roman"/>
            </a:endParaRPr>
          </a:p>
          <a:p>
            <a:pPr marL="449580" algn="just">
              <a:spcAft>
                <a:spcPts val="0"/>
              </a:spcAft>
            </a:pPr>
            <a:r>
              <a:rPr lang="fr-FR" u="heavy" dirty="0" smtClean="0">
                <a:uFill>
                  <a:solidFill>
                    <a:srgbClr val="FF0000"/>
                  </a:solidFill>
                </a:uFill>
                <a:latin typeface="Times New Roman"/>
                <a:ea typeface="Times New Roman"/>
              </a:rPr>
              <a:t>Madame, Monsieur,</a:t>
            </a:r>
            <a:endParaRPr lang="fr-BE" u="heavy" dirty="0" smtClean="0">
              <a:uFill>
                <a:solidFill>
                  <a:srgbClr val="FF0000"/>
                </a:solidFill>
              </a:uFill>
              <a:latin typeface="Times New Roman"/>
              <a:ea typeface="Times New Roman"/>
            </a:endParaRPr>
          </a:p>
          <a:p>
            <a:pPr marL="449580" algn="just"/>
            <a:r>
              <a:rPr lang="fr-FR" dirty="0" smtClean="0">
                <a:latin typeface="Times New Roman"/>
                <a:ea typeface="Times New Roman"/>
              </a:rPr>
              <a:t>Dans votre magazine de cette semaine, j'ai lu que </a:t>
            </a:r>
            <a:r>
              <a:rPr lang="fr-FR" u="heavy" dirty="0" smtClean="0">
                <a:uFill>
                  <a:solidFill>
                    <a:srgbClr val="00B0F0"/>
                  </a:solidFill>
                </a:uFill>
                <a:latin typeface="Times New Roman"/>
                <a:ea typeface="Times New Roman"/>
              </a:rPr>
              <a:t>vous distribuez 10 tee-shirts dédicacés du </a:t>
            </a:r>
            <a:r>
              <a:rPr lang="fr-FR" u="heavy" dirty="0" err="1" smtClean="0">
                <a:uFill>
                  <a:solidFill>
                    <a:srgbClr val="00B0F0"/>
                  </a:solidFill>
                </a:uFill>
                <a:latin typeface="Times New Roman"/>
                <a:ea typeface="Times New Roman"/>
              </a:rPr>
              <a:t>Sporting</a:t>
            </a:r>
            <a:r>
              <a:rPr lang="fr-FR" u="heavy" dirty="0" smtClean="0">
                <a:uFill>
                  <a:solidFill>
                    <a:srgbClr val="00B0F0"/>
                  </a:solidFill>
                </a:uFill>
                <a:latin typeface="Times New Roman"/>
                <a:ea typeface="Times New Roman"/>
              </a:rPr>
              <a:t> d'Anderlecht</a:t>
            </a:r>
            <a:r>
              <a:rPr lang="fr-FR" dirty="0" smtClean="0">
                <a:latin typeface="Times New Roman"/>
                <a:ea typeface="Times New Roman"/>
              </a:rPr>
              <a:t> à dix abonnés qui vous en adresserons la demande.</a:t>
            </a:r>
            <a:endParaRPr lang="fr-BE" dirty="0" smtClean="0">
              <a:latin typeface="Times New Roman"/>
              <a:ea typeface="Times New Roman"/>
            </a:endParaRPr>
          </a:p>
          <a:p>
            <a:pPr marL="449580" algn="just"/>
            <a:r>
              <a:rPr lang="fr-FR" u="heavy" dirty="0" smtClean="0">
                <a:uFill>
                  <a:solidFill>
                    <a:srgbClr val="00B0F0"/>
                  </a:solidFill>
                </a:uFill>
                <a:latin typeface="Times New Roman"/>
                <a:ea typeface="Times New Roman"/>
              </a:rPr>
              <a:t>Pourriez-vous m'en envoyer un ? </a:t>
            </a:r>
            <a:r>
              <a:rPr lang="fr-FR" dirty="0" smtClean="0">
                <a:latin typeface="Times New Roman"/>
                <a:ea typeface="Times New Roman"/>
              </a:rPr>
              <a:t>Vous trouverez ci-dessous mon adresse et mon numéro d'abonné.</a:t>
            </a:r>
            <a:endParaRPr lang="fr-BE" dirty="0" smtClean="0">
              <a:latin typeface="Times New Roman"/>
              <a:ea typeface="Times New Roman"/>
            </a:endParaRPr>
          </a:p>
          <a:p>
            <a:pPr marL="449580" algn="just"/>
            <a:r>
              <a:rPr lang="fr-FR" u="heavy" dirty="0" smtClean="0">
                <a:uFill>
                  <a:solidFill>
                    <a:schemeClr val="tx1">
                      <a:lumMod val="85000"/>
                      <a:lumOff val="15000"/>
                    </a:schemeClr>
                  </a:solidFill>
                </a:uFill>
                <a:latin typeface="Times New Roman"/>
                <a:ea typeface="Times New Roman"/>
              </a:rPr>
              <a:t>Etant un grand supporter d'Anderlecht, tout comme l'étaient mon père et mon grand-père</a:t>
            </a:r>
            <a:r>
              <a:rPr lang="fr-FR" dirty="0" smtClean="0">
                <a:latin typeface="Times New Roman"/>
                <a:ea typeface="Times New Roman"/>
              </a:rPr>
              <a:t>, j'espère faire partie des heureux gagnants.</a:t>
            </a:r>
            <a:endParaRPr lang="fr-BE" dirty="0" smtClean="0">
              <a:latin typeface="Times New Roman"/>
              <a:ea typeface="Times New Roman"/>
            </a:endParaRPr>
          </a:p>
          <a:p>
            <a:pPr marL="449580" algn="just"/>
            <a:r>
              <a:rPr lang="fr-FR" u="heavy" dirty="0" smtClean="0">
                <a:uFill>
                  <a:solidFill>
                    <a:srgbClr val="7030A0"/>
                  </a:solidFill>
                </a:uFill>
                <a:latin typeface="Times New Roman"/>
                <a:ea typeface="Times New Roman"/>
              </a:rPr>
              <a:t>Meilleures salutations.</a:t>
            </a:r>
          </a:p>
          <a:p>
            <a:pPr marL="449580" algn="just"/>
            <a:endParaRPr lang="fr-BE" dirty="0" smtClean="0">
              <a:latin typeface="Times New Roman"/>
              <a:ea typeface="Times New Roman"/>
            </a:endParaRPr>
          </a:p>
          <a:p>
            <a:pPr marL="449580" algn="just">
              <a:spcAft>
                <a:spcPts val="0"/>
              </a:spcAft>
            </a:pPr>
            <a:r>
              <a:rPr lang="fr-FR" u="heavy" dirty="0" smtClean="0">
                <a:uFill>
                  <a:solidFill>
                    <a:srgbClr val="FFFF00"/>
                  </a:solidFill>
                </a:uFill>
                <a:latin typeface="Times New Roman"/>
                <a:ea typeface="Times New Roman"/>
              </a:rPr>
              <a:t>Franck Roseau</a:t>
            </a:r>
            <a:endParaRPr lang="fr-BE" u="heavy" dirty="0" smtClean="0">
              <a:uFill>
                <a:solidFill>
                  <a:srgbClr val="FFFF00"/>
                </a:solidFill>
              </a:uFill>
              <a:latin typeface="Times New Roman"/>
              <a:ea typeface="Times New Roman"/>
            </a:endParaRPr>
          </a:p>
          <a:p>
            <a:pPr marL="449580" algn="just">
              <a:spcAft>
                <a:spcPts val="0"/>
              </a:spcAft>
            </a:pPr>
            <a:r>
              <a:rPr lang="fr-FR" dirty="0" smtClean="0">
                <a:latin typeface="Times New Roman"/>
                <a:ea typeface="Times New Roman"/>
              </a:rPr>
              <a:t>n° abonné 1509-72</a:t>
            </a:r>
            <a:endParaRPr lang="fr-BE" dirty="0" smtClean="0">
              <a:latin typeface="Times New Roman"/>
              <a:ea typeface="Times New Roman"/>
            </a:endParaRPr>
          </a:p>
          <a:p>
            <a:pPr marL="449580" algn="just"/>
            <a:r>
              <a:rPr lang="fr-FR" u="heavy" dirty="0" smtClean="0">
                <a:uFill>
                  <a:solidFill>
                    <a:srgbClr val="FFFF00"/>
                  </a:solidFill>
                </a:uFill>
                <a:latin typeface="Times New Roman"/>
                <a:ea typeface="Times New Roman"/>
              </a:rPr>
              <a:t>rue du Cimetière, 8</a:t>
            </a:r>
            <a:endParaRPr lang="fr-BE" u="heavy" dirty="0" smtClean="0">
              <a:uFill>
                <a:solidFill>
                  <a:srgbClr val="FFFF00"/>
                </a:solidFill>
              </a:uFill>
              <a:latin typeface="Times New Roman"/>
              <a:ea typeface="Times New Roman"/>
            </a:endParaRPr>
          </a:p>
          <a:p>
            <a:pPr marL="449580" algn="just"/>
            <a:r>
              <a:rPr lang="fr-FR" u="heavy" dirty="0" smtClean="0">
                <a:uFill>
                  <a:solidFill>
                    <a:srgbClr val="FFFF00"/>
                  </a:solidFill>
                </a:uFill>
                <a:latin typeface="Times New Roman"/>
                <a:ea typeface="Times New Roman"/>
              </a:rPr>
              <a:t>1440 Braine-le-Château</a:t>
            </a:r>
            <a:endParaRPr lang="fr-BE" u="heavy" dirty="0" smtClean="0">
              <a:uFill>
                <a:solidFill>
                  <a:srgbClr val="FFFF00"/>
                </a:solidFill>
              </a:uFill>
              <a:latin typeface="Times New Roman"/>
              <a:ea typeface="Times New Roman"/>
            </a:endParaRPr>
          </a:p>
        </p:txBody>
      </p:sp>
      <p:sp>
        <p:nvSpPr>
          <p:cNvPr id="20" name="Rectangle 1"/>
          <p:cNvSpPr>
            <a:spLocks noChangeArrowheads="1"/>
          </p:cNvSpPr>
          <p:nvPr/>
        </p:nvSpPr>
        <p:spPr bwMode="auto">
          <a:xfrm>
            <a:off x="6286512" y="1645025"/>
            <a:ext cx="2714612" cy="923330"/>
          </a:xfrm>
          <a:prstGeom prst="rect">
            <a:avLst/>
          </a:prstGeom>
          <a:noFill/>
          <a:ln w="38100">
            <a:solidFill>
              <a:srgbClr val="00B050"/>
            </a:solid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dirty="0" smtClean="0">
                <a:solidFill>
                  <a:schemeClr val="accent1">
                    <a:lumMod val="50000"/>
                  </a:schemeClr>
                </a:solidFill>
                <a:latin typeface="Comic Sans MS" pitchFamily="66" charset="0"/>
              </a:rPr>
              <a:t>2. le </a:t>
            </a:r>
            <a:r>
              <a:rPr lang="fr-FR" dirty="0" smtClean="0">
                <a:solidFill>
                  <a:schemeClr val="accent1">
                    <a:lumMod val="50000"/>
                  </a:schemeClr>
                </a:solidFill>
                <a:latin typeface="Comic Sans MS" pitchFamily="66" charset="0"/>
              </a:rPr>
              <a:t>nom (et les coordonnées) du destinataire</a:t>
            </a:r>
            <a:endParaRPr lang="fr-BE" dirty="0">
              <a:solidFill>
                <a:schemeClr val="accent1">
                  <a:lumMod val="50000"/>
                </a:schemeClr>
              </a:solidFill>
              <a:latin typeface="Comic Sans MS" pitchFamily="66" charset="0"/>
            </a:endParaRPr>
          </a:p>
        </p:txBody>
      </p:sp>
      <p:sp>
        <p:nvSpPr>
          <p:cNvPr id="21" name="Rectangle 1"/>
          <p:cNvSpPr>
            <a:spLocks noChangeArrowheads="1"/>
          </p:cNvSpPr>
          <p:nvPr/>
        </p:nvSpPr>
        <p:spPr bwMode="auto">
          <a:xfrm>
            <a:off x="6286512" y="2716595"/>
            <a:ext cx="2714612" cy="646331"/>
          </a:xfrm>
          <a:prstGeom prst="rect">
            <a:avLst/>
          </a:prstGeom>
          <a:noFill/>
          <a:ln w="38100">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dirty="0" smtClean="0">
                <a:solidFill>
                  <a:schemeClr val="accent1">
                    <a:lumMod val="50000"/>
                  </a:schemeClr>
                </a:solidFill>
                <a:latin typeface="Comic Sans MS" pitchFamily="66" charset="0"/>
              </a:rPr>
              <a:t>3. le </a:t>
            </a:r>
            <a:r>
              <a:rPr lang="fr-FR" dirty="0" smtClean="0">
                <a:solidFill>
                  <a:schemeClr val="accent1">
                    <a:lumMod val="50000"/>
                  </a:schemeClr>
                </a:solidFill>
                <a:latin typeface="Comic Sans MS" pitchFamily="66" charset="0"/>
              </a:rPr>
              <a:t>lieu et la date d'envoi de la lettre</a:t>
            </a:r>
            <a:endParaRPr lang="fr-BE" dirty="0">
              <a:solidFill>
                <a:schemeClr val="accent1">
                  <a:lumMod val="50000"/>
                </a:schemeClr>
              </a:solidFill>
              <a:latin typeface="Comic Sans MS" pitchFamily="66" charset="0"/>
            </a:endParaRPr>
          </a:p>
        </p:txBody>
      </p:sp>
      <p:sp>
        <p:nvSpPr>
          <p:cNvPr id="22" name="Rectangle 1"/>
          <p:cNvSpPr>
            <a:spLocks noChangeArrowheads="1"/>
          </p:cNvSpPr>
          <p:nvPr/>
        </p:nvSpPr>
        <p:spPr bwMode="auto">
          <a:xfrm>
            <a:off x="6286512" y="3497049"/>
            <a:ext cx="2714612" cy="369332"/>
          </a:xfrm>
          <a:prstGeom prst="rect">
            <a:avLst/>
          </a:prstGeom>
          <a:noFill/>
          <a:ln w="38100">
            <a:solidFill>
              <a:srgbClr val="FF0000"/>
            </a:solid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dirty="0" smtClean="0">
                <a:solidFill>
                  <a:schemeClr val="accent1">
                    <a:lumMod val="50000"/>
                  </a:schemeClr>
                </a:solidFill>
                <a:latin typeface="Comic Sans MS" pitchFamily="66" charset="0"/>
              </a:rPr>
              <a:t>4. une </a:t>
            </a:r>
            <a:r>
              <a:rPr lang="fr-FR" dirty="0" smtClean="0">
                <a:solidFill>
                  <a:schemeClr val="accent1">
                    <a:lumMod val="50000"/>
                  </a:schemeClr>
                </a:solidFill>
                <a:latin typeface="Comic Sans MS" pitchFamily="66" charset="0"/>
              </a:rPr>
              <a:t>formule d'appel</a:t>
            </a:r>
            <a:endParaRPr lang="fr-BE" dirty="0">
              <a:solidFill>
                <a:schemeClr val="accent1">
                  <a:lumMod val="50000"/>
                </a:schemeClr>
              </a:solidFill>
              <a:latin typeface="Comic Sans MS" pitchFamily="66" charset="0"/>
            </a:endParaRPr>
          </a:p>
        </p:txBody>
      </p:sp>
      <p:sp>
        <p:nvSpPr>
          <p:cNvPr id="23" name="Rectangle 1"/>
          <p:cNvSpPr>
            <a:spLocks noChangeArrowheads="1"/>
          </p:cNvSpPr>
          <p:nvPr/>
        </p:nvSpPr>
        <p:spPr bwMode="auto">
          <a:xfrm>
            <a:off x="6286512" y="3984973"/>
            <a:ext cx="2714612" cy="369332"/>
          </a:xfrm>
          <a:prstGeom prst="rect">
            <a:avLst/>
          </a:prstGeom>
          <a:noFill/>
          <a:ln w="38100">
            <a:solidFill>
              <a:srgbClr val="7030A0"/>
            </a:solid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fr-FR" dirty="0" smtClean="0">
                <a:solidFill>
                  <a:schemeClr val="accent1">
                    <a:lumMod val="50000"/>
                  </a:schemeClr>
                </a:solidFill>
                <a:latin typeface="Comic Sans MS" pitchFamily="66" charset="0"/>
              </a:rPr>
              <a:t>5</a:t>
            </a:r>
            <a:r>
              <a:rPr lang="fr-FR" dirty="0" smtClean="0">
                <a:solidFill>
                  <a:schemeClr val="accent1">
                    <a:lumMod val="50000"/>
                  </a:schemeClr>
                </a:solidFill>
                <a:latin typeface="Comic Sans MS" pitchFamily="66" charset="0"/>
              </a:rPr>
              <a:t>. </a:t>
            </a:r>
            <a:r>
              <a:rPr lang="fr-FR" dirty="0" smtClean="0">
                <a:solidFill>
                  <a:schemeClr val="accent1">
                    <a:lumMod val="50000"/>
                  </a:schemeClr>
                </a:solidFill>
                <a:latin typeface="Comic Sans MS" pitchFamily="66" charset="0"/>
              </a:rPr>
              <a:t>une formule finale</a:t>
            </a:r>
            <a:endParaRPr lang="fr-BE" dirty="0">
              <a:solidFill>
                <a:schemeClr val="accent1">
                  <a:lumMod val="50000"/>
                </a:schemeClr>
              </a:solidFill>
              <a:latin typeface="Comic Sans MS" pitchFamily="66" charset="0"/>
            </a:endParaRPr>
          </a:p>
        </p:txBody>
      </p:sp>
      <p:sp>
        <p:nvSpPr>
          <p:cNvPr id="24" name="Rectangle 1"/>
          <p:cNvSpPr>
            <a:spLocks noChangeArrowheads="1"/>
          </p:cNvSpPr>
          <p:nvPr/>
        </p:nvSpPr>
        <p:spPr bwMode="auto">
          <a:xfrm>
            <a:off x="6286544" y="4497181"/>
            <a:ext cx="2714612" cy="646331"/>
          </a:xfrm>
          <a:prstGeom prst="rect">
            <a:avLst/>
          </a:prstGeom>
          <a:noFill/>
          <a:ln w="38100">
            <a:solidFill>
              <a:srgbClr val="00B0F0"/>
            </a:solid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dirty="0" smtClean="0">
                <a:solidFill>
                  <a:schemeClr val="accent1">
                    <a:lumMod val="50000"/>
                  </a:schemeClr>
                </a:solidFill>
                <a:latin typeface="Comic Sans MS" pitchFamily="66" charset="0"/>
              </a:rPr>
              <a:t>6. l'objet </a:t>
            </a:r>
            <a:r>
              <a:rPr lang="fr-FR" dirty="0" smtClean="0">
                <a:solidFill>
                  <a:schemeClr val="accent1">
                    <a:lumMod val="50000"/>
                  </a:schemeClr>
                </a:solidFill>
                <a:latin typeface="Comic Sans MS" pitchFamily="66" charset="0"/>
              </a:rPr>
              <a:t>de la demande</a:t>
            </a:r>
            <a:endParaRPr lang="fr-BE" dirty="0">
              <a:solidFill>
                <a:schemeClr val="accent1">
                  <a:lumMod val="50000"/>
                </a:schemeClr>
              </a:solidFill>
              <a:latin typeface="Comic Sans MS" pitchFamily="66" charset="0"/>
            </a:endParaRPr>
          </a:p>
        </p:txBody>
      </p:sp>
      <p:sp>
        <p:nvSpPr>
          <p:cNvPr id="25" name="Rectangle 1"/>
          <p:cNvSpPr>
            <a:spLocks noChangeArrowheads="1"/>
          </p:cNvSpPr>
          <p:nvPr/>
        </p:nvSpPr>
        <p:spPr bwMode="auto">
          <a:xfrm>
            <a:off x="6286512" y="5282999"/>
            <a:ext cx="2714612" cy="646331"/>
          </a:xfrm>
          <a:prstGeom prst="rect">
            <a:avLst/>
          </a:prstGeom>
          <a:noFill/>
          <a:ln w="38100">
            <a:solidFill>
              <a:schemeClr val="tx1">
                <a:lumMod val="85000"/>
                <a:lumOff val="15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dirty="0" smtClean="0">
                <a:solidFill>
                  <a:schemeClr val="accent1">
                    <a:lumMod val="50000"/>
                  </a:schemeClr>
                </a:solidFill>
                <a:latin typeface="Comic Sans MS" pitchFamily="66" charset="0"/>
              </a:rPr>
              <a:t>7. (des </a:t>
            </a:r>
            <a:r>
              <a:rPr lang="fr-FR" dirty="0" smtClean="0">
                <a:solidFill>
                  <a:schemeClr val="accent1">
                    <a:lumMod val="50000"/>
                  </a:schemeClr>
                </a:solidFill>
                <a:latin typeface="Comic Sans MS" pitchFamily="66" charset="0"/>
              </a:rPr>
              <a:t>arguments pour appuyer la demande)</a:t>
            </a:r>
            <a:endParaRPr lang="fr-BE"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animBg="1"/>
      <p:bldP spid="20" grpId="0" animBg="1"/>
      <p:bldP spid="21" grpId="0" animBg="1"/>
      <p:bldP spid="22" grpId="0" animBg="1"/>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p:cNvSpPr txBox="1"/>
          <p:nvPr/>
        </p:nvSpPr>
        <p:spPr>
          <a:xfrm>
            <a:off x="6715140" y="3500438"/>
            <a:ext cx="184731" cy="369332"/>
          </a:xfrm>
          <a:prstGeom prst="rect">
            <a:avLst/>
          </a:prstGeom>
          <a:noFill/>
        </p:spPr>
        <p:txBody>
          <a:bodyPr wrap="none" rtlCol="0">
            <a:spAutoFit/>
          </a:bodyPr>
          <a:lstStyle/>
          <a:p>
            <a:endParaRPr lang="fr-BE" dirty="0"/>
          </a:p>
        </p:txBody>
      </p:sp>
      <p:sp>
        <p:nvSpPr>
          <p:cNvPr id="19" name="ZoneTexte 18"/>
          <p:cNvSpPr txBox="1"/>
          <p:nvPr/>
        </p:nvSpPr>
        <p:spPr>
          <a:xfrm>
            <a:off x="1571636" y="654209"/>
            <a:ext cx="5643570" cy="5632311"/>
          </a:xfrm>
          <a:prstGeom prst="rect">
            <a:avLst/>
          </a:prstGeom>
          <a:noFill/>
        </p:spPr>
        <p:txBody>
          <a:bodyPr wrap="square" rtlCol="0">
            <a:spAutoFit/>
          </a:bodyPr>
          <a:lstStyle/>
          <a:p>
            <a:pPr algn="r"/>
            <a:r>
              <a:rPr lang="fr-FR" sz="2000" dirty="0" smtClean="0">
                <a:latin typeface="Times New Roman" pitchFamily="18" charset="0"/>
                <a:cs typeface="Times New Roman" pitchFamily="18" charset="0"/>
              </a:rPr>
              <a:t>Anderlecht, le 12 août 2010</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 </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Chère Rebecca,</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 </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Puisque tu te sens un peu seule en ce moment, fais-nous donc l'amitié de venir dîner avec nous ce dimanche 22 août.</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 </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Nous serons heureux d'avoir des nouvelles de ton Papa, et de bavarder un peu avec toi. Comme promis, nous espérons que tu apporteras tes dernières photos de vacances.</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 </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Nous t'embrassons très fort.</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 </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Amicalement,</a:t>
            </a:r>
            <a:endParaRPr lang="fr-BE"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 </a:t>
            </a:r>
            <a:endParaRPr lang="fr-BE" sz="2000" dirty="0" smtClean="0">
              <a:latin typeface="Times New Roman" pitchFamily="18" charset="0"/>
              <a:cs typeface="Times New Roman" pitchFamily="18" charset="0"/>
            </a:endParaRPr>
          </a:p>
          <a:p>
            <a:pPr algn="r"/>
            <a:r>
              <a:rPr lang="fr-FR" sz="2000" dirty="0" smtClean="0">
                <a:latin typeface="Times New Roman" pitchFamily="18" charset="0"/>
                <a:cs typeface="Times New Roman" pitchFamily="18" charset="0"/>
              </a:rPr>
              <a:t>Valérie et Olivier</a:t>
            </a:r>
            <a:endParaRPr lang="fr-BE" sz="2000" dirty="0">
              <a:latin typeface="Times New Roman" pitchFamily="18" charset="0"/>
              <a:cs typeface="Times New Roman" pitchFamily="18" charset="0"/>
            </a:endParaRPr>
          </a:p>
        </p:txBody>
      </p:sp>
      <p:sp>
        <p:nvSpPr>
          <p:cNvPr id="11" name="Rectangle 10"/>
          <p:cNvSpPr/>
          <p:nvPr/>
        </p:nvSpPr>
        <p:spPr>
          <a:xfrm>
            <a:off x="5286380" y="5857892"/>
            <a:ext cx="1928826" cy="42862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Rectangle 11"/>
          <p:cNvSpPr/>
          <p:nvPr/>
        </p:nvSpPr>
        <p:spPr>
          <a:xfrm>
            <a:off x="1571604" y="1285860"/>
            <a:ext cx="1714512" cy="428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Rectangle 12"/>
          <p:cNvSpPr/>
          <p:nvPr/>
        </p:nvSpPr>
        <p:spPr>
          <a:xfrm>
            <a:off x="4214810" y="642918"/>
            <a:ext cx="3000396" cy="428628"/>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Rectangle 13"/>
          <p:cNvSpPr/>
          <p:nvPr/>
        </p:nvSpPr>
        <p:spPr>
          <a:xfrm>
            <a:off x="1571604" y="5214950"/>
            <a:ext cx="1714512" cy="42862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Rectangle 14"/>
          <p:cNvSpPr/>
          <p:nvPr/>
        </p:nvSpPr>
        <p:spPr>
          <a:xfrm>
            <a:off x="4214810" y="2214554"/>
            <a:ext cx="2571768" cy="35719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1571604" y="1928802"/>
            <a:ext cx="5072098" cy="28575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1571604" y="3143248"/>
            <a:ext cx="5643602" cy="28575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Rectangle 25"/>
          <p:cNvSpPr/>
          <p:nvPr/>
        </p:nvSpPr>
        <p:spPr>
          <a:xfrm>
            <a:off x="1571604" y="3429000"/>
            <a:ext cx="3857652" cy="35719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1357290" y="344173"/>
            <a:ext cx="6643734"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Koekelberg, 13 novembre 1999</a:t>
            </a:r>
            <a:endParaRPr kumimoji="0" lang="fr-BE" altLang="zh-CN" sz="2400" b="0" i="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Monsieur </a:t>
            </a:r>
            <a:r>
              <a:rPr kumimoji="0" lang="fr-FR" altLang="zh-CN" sz="2400" b="0" i="0"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Vanhove</a:t>
            </a: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fr-BE" altLang="zh-CN" sz="2400" b="0" i="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Suite au dernier bulletin catastrophique de ma fille, je voudrais m'entretenir avec vous pour comprendre les raisons d'un tel résultat et voir comment il serait possible de l'améliorer avant que la situation ne se dégrade davantage.</a:t>
            </a:r>
            <a:endParaRPr kumimoji="0" lang="fr-BE" altLang="zh-CN" sz="2400" b="0" i="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Pouvons-nous nous rencontrer au plus vite ? Merci de me transmettre, éventuellement via le journal de classe d'Angélique, vos disponibilités.</a:t>
            </a:r>
            <a:endParaRPr kumimoji="0" lang="fr-BE" altLang="zh-CN" sz="2400" b="0" i="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Recevez, Monsieur </a:t>
            </a:r>
            <a:r>
              <a:rPr kumimoji="0" lang="fr-FR" altLang="zh-CN" sz="2400" b="0" i="0"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Vanhove</a:t>
            </a: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mes salutations distinguées.</a:t>
            </a:r>
            <a:endParaRPr kumimoji="0" lang="fr-BE" altLang="zh-CN" sz="2400" b="0" i="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Marc </a:t>
            </a:r>
            <a:r>
              <a:rPr kumimoji="0" lang="fr-FR" altLang="zh-CN" sz="2400" b="0" i="0"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Deheyn</a:t>
            </a: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fr-BE" altLang="zh-CN" sz="2400" b="0" i="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papa d'Angélique</a:t>
            </a:r>
            <a:endParaRPr kumimoji="0" lang="fr-FR" altLang="zh-CN" sz="2400" b="0" i="0"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 name="ZoneTexte 17"/>
          <p:cNvSpPr txBox="1"/>
          <p:nvPr/>
        </p:nvSpPr>
        <p:spPr>
          <a:xfrm>
            <a:off x="6715140" y="3500438"/>
            <a:ext cx="184731" cy="369332"/>
          </a:xfrm>
          <a:prstGeom prst="rect">
            <a:avLst/>
          </a:prstGeom>
          <a:noFill/>
        </p:spPr>
        <p:txBody>
          <a:bodyPr wrap="none" rtlCol="0">
            <a:spAutoFit/>
          </a:bodyPr>
          <a:lstStyle/>
          <a:p>
            <a:endParaRPr lang="fr-BE" dirty="0"/>
          </a:p>
        </p:txBody>
      </p:sp>
      <p:sp>
        <p:nvSpPr>
          <p:cNvPr id="11" name="Rectangle 10"/>
          <p:cNvSpPr/>
          <p:nvPr/>
        </p:nvSpPr>
        <p:spPr>
          <a:xfrm>
            <a:off x="1357290" y="5857892"/>
            <a:ext cx="2286016" cy="85725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Rectangle 11"/>
          <p:cNvSpPr/>
          <p:nvPr/>
        </p:nvSpPr>
        <p:spPr>
          <a:xfrm>
            <a:off x="1357290" y="1142984"/>
            <a:ext cx="2500330"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Rectangle 12"/>
          <p:cNvSpPr/>
          <p:nvPr/>
        </p:nvSpPr>
        <p:spPr>
          <a:xfrm>
            <a:off x="4000496" y="428604"/>
            <a:ext cx="4000528" cy="428628"/>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Rectangle 13"/>
          <p:cNvSpPr/>
          <p:nvPr/>
        </p:nvSpPr>
        <p:spPr>
          <a:xfrm>
            <a:off x="1357290" y="4786322"/>
            <a:ext cx="6643734" cy="78581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Rectangle 14"/>
          <p:cNvSpPr/>
          <p:nvPr/>
        </p:nvSpPr>
        <p:spPr>
          <a:xfrm>
            <a:off x="2857488" y="1928802"/>
            <a:ext cx="2928958" cy="35719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6429388" y="1928802"/>
            <a:ext cx="1571636" cy="35719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5143504" y="2285992"/>
            <a:ext cx="2857520" cy="35719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Rectangle 25"/>
          <p:cNvSpPr/>
          <p:nvPr/>
        </p:nvSpPr>
        <p:spPr>
          <a:xfrm>
            <a:off x="1440000" y="2285992"/>
            <a:ext cx="3384000" cy="35719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1428728" y="2643182"/>
            <a:ext cx="2928958" cy="35719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26"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0"/>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LACOMBE Jérémy </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Place St Côme, 5</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34000 Montpellier</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Faculté de LEA</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lvl="8" algn="just" eaLnBrk="0" fontAlgn="base" hangingPunct="0">
              <a:spcBef>
                <a:spcPct val="0"/>
              </a:spcBef>
              <a:spcAft>
                <a:spcPct val="0"/>
              </a:spcAf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BP 1104</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73011 CHAMBERY cedex</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Montpellier, le 31 janvier 2003</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Madame, Monsieur,</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J’ai appris par le n°1 du magazine "Talents" de janvier 2003 que l’Université de Chambéry propose une maîtrise de Langues étrangères appliquées qui offre des débouchés dans le domaine du tourisme.</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Je suis titulaire d’un DEUG de lettres et je suis intéressé par ce genre de professions.</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C’est pourquoi j’aimerais recevoir une documentation sur cette formation (conditions d’admission, disciplines enseignées, durée des études). Je voudrais avoir également quelques renseignements sur les possibilités de logement existant à Chambéry pour les étudiants.</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En vous remerciant par avance pour cette documentation, je vous prie d’agréer, Madame, Monsieur, mes sincères salutations.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000" b="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Jérémy Lacombe</a:t>
            </a:r>
            <a:endParaRPr kumimoji="0" lang="fr-BE" altLang="zh-CN" sz="2000" b="0"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 name="ZoneTexte 17"/>
          <p:cNvSpPr txBox="1"/>
          <p:nvPr/>
        </p:nvSpPr>
        <p:spPr>
          <a:xfrm>
            <a:off x="6715140" y="3500438"/>
            <a:ext cx="184731" cy="369332"/>
          </a:xfrm>
          <a:prstGeom prst="rect">
            <a:avLst/>
          </a:prstGeom>
          <a:noFill/>
        </p:spPr>
        <p:txBody>
          <a:bodyPr wrap="none" rtlCol="0">
            <a:spAutoFit/>
          </a:bodyPr>
          <a:lstStyle/>
          <a:p>
            <a:endParaRPr lang="fr-BE" dirty="0"/>
          </a:p>
        </p:txBody>
      </p:sp>
      <p:sp>
        <p:nvSpPr>
          <p:cNvPr id="11" name="Rectangle 10"/>
          <p:cNvSpPr/>
          <p:nvPr/>
        </p:nvSpPr>
        <p:spPr>
          <a:xfrm>
            <a:off x="0" y="0"/>
            <a:ext cx="2286016" cy="107154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Rectangle 11"/>
          <p:cNvSpPr/>
          <p:nvPr/>
        </p:nvSpPr>
        <p:spPr>
          <a:xfrm>
            <a:off x="857224" y="2143116"/>
            <a:ext cx="2500330"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Rectangle 12"/>
          <p:cNvSpPr/>
          <p:nvPr/>
        </p:nvSpPr>
        <p:spPr>
          <a:xfrm>
            <a:off x="5429256" y="1928802"/>
            <a:ext cx="3500430" cy="35719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Rectangle 13"/>
          <p:cNvSpPr/>
          <p:nvPr/>
        </p:nvSpPr>
        <p:spPr>
          <a:xfrm>
            <a:off x="6858016" y="5286388"/>
            <a:ext cx="2214578" cy="285752"/>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Rectangle 14"/>
          <p:cNvSpPr/>
          <p:nvPr/>
        </p:nvSpPr>
        <p:spPr>
          <a:xfrm>
            <a:off x="71406" y="4071942"/>
            <a:ext cx="9072594" cy="121444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71406" y="3429000"/>
            <a:ext cx="9072594" cy="576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0" y="5572140"/>
            <a:ext cx="4714876" cy="285752"/>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Rectangle 20"/>
          <p:cNvSpPr/>
          <p:nvPr/>
        </p:nvSpPr>
        <p:spPr>
          <a:xfrm>
            <a:off x="5429256" y="1000108"/>
            <a:ext cx="3000396" cy="92869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7" grpId="0" animBg="1"/>
      <p:bldP spid="19"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928662" y="981188"/>
            <a:ext cx="728667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tabLst/>
            </a:pPr>
            <a:r>
              <a:rPr lang="fr-FR" sz="2400" i="1" dirty="0" smtClean="0">
                <a:solidFill>
                  <a:schemeClr val="accent1">
                    <a:lumMod val="50000"/>
                  </a:schemeClr>
                </a:solidFill>
                <a:latin typeface="Comic Sans MS" pitchFamily="66" charset="0"/>
                <a:cs typeface="Times New Roman" pitchFamily="18" charset="0"/>
              </a:rPr>
              <a:t>1. le </a:t>
            </a:r>
            <a:r>
              <a:rPr lang="fr-FR" sz="2400" i="1" dirty="0" smtClean="0">
                <a:solidFill>
                  <a:schemeClr val="accent1">
                    <a:lumMod val="50000"/>
                  </a:schemeClr>
                </a:solidFill>
                <a:latin typeface="Comic Sans MS" pitchFamily="66" charset="0"/>
                <a:cs typeface="Times New Roman" pitchFamily="18" charset="0"/>
              </a:rPr>
              <a:t>soin : c'est la première marque de </a:t>
            </a:r>
            <a:r>
              <a:rPr lang="fr-FR" sz="2400" i="1" dirty="0" smtClean="0">
                <a:solidFill>
                  <a:schemeClr val="accent1">
                    <a:lumMod val="50000"/>
                  </a:schemeClr>
                </a:solidFill>
                <a:latin typeface="Comic Sans MS" pitchFamily="66" charset="0"/>
                <a:cs typeface="Times New Roman" pitchFamily="18" charset="0"/>
              </a:rPr>
              <a:t>respect</a:t>
            </a:r>
            <a:endParaRPr lang="fr-BE" sz="2400" dirty="0" smtClean="0">
              <a:solidFill>
                <a:schemeClr val="accent1">
                  <a:lumMod val="50000"/>
                </a:schemeClr>
              </a:solidFill>
              <a:latin typeface="Comic Sans MS" pitchFamily="66" charset="0"/>
              <a:cs typeface="Times New Roman" pitchFamily="18" charset="0"/>
            </a:endParaRPr>
          </a:p>
        </p:txBody>
      </p:sp>
      <p:sp>
        <p:nvSpPr>
          <p:cNvPr id="18" name="ZoneTexte 17"/>
          <p:cNvSpPr txBox="1"/>
          <p:nvPr/>
        </p:nvSpPr>
        <p:spPr>
          <a:xfrm>
            <a:off x="6715140" y="3500438"/>
            <a:ext cx="184731" cy="369332"/>
          </a:xfrm>
          <a:prstGeom prst="rect">
            <a:avLst/>
          </a:prstGeom>
          <a:noFill/>
        </p:spPr>
        <p:txBody>
          <a:bodyPr wrap="none" rtlCol="0">
            <a:spAutoFit/>
          </a:bodyPr>
          <a:lstStyle/>
          <a:p>
            <a:endParaRPr lang="fr-BE" dirty="0"/>
          </a:p>
        </p:txBody>
      </p:sp>
      <p:sp>
        <p:nvSpPr>
          <p:cNvPr id="16" name="Rectangle 1"/>
          <p:cNvSpPr>
            <a:spLocks noChangeArrowheads="1"/>
          </p:cNvSpPr>
          <p:nvPr/>
        </p:nvSpPr>
        <p:spPr bwMode="auto">
          <a:xfrm>
            <a:off x="928662" y="1514291"/>
            <a:ext cx="728667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i="1" dirty="0" smtClean="0">
                <a:solidFill>
                  <a:schemeClr val="accent1">
                    <a:lumMod val="50000"/>
                  </a:schemeClr>
                </a:solidFill>
                <a:latin typeface="Comic Sans MS" pitchFamily="66" charset="0"/>
                <a:cs typeface="Times New Roman" pitchFamily="18" charset="0"/>
              </a:rPr>
              <a:t>2. l'orthographe </a:t>
            </a:r>
            <a:r>
              <a:rPr lang="fr-FR" sz="2400" i="1" dirty="0" smtClean="0">
                <a:solidFill>
                  <a:schemeClr val="accent1">
                    <a:lumMod val="50000"/>
                  </a:schemeClr>
                </a:solidFill>
                <a:latin typeface="Comic Sans MS" pitchFamily="66" charset="0"/>
                <a:cs typeface="Times New Roman" pitchFamily="18" charset="0"/>
              </a:rPr>
              <a:t>: elle met l'interlocuteur dans </a:t>
            </a:r>
            <a:r>
              <a:rPr lang="fr-FR" sz="2400" i="1" dirty="0" smtClean="0">
                <a:solidFill>
                  <a:schemeClr val="accent1">
                    <a:lumMod val="50000"/>
                  </a:schemeClr>
                </a:solidFill>
                <a:latin typeface="Comic Sans MS" pitchFamily="66" charset="0"/>
                <a:cs typeface="Times New Roman" pitchFamily="18" charset="0"/>
              </a:rPr>
              <a:t>de bonnes dispositions</a:t>
            </a:r>
            <a:endParaRPr lang="fr-BE" sz="2400" dirty="0" smtClean="0">
              <a:solidFill>
                <a:schemeClr val="accent1">
                  <a:lumMod val="50000"/>
                </a:schemeClr>
              </a:solidFill>
              <a:latin typeface="Comic Sans MS" pitchFamily="66" charset="0"/>
              <a:cs typeface="Times New Roman" pitchFamily="18" charset="0"/>
            </a:endParaRPr>
          </a:p>
        </p:txBody>
      </p:sp>
      <p:sp>
        <p:nvSpPr>
          <p:cNvPr id="20" name="Rectangle 1"/>
          <p:cNvSpPr>
            <a:spLocks noChangeArrowheads="1"/>
          </p:cNvSpPr>
          <p:nvPr/>
        </p:nvSpPr>
        <p:spPr bwMode="auto">
          <a:xfrm>
            <a:off x="928662" y="2397806"/>
            <a:ext cx="728667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i="1" dirty="0" smtClean="0">
                <a:solidFill>
                  <a:schemeClr val="accent1">
                    <a:lumMod val="50000"/>
                  </a:schemeClr>
                </a:solidFill>
                <a:latin typeface="Comic Sans MS" pitchFamily="66" charset="0"/>
                <a:cs typeface="Times New Roman" pitchFamily="18" charset="0"/>
              </a:rPr>
              <a:t>3. la </a:t>
            </a:r>
            <a:r>
              <a:rPr lang="fr-FR" sz="2400" i="1" dirty="0" smtClean="0">
                <a:solidFill>
                  <a:schemeClr val="accent1">
                    <a:lumMod val="50000"/>
                  </a:schemeClr>
                </a:solidFill>
                <a:latin typeface="Comic Sans MS" pitchFamily="66" charset="0"/>
                <a:cs typeface="Times New Roman" pitchFamily="18" charset="0"/>
              </a:rPr>
              <a:t>politesse : le ton doit être adapté à </a:t>
            </a:r>
            <a:r>
              <a:rPr lang="fr-FR" sz="2400" i="1" dirty="0" smtClean="0">
                <a:solidFill>
                  <a:schemeClr val="accent1">
                    <a:lumMod val="50000"/>
                  </a:schemeClr>
                </a:solidFill>
                <a:latin typeface="Comic Sans MS" pitchFamily="66" charset="0"/>
                <a:cs typeface="Times New Roman" pitchFamily="18" charset="0"/>
              </a:rPr>
              <a:t>l'interlocuteur</a:t>
            </a:r>
          </a:p>
        </p:txBody>
      </p:sp>
      <p:sp>
        <p:nvSpPr>
          <p:cNvPr id="22" name="Rectangle 1"/>
          <p:cNvSpPr>
            <a:spLocks noChangeArrowheads="1"/>
          </p:cNvSpPr>
          <p:nvPr/>
        </p:nvSpPr>
        <p:spPr bwMode="auto">
          <a:xfrm>
            <a:off x="928662" y="3300241"/>
            <a:ext cx="728667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i="1" dirty="0" smtClean="0">
                <a:solidFill>
                  <a:schemeClr val="accent1">
                    <a:lumMod val="50000"/>
                  </a:schemeClr>
                </a:solidFill>
                <a:latin typeface="Comic Sans MS" pitchFamily="66" charset="0"/>
                <a:cs typeface="Times New Roman" pitchFamily="18" charset="0"/>
              </a:rPr>
              <a:t>4. la </a:t>
            </a:r>
            <a:r>
              <a:rPr lang="fr-FR" sz="2400" i="1" dirty="0" smtClean="0">
                <a:solidFill>
                  <a:schemeClr val="accent1">
                    <a:lumMod val="50000"/>
                  </a:schemeClr>
                </a:solidFill>
                <a:latin typeface="Comic Sans MS" pitchFamily="66" charset="0"/>
                <a:cs typeface="Times New Roman" pitchFamily="18" charset="0"/>
              </a:rPr>
              <a:t>clarté et la précision : pour que le courrier soit </a:t>
            </a:r>
            <a:r>
              <a:rPr lang="fr-FR" sz="2400" i="1" dirty="0" smtClean="0">
                <a:solidFill>
                  <a:schemeClr val="accent1">
                    <a:lumMod val="50000"/>
                  </a:schemeClr>
                </a:solidFill>
                <a:latin typeface="Comic Sans MS" pitchFamily="66" charset="0"/>
                <a:cs typeface="Times New Roman" pitchFamily="18" charset="0"/>
              </a:rPr>
              <a:t>efficace</a:t>
            </a:r>
          </a:p>
        </p:txBody>
      </p:sp>
      <p:sp>
        <p:nvSpPr>
          <p:cNvPr id="23" name="Rectangle 1"/>
          <p:cNvSpPr>
            <a:spLocks noChangeArrowheads="1"/>
          </p:cNvSpPr>
          <p:nvPr/>
        </p:nvSpPr>
        <p:spPr bwMode="auto">
          <a:xfrm>
            <a:off x="928662" y="4159473"/>
            <a:ext cx="728667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i="1" dirty="0" smtClean="0">
                <a:solidFill>
                  <a:schemeClr val="accent1">
                    <a:lumMod val="50000"/>
                  </a:schemeClr>
                </a:solidFill>
                <a:latin typeface="Comic Sans MS" pitchFamily="66" charset="0"/>
                <a:cs typeface="Times New Roman" pitchFamily="18" charset="0"/>
              </a:rPr>
              <a:t>5. la </a:t>
            </a:r>
            <a:r>
              <a:rPr lang="fr-FR" sz="2400" i="1" dirty="0" smtClean="0">
                <a:solidFill>
                  <a:schemeClr val="accent1">
                    <a:lumMod val="50000"/>
                  </a:schemeClr>
                </a:solidFill>
                <a:latin typeface="Comic Sans MS" pitchFamily="66" charset="0"/>
                <a:cs typeface="Times New Roman" pitchFamily="18" charset="0"/>
              </a:rPr>
              <a:t>mise en page : </a:t>
            </a:r>
            <a:endParaRPr lang="fr-BE" sz="2400" dirty="0" smtClean="0">
              <a:solidFill>
                <a:schemeClr val="accent1">
                  <a:lumMod val="50000"/>
                </a:schemeClr>
              </a:solidFill>
              <a:latin typeface="Comic Sans MS" pitchFamily="66" charset="0"/>
              <a:cs typeface="Times New Roman" pitchFamily="18" charset="0"/>
            </a:endParaRPr>
          </a:p>
        </p:txBody>
      </p:sp>
      <p:sp>
        <p:nvSpPr>
          <p:cNvPr id="24" name="Rectangle 1"/>
          <p:cNvSpPr>
            <a:spLocks noChangeArrowheads="1"/>
          </p:cNvSpPr>
          <p:nvPr/>
        </p:nvSpPr>
        <p:spPr bwMode="auto">
          <a:xfrm>
            <a:off x="928662" y="4586125"/>
            <a:ext cx="728667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lvl="5" algn="just">
              <a:buFont typeface="Wingdings" pitchFamily="2" charset="2"/>
              <a:buChar char="§"/>
            </a:pPr>
            <a:r>
              <a:rPr lang="fr-FR" sz="2400" i="1" dirty="0" smtClean="0">
                <a:solidFill>
                  <a:schemeClr val="accent1">
                    <a:lumMod val="50000"/>
                  </a:schemeClr>
                </a:solidFill>
                <a:latin typeface="Comic Sans MS" pitchFamily="66" charset="0"/>
                <a:cs typeface="Times New Roman" pitchFamily="18" charset="0"/>
              </a:rPr>
              <a:t> marge</a:t>
            </a:r>
            <a:endParaRPr lang="fr-BE" sz="2400" dirty="0" smtClean="0">
              <a:solidFill>
                <a:schemeClr val="accent1">
                  <a:lumMod val="50000"/>
                </a:schemeClr>
              </a:solidFill>
              <a:latin typeface="Comic Sans MS" pitchFamily="66" charset="0"/>
              <a:cs typeface="Times New Roman" pitchFamily="18" charset="0"/>
            </a:endParaRPr>
          </a:p>
          <a:p>
            <a:pPr marL="914400" lvl="5" algn="just">
              <a:buFont typeface="Wingdings" pitchFamily="2" charset="2"/>
              <a:buChar char="§"/>
            </a:pPr>
            <a:r>
              <a:rPr lang="fr-FR" sz="2400" i="1" dirty="0" smtClean="0">
                <a:solidFill>
                  <a:schemeClr val="accent1">
                    <a:lumMod val="50000"/>
                  </a:schemeClr>
                </a:solidFill>
                <a:latin typeface="Comic Sans MS" pitchFamily="66" charset="0"/>
                <a:cs typeface="Times New Roman" pitchFamily="18" charset="0"/>
              </a:rPr>
              <a:t> paragraphes</a:t>
            </a:r>
            <a:endParaRPr lang="fr-BE" sz="2400" dirty="0" smtClean="0">
              <a:solidFill>
                <a:schemeClr val="accent1">
                  <a:lumMod val="50000"/>
                </a:schemeClr>
              </a:solidFill>
              <a:latin typeface="Comic Sans MS" pitchFamily="66" charset="0"/>
              <a:cs typeface="Times New Roman" pitchFamily="18" charset="0"/>
            </a:endParaRPr>
          </a:p>
          <a:p>
            <a:pPr marL="914400" lvl="5" algn="just">
              <a:buFont typeface="Wingdings" pitchFamily="2" charset="2"/>
              <a:buChar char="§"/>
            </a:pPr>
            <a:r>
              <a:rPr lang="fr-FR" sz="2400" i="1" dirty="0" smtClean="0">
                <a:solidFill>
                  <a:schemeClr val="accent1">
                    <a:lumMod val="50000"/>
                  </a:schemeClr>
                </a:solidFill>
                <a:latin typeface="Comic Sans MS" pitchFamily="66" charset="0"/>
                <a:cs typeface="Times New Roman" pitchFamily="18" charset="0"/>
              </a:rPr>
              <a:t> retraits</a:t>
            </a:r>
            <a:endParaRPr lang="fr-BE" sz="2400" dirty="0" smtClean="0">
              <a:solidFill>
                <a:schemeClr val="accent1">
                  <a:lumMod val="50000"/>
                </a:schemeClr>
              </a:solidFill>
              <a:latin typeface="Comic Sans MS" pitchFamily="66"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P spid="16" grpId="0"/>
      <p:bldP spid="20"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12" name="Group 8"/>
          <p:cNvGrpSpPr>
            <a:grpSpLocks/>
          </p:cNvGrpSpPr>
          <p:nvPr/>
        </p:nvGrpSpPr>
        <p:grpSpPr bwMode="auto">
          <a:xfrm>
            <a:off x="1500208" y="285728"/>
            <a:ext cx="6000750" cy="6354763"/>
            <a:chOff x="2063" y="3463"/>
            <a:chExt cx="9449" cy="10006"/>
          </a:xfrm>
        </p:grpSpPr>
        <p:pic>
          <p:nvPicPr>
            <p:cNvPr id="21513" name="Image 3" descr="doc5"/>
            <p:cNvPicPr>
              <a:picLocks noChangeAspect="1" noChangeArrowheads="1"/>
            </p:cNvPicPr>
            <p:nvPr/>
          </p:nvPicPr>
          <p:blipFill>
            <a:blip r:embed="rId2"/>
            <a:srcRect/>
            <a:stretch>
              <a:fillRect/>
            </a:stretch>
          </p:blipFill>
          <p:spPr bwMode="auto">
            <a:xfrm>
              <a:off x="2063" y="3463"/>
              <a:ext cx="9449" cy="10006"/>
            </a:xfrm>
            <a:prstGeom prst="rect">
              <a:avLst/>
            </a:prstGeom>
            <a:noFill/>
            <a:ln w="9525">
              <a:solidFill>
                <a:srgbClr val="000000"/>
              </a:solidFill>
              <a:miter lim="800000"/>
              <a:headEnd/>
              <a:tailEnd/>
            </a:ln>
          </p:spPr>
        </p:pic>
        <p:sp>
          <p:nvSpPr>
            <p:cNvPr id="21514" name="Rectangle 10"/>
            <p:cNvSpPr>
              <a:spLocks noChangeArrowheads="1"/>
            </p:cNvSpPr>
            <p:nvPr/>
          </p:nvSpPr>
          <p:spPr bwMode="auto">
            <a:xfrm>
              <a:off x="2244" y="3583"/>
              <a:ext cx="3077" cy="1117"/>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sp>
          <p:nvSpPr>
            <p:cNvPr id="21515" name="Rectangle 11"/>
            <p:cNvSpPr>
              <a:spLocks noChangeArrowheads="1"/>
            </p:cNvSpPr>
            <p:nvPr/>
          </p:nvSpPr>
          <p:spPr bwMode="auto">
            <a:xfrm>
              <a:off x="3073" y="7339"/>
              <a:ext cx="906" cy="36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sp>
          <p:nvSpPr>
            <p:cNvPr id="21516" name="Rectangle 12"/>
            <p:cNvSpPr>
              <a:spLocks noChangeArrowheads="1"/>
            </p:cNvSpPr>
            <p:nvPr/>
          </p:nvSpPr>
          <p:spPr bwMode="auto">
            <a:xfrm>
              <a:off x="3073" y="6769"/>
              <a:ext cx="2526" cy="36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sp>
          <p:nvSpPr>
            <p:cNvPr id="21517" name="Rectangle 13"/>
            <p:cNvSpPr>
              <a:spLocks noChangeArrowheads="1"/>
            </p:cNvSpPr>
            <p:nvPr/>
          </p:nvSpPr>
          <p:spPr bwMode="auto">
            <a:xfrm>
              <a:off x="3133" y="5269"/>
              <a:ext cx="1716" cy="51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grpSp>
      <p:grpSp>
        <p:nvGrpSpPr>
          <p:cNvPr id="21518" name="Group 14"/>
          <p:cNvGrpSpPr>
            <a:grpSpLocks/>
          </p:cNvGrpSpPr>
          <p:nvPr/>
        </p:nvGrpSpPr>
        <p:grpSpPr bwMode="auto">
          <a:xfrm>
            <a:off x="2074883" y="1492228"/>
            <a:ext cx="4987925" cy="5054600"/>
            <a:chOff x="2967" y="5363"/>
            <a:chExt cx="7856" cy="7958"/>
          </a:xfrm>
        </p:grpSpPr>
        <p:grpSp>
          <p:nvGrpSpPr>
            <p:cNvPr id="21519" name="Group 15"/>
            <p:cNvGrpSpPr>
              <a:grpSpLocks/>
            </p:cNvGrpSpPr>
            <p:nvPr/>
          </p:nvGrpSpPr>
          <p:grpSpPr bwMode="auto">
            <a:xfrm>
              <a:off x="7843" y="5363"/>
              <a:ext cx="2586" cy="1243"/>
              <a:chOff x="7843" y="5363"/>
              <a:chExt cx="2586" cy="1243"/>
            </a:xfrm>
          </p:grpSpPr>
          <p:sp>
            <p:nvSpPr>
              <p:cNvPr id="21520" name="Rectangle 16"/>
              <p:cNvSpPr>
                <a:spLocks noChangeArrowheads="1"/>
              </p:cNvSpPr>
              <p:nvPr/>
            </p:nvSpPr>
            <p:spPr bwMode="auto">
              <a:xfrm>
                <a:off x="7855" y="5363"/>
                <a:ext cx="2353" cy="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BE"/>
              </a:p>
            </p:txBody>
          </p:sp>
          <p:sp>
            <p:nvSpPr>
              <p:cNvPr id="21521" name="Rectangle 17"/>
              <p:cNvSpPr>
                <a:spLocks noChangeArrowheads="1"/>
              </p:cNvSpPr>
              <p:nvPr/>
            </p:nvSpPr>
            <p:spPr bwMode="auto">
              <a:xfrm>
                <a:off x="7855" y="5768"/>
                <a:ext cx="2353" cy="38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sp>
            <p:nvSpPr>
              <p:cNvPr id="21522" name="Rectangle 18"/>
              <p:cNvSpPr>
                <a:spLocks noChangeArrowheads="1"/>
              </p:cNvSpPr>
              <p:nvPr/>
            </p:nvSpPr>
            <p:spPr bwMode="auto">
              <a:xfrm>
                <a:off x="7843" y="6244"/>
                <a:ext cx="2586" cy="36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sp>
            <p:nvSpPr>
              <p:cNvPr id="21523" name="Rectangle 19"/>
              <p:cNvSpPr>
                <a:spLocks noChangeArrowheads="1"/>
              </p:cNvSpPr>
              <p:nvPr/>
            </p:nvSpPr>
            <p:spPr bwMode="auto">
              <a:xfrm>
                <a:off x="7855" y="5573"/>
                <a:ext cx="2353" cy="20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grpSp>
        <p:grpSp>
          <p:nvGrpSpPr>
            <p:cNvPr id="21524" name="Group 20"/>
            <p:cNvGrpSpPr>
              <a:grpSpLocks/>
            </p:cNvGrpSpPr>
            <p:nvPr/>
          </p:nvGrpSpPr>
          <p:grpSpPr bwMode="auto">
            <a:xfrm>
              <a:off x="2967" y="10858"/>
              <a:ext cx="7856" cy="2463"/>
              <a:chOff x="2967" y="10858"/>
              <a:chExt cx="7856" cy="2463"/>
            </a:xfrm>
          </p:grpSpPr>
          <p:sp>
            <p:nvSpPr>
              <p:cNvPr id="21525" name="Rectangle 21"/>
              <p:cNvSpPr>
                <a:spLocks noChangeArrowheads="1"/>
              </p:cNvSpPr>
              <p:nvPr/>
            </p:nvSpPr>
            <p:spPr bwMode="auto">
              <a:xfrm>
                <a:off x="2997" y="10858"/>
                <a:ext cx="7826" cy="42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sp>
            <p:nvSpPr>
              <p:cNvPr id="21526" name="Rectangle 22"/>
              <p:cNvSpPr>
                <a:spLocks noChangeArrowheads="1"/>
              </p:cNvSpPr>
              <p:nvPr/>
            </p:nvSpPr>
            <p:spPr bwMode="auto">
              <a:xfrm>
                <a:off x="2967" y="12373"/>
                <a:ext cx="3986" cy="30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sp>
            <p:nvSpPr>
              <p:cNvPr id="21527" name="Rectangle 23"/>
              <p:cNvSpPr>
                <a:spLocks noChangeArrowheads="1"/>
              </p:cNvSpPr>
              <p:nvPr/>
            </p:nvSpPr>
            <p:spPr bwMode="auto">
              <a:xfrm>
                <a:off x="2967" y="13018"/>
                <a:ext cx="1886" cy="30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BE"/>
              </a:p>
            </p:txBody>
          </p:sp>
        </p:grpSp>
      </p:grpSp>
      <p:sp>
        <p:nvSpPr>
          <p:cNvPr id="26" name="Légende à une bordure 2 25"/>
          <p:cNvSpPr/>
          <p:nvPr/>
        </p:nvSpPr>
        <p:spPr>
          <a:xfrm flipH="1">
            <a:off x="142876" y="428604"/>
            <a:ext cx="1214414" cy="357190"/>
          </a:xfrm>
          <a:prstGeom prst="accentCallout2">
            <a:avLst>
              <a:gd name="adj1" fmla="val 18750"/>
              <a:gd name="adj2" fmla="val -8333"/>
              <a:gd name="adj3" fmla="val 18750"/>
              <a:gd name="adj4" fmla="val -16667"/>
              <a:gd name="adj5" fmla="val 38476"/>
              <a:gd name="adj6" fmla="val -276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En-tête</a:t>
            </a:r>
            <a:endParaRPr lang="fr-BE" sz="2000" dirty="0">
              <a:solidFill>
                <a:schemeClr val="tx1"/>
              </a:solidFill>
            </a:endParaRPr>
          </a:p>
        </p:txBody>
      </p:sp>
      <p:sp>
        <p:nvSpPr>
          <p:cNvPr id="27" name="Légende à une bordure 2 26"/>
          <p:cNvSpPr/>
          <p:nvPr/>
        </p:nvSpPr>
        <p:spPr>
          <a:xfrm>
            <a:off x="7572396" y="1714488"/>
            <a:ext cx="1571604" cy="357190"/>
          </a:xfrm>
          <a:prstGeom prst="accentCallout2">
            <a:avLst>
              <a:gd name="adj1" fmla="val 18750"/>
              <a:gd name="adj2" fmla="val -8333"/>
              <a:gd name="adj3" fmla="val 18750"/>
              <a:gd name="adj4" fmla="val -16667"/>
              <a:gd name="adj5" fmla="val 47729"/>
              <a:gd name="adj6" fmla="val -560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coordonnées</a:t>
            </a:r>
            <a:endParaRPr lang="fr-BE" sz="2000" dirty="0">
              <a:solidFill>
                <a:schemeClr val="tx1"/>
              </a:solidFill>
            </a:endParaRPr>
          </a:p>
        </p:txBody>
      </p:sp>
      <p:sp>
        <p:nvSpPr>
          <p:cNvPr id="28" name="Légende à une bordure 2 27"/>
          <p:cNvSpPr/>
          <p:nvPr/>
        </p:nvSpPr>
        <p:spPr>
          <a:xfrm flipH="1">
            <a:off x="142844" y="3000372"/>
            <a:ext cx="1214414" cy="357190"/>
          </a:xfrm>
          <a:prstGeom prst="accentCallout2">
            <a:avLst>
              <a:gd name="adj1" fmla="val 18750"/>
              <a:gd name="adj2" fmla="val -8333"/>
              <a:gd name="adj3" fmla="val 18750"/>
              <a:gd name="adj4" fmla="val -16667"/>
              <a:gd name="adj5" fmla="val -35548"/>
              <a:gd name="adj6" fmla="val -602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Formule d'appel</a:t>
            </a:r>
            <a:endParaRPr lang="fr-BE" sz="2000" dirty="0">
              <a:solidFill>
                <a:schemeClr val="tx1"/>
              </a:solidFill>
            </a:endParaRPr>
          </a:p>
        </p:txBody>
      </p:sp>
      <p:sp>
        <p:nvSpPr>
          <p:cNvPr id="29" name="Légende à une bordure 2 28"/>
          <p:cNvSpPr/>
          <p:nvPr/>
        </p:nvSpPr>
        <p:spPr>
          <a:xfrm flipH="1">
            <a:off x="142844" y="5214950"/>
            <a:ext cx="1214414" cy="357190"/>
          </a:xfrm>
          <a:prstGeom prst="accentCallout2">
            <a:avLst>
              <a:gd name="adj1" fmla="val 18750"/>
              <a:gd name="adj2" fmla="val -8333"/>
              <a:gd name="adj3" fmla="val 18750"/>
              <a:gd name="adj4" fmla="val -16667"/>
              <a:gd name="adj5" fmla="val 97078"/>
              <a:gd name="adj6" fmla="val -575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signature</a:t>
            </a:r>
            <a:endParaRPr lang="fr-BE" sz="2000" dirty="0">
              <a:solidFill>
                <a:schemeClr val="tx1"/>
              </a:solidFill>
            </a:endParaRPr>
          </a:p>
        </p:txBody>
      </p:sp>
      <p:sp>
        <p:nvSpPr>
          <p:cNvPr id="30" name="Légende à une bordure 2 29"/>
          <p:cNvSpPr/>
          <p:nvPr/>
        </p:nvSpPr>
        <p:spPr>
          <a:xfrm flipH="1">
            <a:off x="142844" y="2143116"/>
            <a:ext cx="1214414" cy="357190"/>
          </a:xfrm>
          <a:prstGeom prst="accentCallout2">
            <a:avLst>
              <a:gd name="adj1" fmla="val 18750"/>
              <a:gd name="adj2" fmla="val -8333"/>
              <a:gd name="adj3" fmla="val 18750"/>
              <a:gd name="adj4" fmla="val -16667"/>
              <a:gd name="adj5" fmla="val 84741"/>
              <a:gd name="adj6" fmla="val -602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objet</a:t>
            </a:r>
            <a:endParaRPr lang="fr-BE" sz="2000" dirty="0">
              <a:solidFill>
                <a:schemeClr val="tx1"/>
              </a:solidFill>
            </a:endParaRPr>
          </a:p>
        </p:txBody>
      </p:sp>
      <p:sp>
        <p:nvSpPr>
          <p:cNvPr id="31" name="Légende à une bordure 2 30"/>
          <p:cNvSpPr/>
          <p:nvPr/>
        </p:nvSpPr>
        <p:spPr>
          <a:xfrm flipH="1">
            <a:off x="142844" y="1428736"/>
            <a:ext cx="1214414" cy="357190"/>
          </a:xfrm>
          <a:prstGeom prst="accentCallout2">
            <a:avLst>
              <a:gd name="adj1" fmla="val 18750"/>
              <a:gd name="adj2" fmla="val -8333"/>
              <a:gd name="adj3" fmla="val 18750"/>
              <a:gd name="adj4" fmla="val -16667"/>
              <a:gd name="adj5" fmla="val 50813"/>
              <a:gd name="adj6" fmla="val -657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référence</a:t>
            </a:r>
            <a:endParaRPr lang="fr-BE" sz="2000" dirty="0">
              <a:solidFill>
                <a:schemeClr val="tx1"/>
              </a:solidFill>
            </a:endParaRPr>
          </a:p>
        </p:txBody>
      </p:sp>
      <p:sp>
        <p:nvSpPr>
          <p:cNvPr id="32" name="Légende à une bordure 2 31"/>
          <p:cNvSpPr/>
          <p:nvPr/>
        </p:nvSpPr>
        <p:spPr>
          <a:xfrm>
            <a:off x="7572396" y="2143116"/>
            <a:ext cx="1571604" cy="357190"/>
          </a:xfrm>
          <a:prstGeom prst="accentCallout2">
            <a:avLst>
              <a:gd name="adj1" fmla="val 18750"/>
              <a:gd name="adj2" fmla="val -8333"/>
              <a:gd name="adj3" fmla="val 18750"/>
              <a:gd name="adj4" fmla="val -16667"/>
              <a:gd name="adj5" fmla="val 10717"/>
              <a:gd name="adj6" fmla="val -448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date</a:t>
            </a:r>
            <a:endParaRPr lang="fr-BE" sz="2000" dirty="0">
              <a:solidFill>
                <a:schemeClr val="tx1"/>
              </a:solidFill>
            </a:endParaRPr>
          </a:p>
        </p:txBody>
      </p:sp>
      <p:sp>
        <p:nvSpPr>
          <p:cNvPr id="33" name="Légende à une bordure 2 32"/>
          <p:cNvSpPr/>
          <p:nvPr/>
        </p:nvSpPr>
        <p:spPr>
          <a:xfrm>
            <a:off x="7572396" y="5357826"/>
            <a:ext cx="1571604" cy="357190"/>
          </a:xfrm>
          <a:prstGeom prst="accentCallout2">
            <a:avLst>
              <a:gd name="adj1" fmla="val 18750"/>
              <a:gd name="adj2" fmla="val -8333"/>
              <a:gd name="adj3" fmla="val 18750"/>
              <a:gd name="adj4" fmla="val -16667"/>
              <a:gd name="adj5" fmla="val -35547"/>
              <a:gd name="adj6" fmla="val -301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Formule de politesse</a:t>
            </a:r>
            <a:endParaRPr lang="fr-BE" sz="2000" dirty="0">
              <a:solidFill>
                <a:schemeClr val="tx1"/>
              </a:solidFill>
            </a:endParaRPr>
          </a:p>
        </p:txBody>
      </p:sp>
      <p:sp>
        <p:nvSpPr>
          <p:cNvPr id="34" name="Légende à une bordure 2 33"/>
          <p:cNvSpPr/>
          <p:nvPr/>
        </p:nvSpPr>
        <p:spPr>
          <a:xfrm flipH="1">
            <a:off x="0" y="5715016"/>
            <a:ext cx="1428728" cy="357190"/>
          </a:xfrm>
          <a:prstGeom prst="accentCallout2">
            <a:avLst>
              <a:gd name="adj1" fmla="val 18750"/>
              <a:gd name="adj2" fmla="val -8333"/>
              <a:gd name="adj3" fmla="val 18750"/>
              <a:gd name="adj4" fmla="val -16667"/>
              <a:gd name="adj5" fmla="val 84741"/>
              <a:gd name="adj6" fmla="val -413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Pièce jointe</a:t>
            </a:r>
            <a:endParaRPr lang="fr-BE" sz="2000" dirty="0">
              <a:solidFill>
                <a:schemeClr val="tx1"/>
              </a:solidFill>
            </a:endParaRPr>
          </a:p>
        </p:txBody>
      </p:sp>
      <p:sp>
        <p:nvSpPr>
          <p:cNvPr id="35" name="Légende à une bordure 2 34"/>
          <p:cNvSpPr/>
          <p:nvPr/>
        </p:nvSpPr>
        <p:spPr>
          <a:xfrm>
            <a:off x="7572396" y="3857628"/>
            <a:ext cx="1571604" cy="357190"/>
          </a:xfrm>
          <a:prstGeom prst="accentCallout2">
            <a:avLst>
              <a:gd name="adj1" fmla="val 18750"/>
              <a:gd name="adj2" fmla="val -8333"/>
              <a:gd name="adj3" fmla="val 18750"/>
              <a:gd name="adj4" fmla="val -16667"/>
              <a:gd name="adj5" fmla="val 7633"/>
              <a:gd name="adj6" fmla="val -266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Corps de la lettre</a:t>
            </a:r>
            <a:endParaRPr lang="fr-BE" sz="2000" dirty="0">
              <a:solidFill>
                <a:schemeClr val="tx1"/>
              </a:solidFill>
            </a:endParaRPr>
          </a:p>
        </p:txBody>
      </p:sp>
      <p:sp>
        <p:nvSpPr>
          <p:cNvPr id="36" name="Légende à une bordure 2 35"/>
          <p:cNvSpPr/>
          <p:nvPr/>
        </p:nvSpPr>
        <p:spPr>
          <a:xfrm flipH="1">
            <a:off x="-32" y="6286520"/>
            <a:ext cx="1428728" cy="357190"/>
          </a:xfrm>
          <a:prstGeom prst="accentCallout2">
            <a:avLst>
              <a:gd name="adj1" fmla="val 18750"/>
              <a:gd name="adj2" fmla="val -8333"/>
              <a:gd name="adj3" fmla="val 18750"/>
              <a:gd name="adj4" fmla="val -16667"/>
              <a:gd name="adj5" fmla="val 44645"/>
              <a:gd name="adj6" fmla="val -413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expéditeur</a:t>
            </a:r>
            <a:endParaRPr lang="fr-BE" sz="2000" dirty="0">
              <a:solidFill>
                <a:schemeClr val="tx1"/>
              </a:solidFill>
            </a:endParaRPr>
          </a:p>
        </p:txBody>
      </p:sp>
      <p:sp>
        <p:nvSpPr>
          <p:cNvPr id="37" name="Légende à une bordure 2 36"/>
          <p:cNvSpPr/>
          <p:nvPr/>
        </p:nvSpPr>
        <p:spPr>
          <a:xfrm>
            <a:off x="7572396" y="1142984"/>
            <a:ext cx="1571604" cy="357190"/>
          </a:xfrm>
          <a:prstGeom prst="accentCallout2">
            <a:avLst>
              <a:gd name="adj1" fmla="val 18750"/>
              <a:gd name="adj2" fmla="val -8333"/>
              <a:gd name="adj3" fmla="val 18750"/>
              <a:gd name="adj4" fmla="val -16667"/>
              <a:gd name="adj5" fmla="val 143343"/>
              <a:gd name="adj6" fmla="val -546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destinataire</a:t>
            </a:r>
            <a:endParaRPr lang="fr-BE"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341</Words>
  <Application>Microsoft Office PowerPoint</Application>
  <PresentationFormat>Affichage à l'écran (4:3)</PresentationFormat>
  <Paragraphs>81</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Diapositive 1</vt:lpstr>
      <vt:lpstr>Diapositive 2</vt:lpstr>
      <vt:lpstr>Diapositive 3</vt:lpstr>
      <vt:lpstr>Diapositive 4</vt:lpstr>
      <vt:lpstr>Diapositive 5</vt:lpstr>
      <vt:lpstr>Diapositive 6</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cp:lastModifiedBy>
  <cp:revision>18</cp:revision>
  <dcterms:created xsi:type="dcterms:W3CDTF">2014-10-01T14:25:03Z</dcterms:created>
  <dcterms:modified xsi:type="dcterms:W3CDTF">2015-01-02T11:48:19Z</dcterms:modified>
</cp:coreProperties>
</file>