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3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1" autoAdjust="0"/>
    <p:restoredTop sz="94638" autoAdjust="0"/>
  </p:normalViewPr>
  <p:slideViewPr>
    <p:cSldViewPr>
      <p:cViewPr varScale="1">
        <p:scale>
          <a:sx n="44" d="100"/>
          <a:sy n="44" d="100"/>
        </p:scale>
        <p:origin x="-102" y="-9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B056-D54A-4D8B-A6D1-2DF3D29C6037}" type="datetimeFigureOut">
              <a:rPr lang="fr-FR" smtClean="0"/>
              <a:pPr/>
              <a:t>23/11/2014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E4FE-C0F2-4F54-BB10-7E3E81595F4D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B056-D54A-4D8B-A6D1-2DF3D29C6037}" type="datetimeFigureOut">
              <a:rPr lang="fr-FR" smtClean="0"/>
              <a:pPr/>
              <a:t>23/11/2014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E4FE-C0F2-4F54-BB10-7E3E81595F4D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B056-D54A-4D8B-A6D1-2DF3D29C6037}" type="datetimeFigureOut">
              <a:rPr lang="fr-FR" smtClean="0"/>
              <a:pPr/>
              <a:t>23/11/2014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E4FE-C0F2-4F54-BB10-7E3E81595F4D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B056-D54A-4D8B-A6D1-2DF3D29C6037}" type="datetimeFigureOut">
              <a:rPr lang="fr-FR" smtClean="0"/>
              <a:pPr/>
              <a:t>23/11/2014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E4FE-C0F2-4F54-BB10-7E3E81595F4D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B056-D54A-4D8B-A6D1-2DF3D29C6037}" type="datetimeFigureOut">
              <a:rPr lang="fr-FR" smtClean="0"/>
              <a:pPr/>
              <a:t>23/11/2014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E4FE-C0F2-4F54-BB10-7E3E81595F4D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B056-D54A-4D8B-A6D1-2DF3D29C6037}" type="datetimeFigureOut">
              <a:rPr lang="fr-FR" smtClean="0"/>
              <a:pPr/>
              <a:t>23/11/2014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E4FE-C0F2-4F54-BB10-7E3E81595F4D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B056-D54A-4D8B-A6D1-2DF3D29C6037}" type="datetimeFigureOut">
              <a:rPr lang="fr-FR" smtClean="0"/>
              <a:pPr/>
              <a:t>23/11/2014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E4FE-C0F2-4F54-BB10-7E3E81595F4D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B056-D54A-4D8B-A6D1-2DF3D29C6037}" type="datetimeFigureOut">
              <a:rPr lang="fr-FR" smtClean="0"/>
              <a:pPr/>
              <a:t>23/11/2014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E4FE-C0F2-4F54-BB10-7E3E81595F4D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B056-D54A-4D8B-A6D1-2DF3D29C6037}" type="datetimeFigureOut">
              <a:rPr lang="fr-FR" smtClean="0"/>
              <a:pPr/>
              <a:t>23/11/2014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E4FE-C0F2-4F54-BB10-7E3E81595F4D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B056-D54A-4D8B-A6D1-2DF3D29C6037}" type="datetimeFigureOut">
              <a:rPr lang="fr-FR" smtClean="0"/>
              <a:pPr/>
              <a:t>23/11/2014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E4FE-C0F2-4F54-BB10-7E3E81595F4D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B056-D54A-4D8B-A6D1-2DF3D29C6037}" type="datetimeFigureOut">
              <a:rPr lang="fr-FR" smtClean="0"/>
              <a:pPr/>
              <a:t>23/11/2014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E4FE-C0F2-4F54-BB10-7E3E81595F4D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CB056-D54A-4D8B-A6D1-2DF3D29C6037}" type="datetimeFigureOut">
              <a:rPr lang="fr-FR" smtClean="0"/>
              <a:pPr/>
              <a:t>23/11/2014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BE4FE-C0F2-4F54-BB10-7E3E81595F4D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3792684"/>
            <a:ext cx="85725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Webdings" pitchFamily="18" charset="2"/>
              </a:rPr>
              <a:t>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L'auteur fait preuve d'humour en usant notamment de l'hyperbole. Relèves-en trois exemples dans le texte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fr-B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285784" y="4615773"/>
            <a:ext cx="942978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71550" lvl="1" indent="-514350" algn="just">
              <a:buFont typeface="+mj-lt"/>
              <a:buAutoNum type="arabicParenR"/>
            </a:pPr>
            <a:r>
              <a:rPr lang="fr-FR" sz="2800" i="1" dirty="0" smtClean="0">
                <a:latin typeface="Monotype Corsiva" pitchFamily="66" charset="0"/>
              </a:rPr>
              <a:t>"quatre-vingt-cinq kilomètres à pied plus tard" (65)</a:t>
            </a:r>
            <a:endParaRPr lang="fr-BE" sz="2800" dirty="0" smtClean="0">
              <a:latin typeface="Monotype Corsiva" pitchFamily="66" charset="0"/>
            </a:endParaRPr>
          </a:p>
          <a:p>
            <a:pPr marL="971550" lvl="1" indent="-514350" algn="just">
              <a:buFont typeface="+mj-lt"/>
              <a:buAutoNum type="arabicParenR"/>
            </a:pPr>
            <a:r>
              <a:rPr lang="fr-FR" sz="2800" i="1" dirty="0" smtClean="0">
                <a:latin typeface="Monotype Corsiva" pitchFamily="66" charset="0"/>
              </a:rPr>
              <a:t>"j'avais déjà épuisé mes années d'enfance et de jeune adulte" (105)</a:t>
            </a:r>
            <a:endParaRPr lang="fr-BE" sz="2800" dirty="0" smtClean="0">
              <a:latin typeface="Monotype Corsiva" pitchFamily="66" charset="0"/>
            </a:endParaRPr>
          </a:p>
          <a:p>
            <a:pPr marL="971550" lvl="1" indent="-514350" algn="just">
              <a:buFont typeface="+mj-lt"/>
              <a:buAutoNum type="arabicParenR"/>
            </a:pPr>
            <a:r>
              <a:rPr lang="fr-FR" sz="2800" i="1" dirty="0" smtClean="0">
                <a:latin typeface="Monotype Corsiva" pitchFamily="66" charset="0"/>
              </a:rPr>
              <a:t>"même si le reste de ma vie se réduisait à cinq ou six minutes" (119)</a:t>
            </a:r>
            <a:endParaRPr lang="fr-BE" sz="2800" dirty="0">
              <a:latin typeface="Monotype Corsiva" pitchFamily="66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57158" y="1309860"/>
            <a:ext cx="4929222" cy="1261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latin typeface="Times New Roman" pitchFamily="18" charset="0"/>
                <a:cs typeface="Times New Roman" pitchFamily="18" charset="0"/>
              </a:rPr>
              <a:t>Le mont de Cendre</a:t>
            </a:r>
          </a:p>
          <a:p>
            <a:pPr algn="ctr"/>
            <a:r>
              <a:rPr lang="fr-FR" sz="3200" i="1" dirty="0" smtClean="0">
                <a:latin typeface="Times New Roman" pitchFamily="18" charset="0"/>
                <a:cs typeface="Times New Roman" pitchFamily="18" charset="0"/>
              </a:rPr>
              <a:t>Adam </a:t>
            </a:r>
            <a:r>
              <a:rPr lang="fr-FR" sz="3200" i="1" dirty="0" err="1" smtClean="0">
                <a:latin typeface="Times New Roman" pitchFamily="18" charset="0"/>
                <a:cs typeface="Times New Roman" pitchFamily="18" charset="0"/>
              </a:rPr>
              <a:t>Bagdasarian</a:t>
            </a:r>
            <a:endParaRPr lang="fr-BE" sz="32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 descr="http://www.babelio.com/couv/cvt_Avec-la-langue-et-autres-traumatismes_3151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-24"/>
            <a:ext cx="2938469" cy="35651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357166"/>
            <a:ext cx="85725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fr-FR" sz="2000" dirty="0" smtClean="0">
                <a:latin typeface="Times New Roman" pitchFamily="18" charset="0"/>
                <a:cs typeface="Times New Roman" pitchFamily="18" charset="0"/>
                <a:sym typeface="Webdings"/>
              </a:rPr>
              <a:t>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Pourquoi l'activité proposée par Russ est-elle si dure pour le narrateur ?</a:t>
            </a:r>
            <a:endParaRPr lang="fr-B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28670"/>
            <a:ext cx="9144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71550" lvl="1" indent="-514350" algn="just">
              <a:buFont typeface="+mj-lt"/>
              <a:buAutoNum type="arabicParenR"/>
            </a:pPr>
            <a:r>
              <a:rPr lang="fr-FR" sz="2800" i="1" dirty="0" smtClean="0">
                <a:latin typeface="Monotype Corsiva" pitchFamily="66" charset="0"/>
              </a:rPr>
              <a:t>La chaleur est étouffante, le soleil brûlant</a:t>
            </a:r>
            <a:endParaRPr lang="fr-BE" sz="2800" dirty="0" smtClean="0">
              <a:latin typeface="Monotype Corsiva" pitchFamily="66" charset="0"/>
            </a:endParaRPr>
          </a:p>
          <a:p>
            <a:pPr marL="971550" lvl="1" indent="-514350" algn="just">
              <a:buFont typeface="+mj-lt"/>
              <a:buAutoNum type="arabicParenR"/>
            </a:pPr>
            <a:r>
              <a:rPr lang="fr-FR" sz="2800" i="1" dirty="0" smtClean="0">
                <a:latin typeface="Monotype Corsiva" pitchFamily="66" charset="0"/>
              </a:rPr>
              <a:t>Il porte un sac très lourd dont les courroies lui font mal</a:t>
            </a:r>
            <a:endParaRPr lang="fr-BE" sz="2800" dirty="0" smtClean="0">
              <a:latin typeface="Monotype Corsiva" pitchFamily="66" charset="0"/>
            </a:endParaRPr>
          </a:p>
          <a:p>
            <a:pPr marL="971550" lvl="1" indent="-514350" algn="just">
              <a:buFont typeface="+mj-lt"/>
              <a:buAutoNum type="arabicParenR"/>
            </a:pPr>
            <a:r>
              <a:rPr lang="fr-FR" sz="2800" i="1" dirty="0" smtClean="0">
                <a:latin typeface="Monotype Corsiva" pitchFamily="66" charset="0"/>
              </a:rPr>
              <a:t>A chaque pas dans le sable, il recule un peu; c'est démoralisant</a:t>
            </a:r>
            <a:endParaRPr kumimoji="0" lang="fr-FR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itchFamily="66" charset="0"/>
              <a:ea typeface="Times New Roman" pitchFamily="18" charset="0"/>
              <a:cs typeface="Arial" pitchFamily="34" charset="0"/>
              <a:sym typeface="Webdings" pitchFamily="18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158" y="3105835"/>
            <a:ext cx="87868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dirty="0" smtClean="0">
                <a:latin typeface="Times New Roman" pitchFamily="18" charset="0"/>
                <a:cs typeface="Times New Roman" pitchFamily="18" charset="0"/>
                <a:sym typeface="Webdings"/>
              </a:rPr>
              <a:t>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la fin du récit, peut-on considérer que Russ a tenu sa promesse ? Explique.	</a:t>
            </a:r>
            <a:endParaRPr lang="fr-B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214282" y="3643314"/>
            <a:ext cx="8715404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zh-CN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itchFamily="66" charset="0"/>
                <a:ea typeface="Times New Roman" pitchFamily="18" charset="0"/>
                <a:cs typeface="Arial" pitchFamily="34" charset="0"/>
              </a:rPr>
              <a:t>Du point de vue du héros, il ne l'a pas tenue car il ne se sent pas vraiment différent, tout juste un peu mieux. Il exprime d'ailleurs sa déception.</a:t>
            </a:r>
            <a:endParaRPr kumimoji="0" lang="fr-BE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itchFamily="66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zh-CN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itchFamily="66" charset="0"/>
                <a:ea typeface="Times New Roman" pitchFamily="18" charset="0"/>
                <a:cs typeface="Arial" pitchFamily="34" charset="0"/>
              </a:rPr>
              <a:t>Mais on peut penser, au contraire, qu'il n'a simplement pas encore conscience du changement qui s'est opéré en lui pendant cette ascension.</a:t>
            </a:r>
            <a:endParaRPr kumimoji="0" lang="fr-FR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itchFamily="66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" grpId="0"/>
      <p:bldP spid="3" grpId="0"/>
      <p:bldP spid="5" grpId="0"/>
      <p:bldP spid="10241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192</Words>
  <Application>Microsoft Office PowerPoint</Application>
  <PresentationFormat>Affichage à l'écran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Gau</dc:creator>
  <cp:lastModifiedBy>Gau</cp:lastModifiedBy>
  <cp:revision>44</cp:revision>
  <dcterms:created xsi:type="dcterms:W3CDTF">2014-09-20T13:08:32Z</dcterms:created>
  <dcterms:modified xsi:type="dcterms:W3CDTF">2014-11-23T11:47:37Z</dcterms:modified>
</cp:coreProperties>
</file>