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3" r:id="rId3"/>
    <p:sldId id="274" r:id="rId4"/>
    <p:sldId id="275" r:id="rId5"/>
    <p:sldId id="277" r:id="rId6"/>
    <p:sldId id="276" r:id="rId7"/>
    <p:sldId id="272" r:id="rId8"/>
    <p:sldId id="256" r:id="rId9"/>
    <p:sldId id="258" r:id="rId10"/>
    <p:sldId id="278" r:id="rId11"/>
    <p:sldId id="279"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93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22/11/2014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22/11/2014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22/11/2014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22/11/2014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94CB056-D54A-4D8B-A6D1-2DF3D29C6037}" type="datetimeFigureOut">
              <a:rPr lang="fr-FR" smtClean="0"/>
              <a:pPr/>
              <a:t>22/11/2014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994CB056-D54A-4D8B-A6D1-2DF3D29C6037}" type="datetimeFigureOut">
              <a:rPr lang="fr-FR" smtClean="0"/>
              <a:pPr/>
              <a:t>22/11/2014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994CB056-D54A-4D8B-A6D1-2DF3D29C6037}" type="datetimeFigureOut">
              <a:rPr lang="fr-FR" smtClean="0"/>
              <a:pPr/>
              <a:t>22/11/2014</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994CB056-D54A-4D8B-A6D1-2DF3D29C6037}" type="datetimeFigureOut">
              <a:rPr lang="fr-FR" smtClean="0"/>
              <a:pPr/>
              <a:t>22/11/2014</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94CB056-D54A-4D8B-A6D1-2DF3D29C6037}" type="datetimeFigureOut">
              <a:rPr lang="fr-FR" smtClean="0"/>
              <a:pPr/>
              <a:t>22/11/2014</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94CB056-D54A-4D8B-A6D1-2DF3D29C6037}" type="datetimeFigureOut">
              <a:rPr lang="fr-FR" smtClean="0"/>
              <a:pPr/>
              <a:t>22/11/2014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94CB056-D54A-4D8B-A6D1-2DF3D29C6037}" type="datetimeFigureOut">
              <a:rPr lang="fr-FR" smtClean="0"/>
              <a:pPr/>
              <a:t>22/11/2014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CB056-D54A-4D8B-A6D1-2DF3D29C6037}" type="datetimeFigureOut">
              <a:rPr lang="fr-FR" smtClean="0"/>
              <a:pPr/>
              <a:t>22/11/2014</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BE4FE-C0F2-4F54-BB10-7E3E81595F4D}"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sumb7vbSK9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NUUcB-svois&amp;index=1&amp;list=PL5CROT72IgGys5h7jGbtGuKjGTzozaLX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5720" y="3978195"/>
            <a:ext cx="857256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sym typeface="Webdings" pitchFamily="18" charset="2"/>
              </a:rPr>
              <a:t></a:t>
            </a:r>
            <a:r>
              <a:rPr kumimoji="0" lang="fr-FR"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Ce texte est bien entendu une chanson mais qu'est-ce qui permet de le cataloguer ainsi ? Autrement dit : quelles sont les caractéristiques d'une chanson que l'on retrouve ici ?</a:t>
            </a:r>
            <a:endParaRPr kumimoji="0" lang="fr-FR"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sym typeface="Webdings" pitchFamily="18" charset="2"/>
            </a:endParaRPr>
          </a:p>
        </p:txBody>
      </p:sp>
      <p:sp>
        <p:nvSpPr>
          <p:cNvPr id="3" name="Rectangle 1"/>
          <p:cNvSpPr>
            <a:spLocks noChangeArrowheads="1"/>
          </p:cNvSpPr>
          <p:nvPr/>
        </p:nvSpPr>
        <p:spPr bwMode="auto">
          <a:xfrm>
            <a:off x="285720" y="4901525"/>
            <a:ext cx="857256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rPr>
              <a:t>C'est un texte poétique (il y a des rimes) mis en musique qui comporte des couplets et un refrain</a:t>
            </a:r>
            <a:r>
              <a:rPr kumimoji="0" lang="fr-FR" altLang="zh-CN" sz="2800" b="0" i="0" u="none" strike="noStrike" cap="none" normalizeH="0" dirty="0" smtClean="0">
                <a:ln>
                  <a:noFill/>
                </a:ln>
                <a:solidFill>
                  <a:schemeClr val="tx1"/>
                </a:solidFill>
                <a:effectLst/>
                <a:latin typeface="Monotype Corsiva" pitchFamily="66" charset="0"/>
                <a:ea typeface="Times New Roman" pitchFamily="18" charset="0"/>
                <a:cs typeface="Arial" pitchFamily="34" charset="0"/>
              </a:rPr>
              <a:t> ("Deux étrangers au bout du monde…")</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sp>
        <p:nvSpPr>
          <p:cNvPr id="4" name="ZoneTexte 3"/>
          <p:cNvSpPr txBox="1"/>
          <p:nvPr/>
        </p:nvSpPr>
        <p:spPr>
          <a:xfrm>
            <a:off x="142844" y="1309860"/>
            <a:ext cx="4929222" cy="1261884"/>
          </a:xfrm>
          <a:prstGeom prst="rect">
            <a:avLst/>
          </a:prstGeom>
          <a:solidFill>
            <a:schemeClr val="bg1"/>
          </a:solidFill>
          <a:ln>
            <a:solidFill>
              <a:schemeClr val="tx1"/>
            </a:solidFill>
          </a:ln>
        </p:spPr>
        <p:txBody>
          <a:bodyPr wrap="square" rtlCol="0">
            <a:spAutoFit/>
          </a:bodyPr>
          <a:lstStyle/>
          <a:p>
            <a:pPr algn="ctr"/>
            <a:r>
              <a:rPr lang="fr-FR" sz="4400" dirty="0" smtClean="0"/>
              <a:t>Manhattan – Kaboul</a:t>
            </a:r>
          </a:p>
          <a:p>
            <a:pPr algn="ctr"/>
            <a:r>
              <a:rPr lang="fr-FR" sz="3200" i="1" dirty="0" smtClean="0"/>
              <a:t>Renaud &amp; Axelle </a:t>
            </a:r>
            <a:r>
              <a:rPr lang="fr-FR" sz="3200" i="1" dirty="0" err="1" smtClean="0"/>
              <a:t>Red</a:t>
            </a:r>
            <a:endParaRPr lang="fr-BE" sz="3200" i="1" dirty="0"/>
          </a:p>
        </p:txBody>
      </p:sp>
      <p:pic>
        <p:nvPicPr>
          <p:cNvPr id="1027" name="Picture 3" descr="http://www.linternaute.com/musique/chanson/dossier/villes-en-chanson/photos/axellered-renaud.jpg"/>
          <p:cNvPicPr>
            <a:picLocks noChangeAspect="1" noChangeArrowheads="1"/>
          </p:cNvPicPr>
          <p:nvPr/>
        </p:nvPicPr>
        <p:blipFill>
          <a:blip r:embed="rId2"/>
          <a:srcRect/>
          <a:stretch>
            <a:fillRect/>
          </a:stretch>
        </p:blipFill>
        <p:spPr bwMode="auto">
          <a:xfrm>
            <a:off x="5238780" y="285728"/>
            <a:ext cx="3619500" cy="3619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5720" y="357166"/>
            <a:ext cx="857256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000" dirty="0" smtClean="0">
                <a:latin typeface="Times New Roman" pitchFamily="18" charset="0"/>
                <a:cs typeface="Times New Roman" pitchFamily="18" charset="0"/>
                <a:sym typeface="Webdings"/>
              </a:rPr>
              <a:t></a:t>
            </a:r>
            <a:r>
              <a:rPr lang="fr-FR" sz="2000" dirty="0" smtClean="0">
                <a:latin typeface="Times New Roman" pitchFamily="18" charset="0"/>
                <a:cs typeface="Times New Roman" pitchFamily="18" charset="0"/>
              </a:rPr>
              <a:t>Dans cette chanson, deux personnages se répondent. Qui sont-ils ? Que représentent-ils ?</a:t>
            </a:r>
            <a:endParaRPr lang="fr-BE" sz="2000" dirty="0">
              <a:latin typeface="Times New Roman" pitchFamily="18" charset="0"/>
              <a:cs typeface="Times New Roman" pitchFamily="18" charset="0"/>
            </a:endParaRPr>
          </a:p>
        </p:txBody>
      </p:sp>
      <p:sp>
        <p:nvSpPr>
          <p:cNvPr id="3" name="Rectangle 1"/>
          <p:cNvSpPr>
            <a:spLocks noChangeArrowheads="1"/>
          </p:cNvSpPr>
          <p:nvPr/>
        </p:nvSpPr>
        <p:spPr bwMode="auto">
          <a:xfrm>
            <a:off x="285720" y="1000108"/>
            <a:ext cx="857256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rPr>
              <a:t>Un New-Yorkais victime des attentats du 11 septembre 2001 et une petite fille afghane victime des bombardements américains. Ils ne se connaissent pas mais ont tous deux en commun d'être victimes d'une violence stupide et aveugle.</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pic>
        <p:nvPicPr>
          <p:cNvPr id="34818" name="Picture 2" descr="http://www.1001crash.com/latest/2004/AE_ATR72_map.gif"/>
          <p:cNvPicPr>
            <a:picLocks noChangeAspect="1" noChangeArrowheads="1"/>
          </p:cNvPicPr>
          <p:nvPr/>
        </p:nvPicPr>
        <p:blipFill>
          <a:blip r:embed="rId2"/>
          <a:srcRect/>
          <a:stretch>
            <a:fillRect/>
          </a:stretch>
        </p:blipFill>
        <p:spPr bwMode="auto">
          <a:xfrm>
            <a:off x="3214678" y="2857496"/>
            <a:ext cx="5643602" cy="380982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5720" y="357166"/>
            <a:ext cx="857256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000" dirty="0" smtClean="0">
                <a:latin typeface="Times New Roman" pitchFamily="18" charset="0"/>
                <a:cs typeface="Times New Roman" pitchFamily="18" charset="0"/>
                <a:sym typeface="Webdings"/>
              </a:rPr>
              <a:t></a:t>
            </a:r>
            <a:r>
              <a:rPr lang="fr-FR" sz="2000" dirty="0" smtClean="0">
                <a:latin typeface="Times New Roman" pitchFamily="18" charset="0"/>
                <a:cs typeface="Times New Roman" pitchFamily="18" charset="0"/>
              </a:rPr>
              <a:t>Parmi les caractéristiques de la chanson, nous avons noté le mot "refrain". Où se trouve-t-il ? Que signifie-t-il ?</a:t>
            </a:r>
            <a:endParaRPr lang="fr-BE" sz="2000" dirty="0">
              <a:latin typeface="Times New Roman" pitchFamily="18" charset="0"/>
              <a:cs typeface="Times New Roman" pitchFamily="18" charset="0"/>
            </a:endParaRPr>
          </a:p>
        </p:txBody>
      </p:sp>
      <p:sp>
        <p:nvSpPr>
          <p:cNvPr id="3" name="Rectangle 1"/>
          <p:cNvSpPr>
            <a:spLocks noChangeArrowheads="1"/>
          </p:cNvSpPr>
          <p:nvPr/>
        </p:nvSpPr>
        <p:spPr bwMode="auto">
          <a:xfrm>
            <a:off x="285720" y="1000108"/>
            <a:ext cx="857256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rPr>
              <a:t>Il est répété 4 fois, notamment à la fin de la chanson. Il sert à souligner l'idée principale de la chanson (voir question précédente).</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sp>
        <p:nvSpPr>
          <p:cNvPr id="5" name="Rectangle 1"/>
          <p:cNvSpPr>
            <a:spLocks noChangeArrowheads="1"/>
          </p:cNvSpPr>
          <p:nvPr/>
        </p:nvSpPr>
        <p:spPr bwMode="auto">
          <a:xfrm>
            <a:off x="285720" y="2332017"/>
            <a:ext cx="857256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000" dirty="0" smtClean="0">
                <a:latin typeface="Times New Roman" pitchFamily="18" charset="0"/>
                <a:cs typeface="Times New Roman" pitchFamily="18" charset="0"/>
                <a:sym typeface="Webdings"/>
              </a:rPr>
              <a:t></a:t>
            </a:r>
            <a:r>
              <a:rPr lang="fr-FR" sz="2000" dirty="0" smtClean="0">
                <a:latin typeface="Times New Roman" pitchFamily="18" charset="0"/>
                <a:cs typeface="Times New Roman" pitchFamily="18" charset="0"/>
              </a:rPr>
              <a:t>Quel couplet peut aussi être considéré comme un bon résumé de la chanson ?</a:t>
            </a:r>
            <a:endParaRPr lang="fr-BE" sz="2000" dirty="0">
              <a:latin typeface="Times New Roman" pitchFamily="18" charset="0"/>
              <a:cs typeface="Times New Roman" pitchFamily="18" charset="0"/>
            </a:endParaRPr>
          </a:p>
        </p:txBody>
      </p:sp>
      <p:sp>
        <p:nvSpPr>
          <p:cNvPr id="6" name="Rectangle 1"/>
          <p:cNvSpPr>
            <a:spLocks noChangeArrowheads="1"/>
          </p:cNvSpPr>
          <p:nvPr/>
        </p:nvSpPr>
        <p:spPr bwMode="auto">
          <a:xfrm>
            <a:off x="285720" y="2714620"/>
            <a:ext cx="857256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rPr>
              <a:t>Le dernier</a:t>
            </a:r>
            <a:r>
              <a:rPr kumimoji="0" lang="fr-FR" altLang="zh-CN" sz="2800" b="0" i="0" u="none" strike="noStrike" cap="none" normalizeH="0" dirty="0" smtClean="0">
                <a:ln>
                  <a:noFill/>
                </a:ln>
                <a:solidFill>
                  <a:schemeClr val="tx1"/>
                </a:solidFill>
                <a:effectLst/>
                <a:latin typeface="Monotype Corsiva" pitchFamily="66" charset="0"/>
                <a:ea typeface="Times New Roman" pitchFamily="18" charset="0"/>
                <a:cs typeface="Arial" pitchFamily="34" charset="0"/>
              </a:rPr>
              <a:t> car il reprend l'essentiel du message de la chanson.</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sp>
        <p:nvSpPr>
          <p:cNvPr id="7" name="ZoneTexte 6"/>
          <p:cNvSpPr txBox="1"/>
          <p:nvPr/>
        </p:nvSpPr>
        <p:spPr>
          <a:xfrm>
            <a:off x="3525610" y="4286256"/>
            <a:ext cx="2046522" cy="369332"/>
          </a:xfrm>
          <a:prstGeom prst="rect">
            <a:avLst/>
          </a:prstGeom>
          <a:noFill/>
        </p:spPr>
        <p:txBody>
          <a:bodyPr wrap="none" rtlCol="0">
            <a:spAutoFit/>
          </a:bodyPr>
          <a:lstStyle/>
          <a:p>
            <a:r>
              <a:rPr lang="fr-FR" dirty="0" smtClean="0">
                <a:hlinkClick r:id="rId2"/>
              </a:rPr>
              <a:t>Manhattan - Kaboul</a:t>
            </a:r>
            <a:endParaRPr lang="fr-B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3" grpId="0"/>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5720" y="357166"/>
            <a:ext cx="857256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000" dirty="0" smtClean="0">
                <a:latin typeface="Times New Roman" pitchFamily="18" charset="0"/>
                <a:cs typeface="Times New Roman" pitchFamily="18" charset="0"/>
                <a:sym typeface="Webdings"/>
              </a:rPr>
              <a:t></a:t>
            </a:r>
            <a:r>
              <a:rPr lang="fr-FR" sz="2000" dirty="0" smtClean="0">
                <a:latin typeface="Times New Roman" pitchFamily="18" charset="0"/>
                <a:cs typeface="Times New Roman" pitchFamily="18" charset="0"/>
              </a:rPr>
              <a:t>Identifie les deux principaux lieux dont il est question dans le texte. Renseigne-toi sur ces endroits et sur ce qu'ils évoquent; c'est indispensable pour bien comprendre le texte.</a:t>
            </a:r>
            <a:endParaRPr lang="fr-BE" sz="2000" dirty="0">
              <a:latin typeface="Times New Roman" pitchFamily="18" charset="0"/>
              <a:cs typeface="Times New Roman" pitchFamily="18" charset="0"/>
            </a:endParaRPr>
          </a:p>
        </p:txBody>
      </p:sp>
      <p:sp>
        <p:nvSpPr>
          <p:cNvPr id="3" name="Rectangle 1"/>
          <p:cNvSpPr>
            <a:spLocks noChangeArrowheads="1"/>
          </p:cNvSpPr>
          <p:nvPr/>
        </p:nvSpPr>
        <p:spPr bwMode="auto">
          <a:xfrm>
            <a:off x="285720" y="1357298"/>
            <a:ext cx="857256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rPr>
              <a:t>a) New York, principale ville des Etats-Unis, a été la cible d'attentats particulièrement spectaculaires et meurtriers en septembre 2001.</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pic>
        <p:nvPicPr>
          <p:cNvPr id="29698" name="Picture 2" descr="http://media.rtl.fr/online/image/2011/0214/7660051567_carte-de-localisation-de-new-york-etats-unis.jpg"/>
          <p:cNvPicPr>
            <a:picLocks noChangeAspect="1" noChangeArrowheads="1"/>
          </p:cNvPicPr>
          <p:nvPr/>
        </p:nvPicPr>
        <p:blipFill>
          <a:blip r:embed="rId2"/>
          <a:srcRect/>
          <a:stretch>
            <a:fillRect/>
          </a:stretch>
        </p:blipFill>
        <p:spPr bwMode="auto">
          <a:xfrm>
            <a:off x="1258757" y="2786058"/>
            <a:ext cx="5956449" cy="371477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2967335"/>
            <a:ext cx="4572000" cy="369332"/>
          </a:xfrm>
          <a:prstGeom prst="rect">
            <a:avLst/>
          </a:prstGeom>
        </p:spPr>
        <p:txBody>
          <a:bodyPr>
            <a:spAutoFit/>
          </a:bodyPr>
          <a:lstStyle/>
          <a:p>
            <a:pPr algn="ctr"/>
            <a:r>
              <a:rPr lang="fr-BE" dirty="0" smtClean="0">
                <a:hlinkClick r:id="rId2"/>
              </a:rPr>
              <a:t>11 septembre 2001</a:t>
            </a:r>
            <a:endParaRPr lang="fr-B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0" name="Picture 6" descr="http://media.meltycampus.fr/article-1247827-ajust_930/attentats-du-11-septembre-2001-new-york.jpg"/>
          <p:cNvPicPr>
            <a:picLocks noChangeAspect="1" noChangeArrowheads="1"/>
          </p:cNvPicPr>
          <p:nvPr/>
        </p:nvPicPr>
        <p:blipFill>
          <a:blip r:embed="rId2"/>
          <a:srcRect/>
          <a:stretch>
            <a:fillRect/>
          </a:stretch>
        </p:blipFill>
        <p:spPr bwMode="auto">
          <a:xfrm>
            <a:off x="0" y="229470"/>
            <a:ext cx="9144000" cy="634280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descr="http://images.sudouest.fr/images/2014/09/11/apres-les-attentats-du-11-septembre-2001-une-epaisse-fumee_2057786_1200x800.jpg?v=1"/>
          <p:cNvPicPr>
            <a:picLocks noChangeAspect="1" noChangeArrowheads="1"/>
          </p:cNvPicPr>
          <p:nvPr/>
        </p:nvPicPr>
        <p:blipFill>
          <a:blip r:embed="rId2"/>
          <a:srcRect/>
          <a:stretch>
            <a:fillRect/>
          </a:stretch>
        </p:blipFill>
        <p:spPr bwMode="auto">
          <a:xfrm>
            <a:off x="0" y="357166"/>
            <a:ext cx="9144000" cy="6096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referentiel.nouvelobs.com/file/2399357-11-septembre-les-consequences-sanitaires-toujours-a-l-etude.jpg"/>
          <p:cNvPicPr>
            <a:picLocks noChangeAspect="1" noChangeArrowheads="1"/>
          </p:cNvPicPr>
          <p:nvPr/>
        </p:nvPicPr>
        <p:blipFill>
          <a:blip r:embed="rId2"/>
          <a:srcRect/>
          <a:stretch>
            <a:fillRect/>
          </a:stretch>
        </p:blipFill>
        <p:spPr bwMode="auto">
          <a:xfrm>
            <a:off x="1" y="1107018"/>
            <a:ext cx="9144000" cy="453656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5720" y="357166"/>
            <a:ext cx="857256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rPr>
              <a:t>b) Afghanistan, pays du Moyen Orient, soupçonné par les Etats-Unis d'abriter et de soutenir les terroristes</a:t>
            </a:r>
            <a:r>
              <a:rPr kumimoji="0" lang="fr-FR" altLang="zh-CN" sz="2800" b="0" i="0" u="none" strike="noStrike" cap="none" normalizeH="0" dirty="0" smtClean="0">
                <a:ln>
                  <a:noFill/>
                </a:ln>
                <a:solidFill>
                  <a:schemeClr val="tx1"/>
                </a:solidFill>
                <a:effectLst/>
                <a:latin typeface="Monotype Corsiva" pitchFamily="66" charset="0"/>
                <a:ea typeface="Times New Roman" pitchFamily="18" charset="0"/>
                <a:cs typeface="Arial" pitchFamily="34" charset="0"/>
              </a:rPr>
              <a:t> islamistes responsables des attentats</a:t>
            </a: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rPr>
              <a:t>. </a:t>
            </a:r>
            <a:r>
              <a:rPr lang="fr-FR" altLang="zh-CN" sz="2800" dirty="0" smtClean="0">
                <a:latin typeface="Monotype Corsiva" pitchFamily="66" charset="0"/>
                <a:ea typeface="Times New Roman" pitchFamily="18" charset="0"/>
                <a:cs typeface="Arial" pitchFamily="34" charset="0"/>
              </a:rPr>
              <a:t>Des troupes américaines s'y trouvent encore aujourd'hui.</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pic>
        <p:nvPicPr>
          <p:cNvPr id="30722" name="Picture 2" descr="http://avian-influenza.cirad.fr/var/avian_influenza/storage/images/pays/carte_monde_interactive/8875-10-fre-FR/carte_monde_interactive.gif"/>
          <p:cNvPicPr>
            <a:picLocks noChangeAspect="1" noChangeArrowheads="1"/>
          </p:cNvPicPr>
          <p:nvPr/>
        </p:nvPicPr>
        <p:blipFill>
          <a:blip r:embed="rId2"/>
          <a:srcRect/>
          <a:stretch>
            <a:fillRect/>
          </a:stretch>
        </p:blipFill>
        <p:spPr bwMode="auto">
          <a:xfrm>
            <a:off x="952155" y="2285992"/>
            <a:ext cx="7191745" cy="428628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cybevasion.fr/lib/cartes/continents/moyen-orient.gif"/>
          <p:cNvPicPr>
            <a:picLocks noChangeAspect="1" noChangeArrowheads="1"/>
          </p:cNvPicPr>
          <p:nvPr/>
        </p:nvPicPr>
        <p:blipFill>
          <a:blip r:embed="rId2"/>
          <a:srcRect/>
          <a:stretch>
            <a:fillRect/>
          </a:stretch>
        </p:blipFill>
        <p:spPr bwMode="auto">
          <a:xfrm>
            <a:off x="0" y="357190"/>
            <a:ext cx="9147512" cy="600076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ici.radio-canada.ca/nouvelles/ressources/images/2006/grandes/c/ca/061003carte-afghanistan-kandahar_g.jpg"/>
          <p:cNvPicPr>
            <a:picLocks noChangeAspect="1" noChangeArrowheads="1"/>
          </p:cNvPicPr>
          <p:nvPr/>
        </p:nvPicPr>
        <p:blipFill>
          <a:blip r:embed="rId2"/>
          <a:srcRect/>
          <a:stretch>
            <a:fillRect/>
          </a:stretch>
        </p:blipFill>
        <p:spPr bwMode="auto">
          <a:xfrm>
            <a:off x="0" y="-24"/>
            <a:ext cx="4143372" cy="3107529"/>
          </a:xfrm>
          <a:prstGeom prst="rect">
            <a:avLst/>
          </a:prstGeom>
          <a:noFill/>
        </p:spPr>
      </p:pic>
      <p:sp>
        <p:nvSpPr>
          <p:cNvPr id="14340" name="AutoShape 4" descr="data:image/jpeg;base64,/9j/4AAQSkZJRgABAQAAAQABAAD/2wCEAAkGBxQQEhQUERQWFhUUGBUUFhgWFRYdGhoYHRgdGhwXFhgYHiggGRolGxwWITEhJSkrLi8uGR8zODMsOigtLi4BCgoKDg0OGxAQGzQkICQsLC43LzQsLCwsNDQsLCw3NCw1LCwsNCwsLDQsLCwsLCwsLCwsLCwsLCwsLCwsLCwsLP/AABEIAKEBOgMBIgACEQEDEQH/xAAcAAABBQEBAQAAAAAAAAAAAAAAAwQFBgcCAQj/xABAEAACAQIEAwYDBgQFBAIDAAABAhEAAwQSITEFBkETIlFhcYEHMpEUQlKhscEjYnLwM4Ki0dJzkrLxQ5MVFzT/xAAZAQACAwEAAAAAAAAAAAAAAAAABAECAwX/xAAtEQACAgEEAQIGAQQDAAAAAAAAAQIDEQQSITFRIkETFDJhgfCxcZGh8SMzQv/aAAwDAQACEQMRAD8A3GiiigAooooAKKCap3PHOhwCgW7LvnDRd07NW2AOsk7aGPInWrwg5vCKzmoLLLTjsdbsIXvOttBuzsAPST18qoHHPixZSVwls3j+N5RPUCMzfRaomE4XjuMubr3AwBgtceFWQDCouqiI2UA1PJ8L3A//AKVzeHZmPrmnw6U9HT0w/wCx5YlK+6a/444RCcV50xuKnPeKKfuWu4PqO8fcmoZROp3q03Ph9iR8jWnExIYj31HTrBO3tS9rkDEkataB8Cx/YU5GyqK9LSFHXbJ8psqtu3OgEk+FPV4dcBAKMpIJGYZdBqT3o0Aq7cP4CLHdvYdCAJ7Rc91mI3IYW+4PBQB6+KvE+FFFVMN9omdA5u5FUhsxJUiCRA6nSI1qr1CzhF1p3jLKXa4Y7CQAe8FAkaz1HQiDPprtUvw/lY3VBN0A9VCEkaxuSATPT9anrvC3QWYtHK/+IodiUOhkMzZQTEliAdoANOLF/DX3ezmukmUY9oxDHaACxJG+sdNd9aSvbXBpGmKfJCjl/Ch+y7a5cuQSRb7OBECCW6z59OlPV5GVoIuMo6zlY+ndgT7moTmHgBwjCMz2yPmKwAfwkjSfpU98PbbBbhg5GIE9AVHQeJnX0FE5SUN8ZBBRc9konVvkNJ715iPJQD9ST50uvI9jq90+6f8AGrOzAAkmANSTsB51XuLc12UX+E+Zv5Rt7sMsePlNLxsum8Jm8q6oLlFR47wlMK5TtGZoBAyiAD+JpGvoKiYpfE4l7rZ7jFmO5P7eFJRXRimlz2c+TTfA4wGAN4wrICJPfaNAJJ2iKTxeH7MxnVj1ySQOu5AB9pow2Ga4wRBJP7aknyip+3yfcjvPDQTAQnQebFdZ0iqymovllowclwitKo66e017kX8X5VN4rlPEoJChxv3Gk/QwfpXvAOH3Q4dbJud0lTmUZSZGeWBXMpB7p1npQ7I4ymCrlnDRANZYCSDB0mDE+E1wqiRJgdTE/l1q12+V8TcYPelhIzBrgzlZ1ymSJjxI3qQTlWwt6DnIIzBTB00BD5SGBBI23nyNUd8F7l1RN+xTDgMxi06XJ2AlWJ07uVwJbXYE01xGEdJzoyxvmUiPWRW1WbKoAFAAGgii/aDqVaYOhgkSPCRrWHzn2NnpPuYWy0i61rt3kzCN/wDGR6O/01Jppf5JQMGw165YOxykmR6yDPvGm1arVwMnpJmc8M5hxWFjsL7qB92cyf8AY0r+VXTg3xaZYXGWQR+OzofdGOvsw9KkrnI1q4kXb11mO7AqJ8yGDa+YiofEfDAEnJiYXpmtSfchgD9KzlPT2fUi0a9RX9JpPBOYcNjVnD3VeNSuzL/Uh1HrFSlYZ/8ArrG2rmazdtgqe663HRvUQJU+9aFyvjuIWwFxy27q7B0cC4P61gKw8wQfWk7aIrmEs/yOVXSfE44/guNFcWbocSpkf3oR0PlXdKjAUUUUAFFFFABRRRQAUw43xmzg7Ru4hwqjQeLH8KjcmmfNfM1nh1rtLplmkW7YPec+Xgo0lunqQDgXMfH72Pum7faeiqPlQfhUfvuaa0+mdvL6FdRqVVwuyc5u+IOIxrFbZazZEwisQzDxuMN/6RoPPepLlRRjyGxWNfNZyhbatAIWCHcOIJBMTl+7uZqh27wUyEB2+fXWdwBAiIEGa7u425cGVm7o1yqAqT45FAWdTrFdN0rbtjwc5XPdulybHjedMHh5XOXZO6QqsSSNIkiD6kx4TT3hnMNjF/4LEgEBxlIIkgLM9Drt4ViNpaufw7/x41jVn7wjQQkCJ+ZmkjaRt1xs00YxyuxivVSlNJ9GqUVz2g8R9RR2g8R9RSA+dVXuauYjhMqIsu4kFvlA2/zHyqfDg6Aj60nisKl1StxQyncEf3FXg0pZkslZptYi8Gc2eMX8UeyfLcNw5RmCACfDSB0OkHTrpVmPDLuCyHDfxZ/hlDbQQDrm7QCRBG5nenHA+Xkss7sgzdoxt6khU2Xc776761LX8dbSQ7qsCTJ2HifDp9a3stTeILgwrqaWZvkzHjV+4124LmkO0os5Q0wWA8TvPWaluVuYlwqNbuKxBbMCsaaaggnyH1Nec42rRdLlpWHaSWbKQja6MJ6mD6iD1mq7FNqMbK0mhRuVc20x7xXidzEuzOTB2WTlA6AD96RwWLay4dCARI1AIg+INI0VptWMexnuecjziXE7uIKm605ZAhVET6CkcThHtxnVlnUBgRIpThxtBwb4YoASQu5MaDcdasN+ymLsIqFmvLOQBSQqdLbsJGi66mdIjpVHJQaWODRR35eeSR5fwmGt9kLTBrtwB2MgsFAzZYGijNGm5g+BjuxxQHF3Bc7xTu2sphQCe8GzEAuSAJ8iB5+cM4GqWiO0uKyMzgwFKsUjMAQdI666T4kU5wvC7dqWtl87ZcwZiWOusT11Ou09YmkpSjl85HIxlhcYJTBElASCJ1AMSoOwkb0vTe3cy6EMFGgLRppsTP5n6+K1u6rfKQY3gg/pS7N0dUUm99QY8N4BIHqRoPeuFuliQpEAAzBMzO23hvrvRgMi9FJSw8G9NCf2n9fKj7QvifWGj0mN/KjBORWikWxKgTqfDTfyUnQn0NdduBvI9QYH+bb86MEZFKKQu4pQNCpPTXc+APU+Q8vGu+0j54HnOnvO1GAyRmK5nwlpij30VlOVgZkHaDAqM4bzouIxf2a3bmGcdorqym2qkhwV6kgDL/Nv0plxj4fWX7S4ly7mOZyNGkkSYEAkzrE6zHnWe2b1/huIV0gMBIOpS4jdQdMyEf2CKbrprmntfInZdZBrcuC/cZ+JVuyR9mRmuBoYXFZIAE6giTqYgwRB8jVx5P5yscRTu9y8ol7THUean7y+f1ArGudOM28ZctX0TKzW4uKSZzBiNSNxEQd/GoLCYlrTrctsyOhzKy7g+tWekjOHhlPm5Rn5R9TUVR/h/wA+LjgLN+ExIGnRboA1K+DDqvuNJi8VzJ1yg9sjownGazEKKKKoXCovmTjlvAWGvXToNFUbux2RfM/kAT0qTJivn34ic0HiGJOQ/wAC1KWh0Pjc/wA3TyA86Y09PxZY9jDUXfCjn3IfmDjV3HXmvXjLNoAPlVeiqOgH56nrUbRRXbSSWEcRtt5YUtaWkhTm0KkhC9ta0X4c8B0OJuAEMCltSJ0nvMZ8xA96z22K2LkvGpcwlpVYFrahHHUEaCR6DeltVJqHA3pYpz5Jvsx4D6Cjsx4D6CuqK5h1DhrKndQfYU1ugq69kpnTNCgLlnqY1bfY6a6HQF7UdxviqYa2SzQxByKNyfIeExrVo5bwissJZZzxfiYw6Frka7KhliJjQmPcxpVL4zxu3iFQdmcyrAJbQT4KPmPnp6VD4rENddncyzGSf2HkNqTFdGvTqPL7OfZe5cLoeYrid26oW45YAyJiQdRvv1/SmlFFbpJdGLbfYUUV6aCBfA4U3nCKQCZ1MxoCegJ2FXngOHu4NH+0MDbEFYMhd53ggbaVTuBXHW8DaTOSCsR0YZSZ+7vvV14ngr2L/huUtIpDaE3GbUxuFC7HxpXUPna+hqhcbl2N145avswVmGYAKXOVA+XRWG86Ezt70pg8WpOV1KsurW3UddhIGo6yIBy1EcU5b7C0+V3uQbb5MuhOZl1yyflJ106+VROG4wyXVZQcqr2YtzPdO6ywP1jYAVRVRkvQXdsov1lo4nxO5auoMPbLBu8wUEgwSIBAgHxidh50rwXjDlmS9aui5MyV3XoNFER6azUHwbmYYZSmQOJzAqzCATJBzAnTX+9atWA4ob9sOuVczMqrqxMNGb7saaxHvVLIbVhx/Jeue55UvwR9/ijW8UouPlsOJUqoIZ4AhydVPWB5edSNvFXGuyCpslYUQQxadDJEGV6SN644nwv7RbFouUNtlIK9dNCVPTU9dxTu5mS2S7Z8qktKgTA1iNifespOOF5NIqWWKHEAbgg+EfvsPc0m752CQQIJYaegXQ6TM+1VHFcyM7jImYBh2ebV9xtH3jt469atuEukCGHhJiIJ1ytO513186Wpvrtz8N5x+/kbv01tOPiLGf38CxtkGUI11IMx5wfuz6H0r3tx1zD1VtPeI/OlKK0MRC42eAu34u9p/SdJ69aVtplEST5mJ9/0rqmPGOH/AGhAuZ1ysrjIVklSGA7wIOoG9SueCHxyIcV4pZwZVrrZVMjQMdYkDScvytHvWUYbD/bUudrdS12JzK1yT3XZiUJEnQ6jQ6mJ1FS/25L9q/YxrMhs57lpmLM4uZspW5Gj7gfLtmOle8q8MTDMMRjLi27bIw7MyS6sMpVxH8ytAk6CQKfhD4cX5/ehCc3ZJeP3sodyJOWQOk7+9cUpeUAkAyASAYiR4wdqTpwQZ3aulGDKSrKQVIMEEaggjY1vPw65yHELWS6QMRbHfG2ddu0UfQEdCfMVgdPeD8TuYS8l6yYe2ZHgR1U+REg+tYaihWxx7m+nvdUvsfUFFMOBcVTGWLd+38twTHVTsVPmDI9qf1w2mnhnbTysopfxX44cLgiiGHxB7IeIWJc/Tu/5hWDVfvjNxHtMatoHSxbAjwd+8f8AT2dUGuzpK9tS+/Jx9XPdY14CilsLlLAPopIBYTKidTHXxiOlJU0KnqCndoU2tCnloUEoXtirHyrjOyN3XWEuBdZfsyWZQdhNvPuRrFV5BTvDXCjBlMFTIPnVJR3LBpB7Xk2e0oYK9smGAaZJkEeZ/wDVQPMfM7YYrbRAbhAZi05RqRoBBMwT9KafD7iadkbL3BnDnIp07pA0Wd9cxjzpHmjl69dxJuIJRwksSO7ELETJ8dB1rnwrjGzbPo6MrJSr3Q7Gp51vlwQEC6SsSPMg7/rTDmVs2JusGzLmgGZ0gQB5DUe1J8RS1YvMtr+IFEE3BPe3JCwIjbWetB7O4F0FpjM95ezidwpOZD5fQU3GMYtSisCspSknGTGAr2lsRYCEgOrgGJU7+xg/lSNbGQUUUUEBXojrtXlPOER29rMARnWZ233P60N4WSUsvBbOWuFthu+29xQCIJyLBaWgROg0nr1qzWVEZgc2bXNoZHTUdK4a33G1ksG18ZGnttXRH3k66xtP+x8/7HJnNzeWdWEFFYR5dXvIfUe8T+0+1J//AI612vbBALmveEiZEa9DpXYHaAE6KYIE6nrrG3TY15aQgtDHQx3iSCIB67bxI/Oq5aJwmNRwew7FmsoSGb7o/MbH3rjh1tM72suU2oyrEDKdQ6Gds2b02p7ZQnMcxWWOgykad3cr4gn3qJ4+psG3iVzM1skOAYm0QQRA0MGD/el4tye1spLEfUkPuIrdVC9ohmTUKR8yzJSZ3jY+VJYXj9i7pmy7qwuDLB/ASdJ30B6U+tYxHUMrBgwBEanUTsNah+M3bNm1cLopzd1bbdW11jXL0MjoPSiKzw1yTJ45T4OOEcDsW7hbMHYE5FOXQgzmUeXT0nwNTK2s4LHQtljyA2B26zPrE1lFq4UIZTBGxFaNytxf7SjSoUoVEDwy7+5DaVaWkVEfR0QtXK+XrfJINcdBqM0f3uNf9PvQMSSAQUOsQCT56kxl0BOo6UjxziyYW2WbVjIRfxH/AGHWq/ytzB217JejMwhIHd0G0EnWM2vqPCqxrbi5YCViUlHJb0aQD4gGvaj8xA0JCRIUDxOozL8pHQba9elR4nzlfVFCdmjk3AwglkAICyD3QTr4+1EKpTfATtjBckb8Scv2oZQZCLnOkTqR7x41UcZcLZcxnKoUeQkmPzNSlx719Lp1cK3bXG0kE93MTvHSBtURcFdOuO2KXg5dkt0m/Ixuik6XuikK0MQooooA034K8cK3bmEY924Ddt+TqO8B6rB/yGtgr5k5b4j9lxVi9MC3cUt/TMN/pLV9N1yNdXtnu8nX0U90MeD5q5xxXbY7FP43rgHopyj8gKh6VxV3O7sfvMzfUzSVdWKwkjlTeZNhRRRViorap5appap5boJQ4SnCUglLpUF0KCpbAcbvWmzBy2mWHJIjpEnQjWDUUtKCoaT7LJtdFnx2IGKwqm3a/iK4DBAvdXUAhV1M90TG4pjw3l+9ezaZQpCnNoZImAOukHpvUZZuMplCQdu6TOunStO5ew2XC2kbcATrqDMgSNiNB7UtbJ0x4Ga4q2XJTr3KeJViAoYfiDCPodZ9qhLgIJB3BIPrWrW7/Re9rpJju5ZzbaiZE/nUPxDgVq+SWV84CrmTrBIkzoWgD6jXrVK9S8+svPTL/wAmf0UvjsMbNx7bboSv+x9xB96QpxPIo1gKecKxgs3kuMJCmSIHgdR5jf2pnRQ1lYBPDyajZuqYMBw8EZSeomQDAykg6+J+nN69Cg94ZSBB7qfLOSBrEdYOw6VR+E8ffDiIDgapm3XxAP4TJ096WxfNN64sQi65iQDvtpmJgfWkXppZ+w78xHBfwrKPmUADWV2+h0FcYW8AgmQdRB+YkHw6sevmTUBwDmE4lhbuqZVZJU/M2YDUCPEabb1NYa6WJyrEyxZlIJGhAjQ6AgTJjLtS8oOPDN4zUuUOcJ8i+Ox/qHzT5zNJ3rIukgnugFGEKc2YAkGQdIy0OrJmaVOklYIk+snXpt4eFFrMGbRdxpJiY3mNz4R9Zqv3LfYhVtYm2OxwyWwqSA7sCQGMwFGu/kenhVK4mW7V+0bO4YqzdDGmn0q9ce4utm0GOXtGE20GpBI+dj4D0GvjWd0/p03mTQjqMLCTCpnlPiHY4hZPdudxvUnun2P6moavKYlFSTTMIy2tNE1zpczYp9SQAoGumgho8O9IPmDULafLJBZWHylTGvXUa7TSl7EsyIhiEzEaa94yZPXWm9RCOIpBOWZNlu4PzCLNqxbvAhHVpeNgCUAgghhAE+H51Fc7XrbXVCGXQOtw+eaVBI0ZgCQSPTpT7C8Kt3bDlXZrQV2t5mWbV4DVWOgCtoZ0BG8GKrfDuG3MQ2W2vUAk/KsgkZj7H6VjCMNzl1g1nKe1R7ydcHcjMjf4d8raIJgE5gw1Gojy/EJqL4theyuMgOYCCDG4I6eIBkSNDBq08zcFGFXD9ijs/fOfU5iDIlI0PUeQ1mDVe4vev3gHvBj2S27ZYgzBkoWJ1JbvGTvWkJbnuXTMpx2ra+0Qd2m9Ob5ptWxgzyiiigg9ZelfRPAOYEbC4dnPeNm0W9Sgn86+diamsPzC6IqgmFAUewiltTT8VIa01yrbIe8mViPAkfQ1xUpzNhTaxmJt7Zb1wD0Lkj8iKjGEGPDzn8xvTEXlJi0lhtHlFFehSZ8tT5dNfcj61JArap5bpnap3aoLIdJS6UglLpUFkKrSyORMddD6TP7CkVpRaCSR4C4XEWiSoAaZf5djE+GvXpvWm3LZ3mHbQbRsTBkGRvrE1kdaRypxD7RYCsf4lrukzrt3W+mnsaT1UHxIc0slzEm7KlVUHcAA+oFd03tl95zfMpAgDRoBE9dOp60ujSJHWkWOoj8dwSzeBDoJ0GYfMPRv9/GqtxzlI2kNyyxZVBLhokAayIEHTp5VeqrPO/FDbti0u90HMf5OoHmf0remc9ySZjdCG1toodFFFdI5oV7XlFAEry5xI4e6D0eEbQSBI1E/3rWhYZwo7xgiB3tIHuBuQdh08qyyxZNxlQbsQo9SYrWbqjKS2sKZIHSNY8KR1aWU/I7pW8NHGPBKaGDmTX/MK4xJFlGdRooLEawYG/Uzpv11mhw0DtMuWdfPQgArqCZjY+FJBO1S5bY905gcwOYKZHXy8fznRZDTMyxOIa6xdzJP9gDyA0pKnXDMA+IuBLY1O56KPE+VNiK6yx0cl57PK8Ne14akg5NcmujXJqQJflnjQwzlbgm1cGVx4fzR16g+R8qe4a/dwN649jD3HsuNJzkMoPdfMF0O+h/FVXaurOMuW/8ADuOn9LEfoaylUm2/JpGxpJeCwvzNbv4hnvLlTsltoCZyk3FLECO8dzr0TrMVWFxoBaQSxOaV+UuAQrFTuJY93QbelKHiTwQYM9Sq5twTDRuYAkzUjgOCYjGXbYKGyhQujBcoCTup3JJO5kmZmo2xgueEQ5Sm+OX/AEHmAweAx1xwyvauunaJbXIqDKupQpMzE5W8yBrNRXNPJL4KGRluWnOUM5CFGmYYlguokSdN9BpSHFeGXMBiks2b83GyCUBWMzd1WEkNOhjUVzx7iWIw+JxVq+TeV2KsLwIDKD3LihYyGAIKwPWqpSynF8eCzcdr3x58kLjMFlzG2Q6JlDFSCFYiYnqJBGYCNNz1ZU4TElXDocp+keXd6VxeOYkhYG5A2Hp4Cf7NMLPuLSx7CVPE4c5AIG4BpnW68A5RVsLhy2jGzaJ0G+QT+dY33KpJmtFPxWyhfF/h/ZY8uBpfRH/zAZCP9Kn/ADVR6274xcFN/CLfUS2GYk/9NoDfQhT6A1iNV0k91S+3BbVw22v78hXQePbY9frXNFMiwpap5aNMkNO7RoJQ7SnCU2tml0NQXQutKLSS0opoJFBS+FxDW2DW2KsOoMf+x5U3FdCoZJqfDcWTatswJL2xcIAJ70CYidyZ8v0c2DDHUQ8EZQYLd7NrtMAeG1M+WtcPaJ+7bVR7gN/xHt506xqeYGbfQ9Nc5IOhEDX0rkyxuaOtH6Ux0zQJOgGpJrPudMet68AhlbaxIIIJOpiPYe1SHP8AjNbdoMdi7AHSDos+J0aqfTWmpx62Kam3PoQUUUU4KBRRRQAtg8QbTq4ElCGjxjzG1agcrorIWi5ljvMZU6nRp+7NZTWh8sYrt8Oiju9lCEg66CBAjqD+tK6qPCkN6WXLiSjAIe+WZYJE96PGRufU+mnWq838TuWyLC90FAzkbtMjL5KIIjwirXjLyWLbu/ygayZJ8F13naKy7G4trzl3JJPidh4DyFZaaG57n7GmpntWF7lt4fe+zcNL6BnzZSNyWOUEnxGp9BVMApZ8Y7W1tliUUkqvQEzr+Z+ppCm4Q25b92KTnuwvCA1ya9NeGtDM5NcmujXDGpIOGrrC4V7zrbtqWdtAB9eu2mtcNVk+Hig4ptNRbYg+GqjX61SyW2LZaEd0kiR4ByMUuB8UUcAGLYkgnYZiRqBrp4x4VeKKK5U7JTeWdWFcYLERnjOFWbz27ly2Ge0cyN1B9txOsHSazv4s8GYXExQMqwFthHykbEnwO3t51qFVn4jYpLeAuh4m5lRAerZgZHoATPlV6ZtTRS+CdbyYlTm/byBSrAq6iYOoIiVYbgg/XQim1FdY4+SR5fwvbYi1ayhjdYW9fu5jBcDYkCTrI8q+m1UAADYaCsV+DXBTdxTYhh3MOpCnxuOCPyXN9Vra65Ounmaj4OroYYhnycX7SurK4BVgVYHYgiCD5RXzlzly83D8S9oyUPetN+JCdNfEbHzHmK+kKr/OnLCcRw5tmFuLLWn/AAt4H+U7Eeh3ArLS3/Clz0zTU0/Ejx2j5yopxxDBPh7j2rqlXQ5WU9D+4I1B6gim9dtPJxWsHopzaNNaWtNQCH9s04Q0ztmnKGoLocqaUU0ihpUGgsKiuhSamuxQBp3KhH2e3H4FPvLA/pHtS3HeILYQsHRbiglFY/N5ZZkgxuPCoXkTFEoVJ0XugTrrmeY6D5h71A82XGOJeQwA0UNO3UiSe6WzRGlc9VbrmmdB27ak0R2LxBuuztuxnTYeAHgAIA9KRoop/oRCiiiggKKKKACpHhfGbuGDC0VGeCZWTp4VHUVDSawyU2nlD3iPFbuIjtXLAbCAAPOB186ZUUVKSSwgbb5YUUV4aCDw14aJrw1IHhpNjXTGkyaCDxqe8H42+ELtaVC7gLmYElRuYAIGum/gKj2NIuahpNYYKTTyiR4pzLib8Z7zADohyD3yxPvSnJ/HjhrwVny2rjIHJJgAEknymdT+lQVw00umodcXHbgFZJS3Z5Nux/NuDsoWN9GjNCowYsQJyiPYSYHnWO8xcdu466bl0wBIRAe6i+A89pPX6CkuM8RGIuZltJaUbIg08yx+8x6nyFNcHhzddUBUZjEuwVR5sx2ArKmmNfPuaXXyse1dCNTdrlq89i1dVTmu3TaRCQCwIXIyA6sCS8noFnaTXV18NhCRbjFXRpnZf4CnqVQ63SPFoXrBrVPhzyxcthcXjJN4oEsoQB2NqNgo0RiOgGgJ6k1F1+yO79ZNNG+W1/6LHylwJcBhbdlYJHeuMPvXD8x9NgPICpmiiuLKTk8s7CSSwgoooqCSqc98l2+JJmWExCCEfoRvkuRuvnuJ9QcH4lw+5hrjWryFHXQqf1B2IPQjQ19R1A82cq2OI28t0ZXX5LigZl8v5l8VP5HWnNNqnX6ZdCeo0qs9Uez5wrtDUxzPyxf4fcy3l7pPcuL8j+h6N/KdfbWoWuvGSkso5UouLwx5aanNtqYWmp1bapBDxDSymmqNS6NUFhcGuwaRBrsGgkmOA8VOGuBvu6yPURP9+dLcwEXbjX1dWVztmGZY0AK+EAR+etQoNdVTYt25F9727Wdkjpt5mf2omvRbOXNByzEwYnwnx3+lczVip2RHh415Xk0TQB7RRNE0AFFE15NAHtE15NeE0AezXJomvJqQOned/IbAbelJk0E1wxoIBjSZNek0mzUAcuaQc127UhcagqJXGprcalbrU2JqSrPK9AnQU54bw+7ibi2rCM7tsqj8z0A8zpW1cjfD23gYvX4uYjcfgt/0Tu38x9o64XXxqXPfg2pola+OvJE/Dj4e9kVxONXviGtWj9zwe4PxeC9Nzrtp9FFca22VksyOxXXGuO2IUUUVmaBRRRQAUUUUAIY3B276Nbuoro2hVhIP9+NZNzb8K3tzcwBLrubLHvj+hj8w8jr5mtgorWq6db9JlbTCxYkfK9y21tirqVZTDKwIIPgQdRS1tq+i+P8ALWGxyxiLQYjQONHHow1jy28qzfjfwnu25bCXRcX8FyFf0DDusfXLXTq1sJfVwzm2aOcfp5RRUal0apexyzi7QIuYJmYmQSw2HSFMkb6gjerny3xDE2glq5hGtptKo5gRuTmYnpuK1ncksx5/KKQpbeHx+GUFcM8A5GggEQJ0Ox0pVcI+mYZQTll+6JiYM+RFbEMUD+P/AOu5/wAaVInel/nH4GflF5MoPL2JkBbTOCAQy6r/AN21e2eBXySGs3ABuch/s+01qoEbUMJG8eYj96r83LwX+Uj5Knd5b7Wx2al1ZJdQVyqSZ7rCAC3TMOkelUh1KkgiCCQR4EaEVo3EOAXH+TE3FXWVJMEx/KRA8oqAxHJF0KMjIx6yxH0GX960puiu5GV1TfSKvNE1dL/JmZEVMqMIzPnds2mvdygDXwNS/CuXksgBltPAgnsdSfEszN+1XlqYJcFVpptlJ4PwG7igSkBRPeY6E+AjX8qll5HuzrdtgeIDE/TT9avKqAIAgeAr2lpaqbfAxHSwS5KUORWnW+I/6Z/5V6nIpnW+I8rZn/y0q6UVX5mzz/Bb5evwVhOSbIYEvcIA1Gmp8ZA0Hl+dSuC4Dh7JlLQmIlpY/wComKkqKpK2cu2XVUF0iF4jy9h2DMMOGc6wrlJJ8e8ABUZguSEnNeeeuRJCjyzEliB46VbaKlXTSwmDpg3loirXLmFXayh0jvS3/kTrS1vguHUyLFoH+hf9qf0VTfJ+5bZFewyHCLAJIs25YQe4uo+lIDl3CwR9nt6yPlE66aHcVKUUb5eQ2R8DBeC4cLl7C1BABHZrrHjprUFxjkbCXO/JsAb5CoT1IYQPaKccxcTx1pow2Ht3FjRi8sTGwtypmZ0Ez+VVq1yLxHiL9pjLnZKTMOcxE/gtKYX0JFbQyvU54/Of8GFjT9Khn8Y/yVHmThVrDH+FirV+SdEmQPFiJX86l+VPh3icbD3AbFk65nHeYfyJv7mBrpNajy5yFhMFDBO1uj/5LsEg/wAq/KvqBPnVpos1rxiH9ysNEs5n/YiuXuXcPgLeTDpE/Mx1dj4s3X02HQCpWiikG23ljySSwgoooqCQooooAKKKKACiiigAooooAKKKKAEMZ8pqMoorWHRWQUUUVcqFFFFABRRRQAUUUUAFFFFABRRRQAUUUUAFFFFABRRRQAUUUUAd8D+a56/vUvRRWU/qLR6CiiiqFgooooAKKKKACiiig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BE"/>
          </a:p>
        </p:txBody>
      </p:sp>
      <p:pic>
        <p:nvPicPr>
          <p:cNvPr id="14344" name="Picture 8" descr="http://drapeaux.etoile-b.com/photo/drapeaux_moyen_orient/afghanistan_world.png"/>
          <p:cNvPicPr>
            <a:picLocks noChangeAspect="1" noChangeArrowheads="1"/>
          </p:cNvPicPr>
          <p:nvPr/>
        </p:nvPicPr>
        <p:blipFill>
          <a:blip r:embed="rId3"/>
          <a:srcRect/>
          <a:stretch>
            <a:fillRect/>
          </a:stretch>
        </p:blipFill>
        <p:spPr bwMode="auto">
          <a:xfrm>
            <a:off x="1524032" y="2952749"/>
            <a:ext cx="7620000" cy="390525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292</Words>
  <Application>Microsoft Office PowerPoint</Application>
  <PresentationFormat>Affichage à l'écran (4:3)</PresentationFormat>
  <Paragraphs>15</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Gau</dc:creator>
  <cp:lastModifiedBy>Gau</cp:lastModifiedBy>
  <cp:revision>40</cp:revision>
  <dcterms:created xsi:type="dcterms:W3CDTF">2014-09-20T13:08:32Z</dcterms:created>
  <dcterms:modified xsi:type="dcterms:W3CDTF">2014-11-22T18:39:45Z</dcterms:modified>
</cp:coreProperties>
</file>