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0" r:id="rId3"/>
    <p:sldId id="281" r:id="rId4"/>
    <p:sldId id="282" r:id="rId5"/>
    <p:sldId id="283" r:id="rId6"/>
    <p:sldId id="273" r:id="rId7"/>
    <p:sldId id="284" r:id="rId8"/>
    <p:sldId id="285"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94CB056-D54A-4D8B-A6D1-2DF3D29C6037}" type="datetimeFigureOut">
              <a:rPr lang="fr-FR" smtClean="0"/>
              <a:pPr/>
              <a:t>10/12/2014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DC2BE4FE-C0F2-4F54-BB10-7E3E81595F4D}"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B056-D54A-4D8B-A6D1-2DF3D29C6037}" type="datetimeFigureOut">
              <a:rPr lang="fr-FR" smtClean="0"/>
              <a:pPr/>
              <a:t>10/12/2014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BE4FE-C0F2-4F54-BB10-7E3E81595F4D}"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7.xml"/><Relationship Id="rId5" Type="http://schemas.openxmlformats.org/officeDocument/2006/relationships/hyperlink" Target="https://www.youtube.com/watch?v=Yv5U0A10hrI&amp;list=PL5CROT72IgGz5fBaQ-rH8k_BME-ILjjVX&amp;index=2" TargetMode="External"/><Relationship Id="rId4" Type="http://schemas.openxmlformats.org/officeDocument/2006/relationships/hyperlink" Target="https://www.youtube.com/watch?v=zbG8PMAgd94&amp;list=PL5CROT72IgGz5fBaQ-rH8k_BME-ILjjVX&amp;index=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Eqwv9oh8K8" TargetMode="External"/><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57290" y="642918"/>
            <a:ext cx="6357982" cy="1261884"/>
          </a:xfrm>
          <a:prstGeom prst="rect">
            <a:avLst/>
          </a:prstGeom>
          <a:solidFill>
            <a:schemeClr val="bg1"/>
          </a:solidFill>
          <a:ln>
            <a:solidFill>
              <a:schemeClr val="tx1"/>
            </a:solidFill>
          </a:ln>
        </p:spPr>
        <p:txBody>
          <a:bodyPr wrap="square" rtlCol="0">
            <a:spAutoFit/>
          </a:bodyPr>
          <a:lstStyle/>
          <a:p>
            <a:pPr algn="ctr"/>
            <a:r>
              <a:rPr lang="fr-FR" sz="4400" dirty="0" smtClean="0"/>
              <a:t>Marchand de cailloux</a:t>
            </a:r>
          </a:p>
          <a:p>
            <a:pPr algn="ctr"/>
            <a:r>
              <a:rPr lang="fr-FR" sz="3200" i="1" dirty="0" smtClean="0"/>
              <a:t>Renaud</a:t>
            </a:r>
            <a:endParaRPr lang="fr-BE" sz="3200" i="1" dirty="0"/>
          </a:p>
        </p:txBody>
      </p:sp>
      <p:pic>
        <p:nvPicPr>
          <p:cNvPr id="11266" name="Picture 2" descr="http://ring.cdandlp.com/golfdrouot73/photo_grande/113873501.jpg"/>
          <p:cNvPicPr>
            <a:picLocks noChangeAspect="1" noChangeArrowheads="1"/>
          </p:cNvPicPr>
          <p:nvPr/>
        </p:nvPicPr>
        <p:blipFill>
          <a:blip r:embed="rId2"/>
          <a:srcRect/>
          <a:stretch>
            <a:fillRect/>
          </a:stretch>
        </p:blipFill>
        <p:spPr bwMode="auto">
          <a:xfrm>
            <a:off x="2500298" y="2428868"/>
            <a:ext cx="4071966" cy="4071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285728"/>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Webdings" pitchFamily="18" charset="2"/>
              </a:rPr>
              <a:t></a:t>
            </a: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 chanson fait-elle référence à un épisode historique,</a:t>
            </a:r>
            <a:r>
              <a:rPr kumimoji="0" lang="fr-FR" altLang="zh-CN"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à un événement culturel, à un fait d'actualité</a:t>
            </a:r>
            <a:r>
              <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Précise ta réponse en indiquant quels termes t'y font penser.</a:t>
            </a:r>
            <a:endParaRPr kumimoji="0" lang="fr-FR" altLang="zh-CN"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Webdings" pitchFamily="18" charset="2"/>
            </a:endParaRPr>
          </a:p>
        </p:txBody>
      </p:sp>
      <p:sp>
        <p:nvSpPr>
          <p:cNvPr id="3" name="Rectangle 1"/>
          <p:cNvSpPr>
            <a:spLocks noChangeArrowheads="1"/>
          </p:cNvSpPr>
          <p:nvPr/>
        </p:nvSpPr>
        <p:spPr bwMode="auto">
          <a:xfrm>
            <a:off x="285720" y="1071546"/>
            <a:ext cx="857256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accent1">
                    <a:lumMod val="75000"/>
                  </a:schemeClr>
                </a:solidFill>
                <a:effectLst/>
                <a:latin typeface="Monotype Corsiva" pitchFamily="66" charset="0"/>
                <a:ea typeface="Times New Roman" pitchFamily="18" charset="0"/>
                <a:cs typeface="Arial" pitchFamily="34" charset="0"/>
              </a:rPr>
              <a:t>"Les enfants</a:t>
            </a:r>
            <a:r>
              <a:rPr kumimoji="0" lang="fr-FR" altLang="zh-CN" sz="2800" b="0" i="0" u="none" strike="noStrike" cap="none" normalizeH="0" dirty="0" smtClean="0">
                <a:ln>
                  <a:noFill/>
                </a:ln>
                <a:solidFill>
                  <a:schemeClr val="accent1">
                    <a:lumMod val="75000"/>
                  </a:schemeClr>
                </a:solidFill>
                <a:effectLst/>
                <a:latin typeface="Monotype Corsiva" pitchFamily="66" charset="0"/>
                <a:ea typeface="Times New Roman" pitchFamily="18" charset="0"/>
                <a:cs typeface="Arial" pitchFamily="34" charset="0"/>
              </a:rPr>
              <a:t> de Belfast et de tous les ghettos, quand ils balancent un caillasse, on leur fait la peau"</a:t>
            </a:r>
          </a:p>
        </p:txBody>
      </p:sp>
      <p:pic>
        <p:nvPicPr>
          <p:cNvPr id="24578" name="Picture 2" descr="http://www.obsarm.org/obsarm/transfert_armes/cartes/royaume_uni_bd.gif"/>
          <p:cNvPicPr>
            <a:picLocks noChangeAspect="1" noChangeArrowheads="1"/>
          </p:cNvPicPr>
          <p:nvPr/>
        </p:nvPicPr>
        <p:blipFill>
          <a:blip r:embed="rId2"/>
          <a:srcRect/>
          <a:stretch>
            <a:fillRect/>
          </a:stretch>
        </p:blipFill>
        <p:spPr bwMode="auto">
          <a:xfrm>
            <a:off x="5000628" y="2180834"/>
            <a:ext cx="3483872" cy="4320000"/>
          </a:xfrm>
          <a:prstGeom prst="rect">
            <a:avLst/>
          </a:prstGeom>
          <a:noFill/>
        </p:spPr>
      </p:pic>
      <p:pic>
        <p:nvPicPr>
          <p:cNvPr id="24580" name="Picture 4" descr="http://www.photos-de-voyage.info/photos/carte_irlande.jpg"/>
          <p:cNvPicPr>
            <a:picLocks noChangeAspect="1" noChangeArrowheads="1"/>
          </p:cNvPicPr>
          <p:nvPr/>
        </p:nvPicPr>
        <p:blipFill>
          <a:blip r:embed="rId3"/>
          <a:srcRect/>
          <a:stretch>
            <a:fillRect/>
          </a:stretch>
        </p:blipFill>
        <p:spPr bwMode="auto">
          <a:xfrm>
            <a:off x="500034" y="2172333"/>
            <a:ext cx="3664436" cy="432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www.bourse-des-voyages.com/commun/images/cartes/carte-irlande-du-nord.gif"/>
          <p:cNvPicPr>
            <a:picLocks noChangeAspect="1" noChangeArrowheads="1"/>
          </p:cNvPicPr>
          <p:nvPr/>
        </p:nvPicPr>
        <p:blipFill>
          <a:blip r:embed="rId2"/>
          <a:srcRect/>
          <a:stretch>
            <a:fillRect/>
          </a:stretch>
        </p:blipFill>
        <p:spPr bwMode="auto">
          <a:xfrm>
            <a:off x="214282" y="214290"/>
            <a:ext cx="3000396" cy="2647408"/>
          </a:xfrm>
          <a:prstGeom prst="rect">
            <a:avLst/>
          </a:prstGeom>
          <a:noFill/>
        </p:spPr>
      </p:pic>
      <p:pic>
        <p:nvPicPr>
          <p:cNvPr id="25604" name="Picture 4" descr="http://p6.storage.canalblog.com/69/26/1041994/83071910_o.jpg"/>
          <p:cNvPicPr>
            <a:picLocks noChangeAspect="1" noChangeArrowheads="1"/>
          </p:cNvPicPr>
          <p:nvPr/>
        </p:nvPicPr>
        <p:blipFill>
          <a:blip r:embed="rId3"/>
          <a:srcRect/>
          <a:stretch>
            <a:fillRect/>
          </a:stretch>
        </p:blipFill>
        <p:spPr bwMode="auto">
          <a:xfrm>
            <a:off x="142844" y="3000372"/>
            <a:ext cx="8791575" cy="3724276"/>
          </a:xfrm>
          <a:prstGeom prst="rect">
            <a:avLst/>
          </a:prstGeom>
          <a:noFill/>
        </p:spPr>
      </p:pic>
      <p:sp>
        <p:nvSpPr>
          <p:cNvPr id="4" name="ZoneTexte 3"/>
          <p:cNvSpPr txBox="1"/>
          <p:nvPr/>
        </p:nvSpPr>
        <p:spPr>
          <a:xfrm>
            <a:off x="3428992" y="142852"/>
            <a:ext cx="1628331" cy="369332"/>
          </a:xfrm>
          <a:prstGeom prst="rect">
            <a:avLst/>
          </a:prstGeom>
          <a:noFill/>
        </p:spPr>
        <p:txBody>
          <a:bodyPr wrap="none" rtlCol="0">
            <a:spAutoFit/>
          </a:bodyPr>
          <a:lstStyle/>
          <a:p>
            <a:r>
              <a:rPr lang="fr-BE" dirty="0" smtClean="0">
                <a:hlinkClick r:id="rId4"/>
              </a:rPr>
              <a:t>30 janvier 1972</a:t>
            </a:r>
            <a:endParaRPr lang="fr-BE" dirty="0"/>
          </a:p>
        </p:txBody>
      </p:sp>
      <p:sp>
        <p:nvSpPr>
          <p:cNvPr id="5" name="ZoneTexte 4"/>
          <p:cNvSpPr txBox="1"/>
          <p:nvPr/>
        </p:nvSpPr>
        <p:spPr>
          <a:xfrm>
            <a:off x="6572264" y="142852"/>
            <a:ext cx="2282420" cy="369332"/>
          </a:xfrm>
          <a:prstGeom prst="rect">
            <a:avLst/>
          </a:prstGeom>
          <a:noFill/>
        </p:spPr>
        <p:txBody>
          <a:bodyPr wrap="none" rtlCol="0">
            <a:spAutoFit/>
          </a:bodyPr>
          <a:lstStyle/>
          <a:p>
            <a:r>
              <a:rPr lang="fr-BE" dirty="0" err="1" smtClean="0">
                <a:hlinkClick r:id="rId5"/>
              </a:rPr>
              <a:t>Sunday</a:t>
            </a:r>
            <a:r>
              <a:rPr lang="fr-BE" dirty="0" smtClean="0">
                <a:hlinkClick r:id="rId5"/>
              </a:rPr>
              <a:t> bloody </a:t>
            </a:r>
            <a:r>
              <a:rPr lang="fr-BE" dirty="0" err="1" smtClean="0">
                <a:hlinkClick r:id="rId5"/>
              </a:rPr>
              <a:t>sunday</a:t>
            </a:r>
            <a:endParaRPr lang="fr-BE" dirty="0"/>
          </a:p>
        </p:txBody>
      </p:sp>
      <p:sp>
        <p:nvSpPr>
          <p:cNvPr id="6" name="Rectangle 5"/>
          <p:cNvSpPr>
            <a:spLocks noChangeArrowheads="1"/>
          </p:cNvSpPr>
          <p:nvPr/>
        </p:nvSpPr>
        <p:spPr bwMode="auto">
          <a:xfrm>
            <a:off x="3357554" y="500042"/>
            <a:ext cx="5500726"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Symbol"/>
              </a:rPr>
              <a:t> L'auteur fait ici référence au conflit qui a longtemps opposé catholiques et protestants en Irlande du Nord. Des jeunes y ont été tués alors qu'ils jetaient des pierres sur les forces de l'ordre.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5720" y="571480"/>
            <a:ext cx="678661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accent1">
                    <a:lumMod val="75000"/>
                  </a:schemeClr>
                </a:solidFill>
                <a:effectLst/>
                <a:latin typeface="Monotype Corsiva" pitchFamily="66" charset="0"/>
                <a:ea typeface="Times New Roman" pitchFamily="18" charset="0"/>
                <a:cs typeface="Arial" pitchFamily="34" charset="0"/>
              </a:rPr>
              <a:t>"J'croyais</a:t>
            </a:r>
            <a:r>
              <a:rPr kumimoji="0" lang="fr-FR" altLang="zh-CN" sz="2800" b="0" i="0" u="none" strike="noStrike" cap="none" normalizeH="0" dirty="0" smtClean="0">
                <a:ln>
                  <a:noFill/>
                </a:ln>
                <a:solidFill>
                  <a:schemeClr val="accent1">
                    <a:lumMod val="75000"/>
                  </a:schemeClr>
                </a:solidFill>
                <a:effectLst/>
                <a:latin typeface="Monotype Corsiva" pitchFamily="66" charset="0"/>
                <a:ea typeface="Times New Roman" pitchFamily="18" charset="0"/>
                <a:cs typeface="Arial" pitchFamily="34" charset="0"/>
              </a:rPr>
              <a:t> </a:t>
            </a:r>
            <a:r>
              <a:rPr kumimoji="0" lang="fr-FR" altLang="zh-CN" sz="2800" b="0" i="0" u="none" strike="noStrike" cap="none" normalizeH="0" dirty="0" smtClean="0">
                <a:ln>
                  <a:noFill/>
                </a:ln>
                <a:solidFill>
                  <a:schemeClr val="accent1">
                    <a:lumMod val="75000"/>
                  </a:schemeClr>
                </a:solidFill>
                <a:effectLst/>
                <a:latin typeface="Monotype Corsiva" pitchFamily="66" charset="0"/>
                <a:ea typeface="Times New Roman" pitchFamily="18" charset="0"/>
                <a:cs typeface="Arial" pitchFamily="34" charset="0"/>
              </a:rPr>
              <a:t>que David et Goliath, ça marchait encore"</a:t>
            </a:r>
          </a:p>
        </p:txBody>
      </p:sp>
      <p:sp>
        <p:nvSpPr>
          <p:cNvPr id="4" name="Rectangle 3"/>
          <p:cNvSpPr>
            <a:spLocks noChangeArrowheads="1"/>
          </p:cNvSpPr>
          <p:nvPr/>
        </p:nvSpPr>
        <p:spPr bwMode="auto">
          <a:xfrm>
            <a:off x="285720" y="1071546"/>
            <a:ext cx="857256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Symbol"/>
              </a:rPr>
              <a:t> Allusion au combat remporté,</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sym typeface="Symbol"/>
              </a:rPr>
              <a:t> selon la Bible, par le jeune berger David contre le géant Goliath</a:t>
            </a: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Symbol"/>
              </a:rPr>
              <a:t>.</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pic>
        <p:nvPicPr>
          <p:cNvPr id="12290" name="Picture 2" descr="http://www.eternels-eclairs.fr/images/peinture/tableaux/peter-paul-rubens-HD/peter-paul-rubens-david-contre-goliath.jpg"/>
          <p:cNvPicPr>
            <a:picLocks noChangeAspect="1" noChangeArrowheads="1"/>
          </p:cNvPicPr>
          <p:nvPr/>
        </p:nvPicPr>
        <p:blipFill>
          <a:blip r:embed="rId2"/>
          <a:srcRect/>
          <a:stretch>
            <a:fillRect/>
          </a:stretch>
        </p:blipFill>
        <p:spPr bwMode="auto">
          <a:xfrm>
            <a:off x="285720" y="2252272"/>
            <a:ext cx="3496344" cy="4320000"/>
          </a:xfrm>
          <a:prstGeom prst="rect">
            <a:avLst/>
          </a:prstGeom>
          <a:noFill/>
        </p:spPr>
      </p:pic>
      <p:pic>
        <p:nvPicPr>
          <p:cNvPr id="12292" name="Picture 4" descr="http://images.fineartamerica.com/images-medium/david-and-goliath--the-battle-belongs-to-the-lord-michael-boyett.jpg"/>
          <p:cNvPicPr>
            <a:picLocks noChangeAspect="1" noChangeArrowheads="1"/>
          </p:cNvPicPr>
          <p:nvPr/>
        </p:nvPicPr>
        <p:blipFill>
          <a:blip r:embed="rId3"/>
          <a:srcRect/>
          <a:stretch>
            <a:fillRect/>
          </a:stretch>
        </p:blipFill>
        <p:spPr bwMode="auto">
          <a:xfrm>
            <a:off x="5429256" y="2285992"/>
            <a:ext cx="3294631" cy="432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5720" y="5401591"/>
            <a:ext cx="857256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Symbol"/>
              </a:rPr>
              <a:t> </a:t>
            </a: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Symbol"/>
              </a:rPr>
              <a:t>"Intifada", qui signifie "soulèvement" en arabe, désigne ici l'un des nombreux épisodes du combat mené par les Palestiniens contre les Israéliens.</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3" name="Rectangle 1"/>
          <p:cNvSpPr>
            <a:spLocks noChangeArrowheads="1"/>
          </p:cNvSpPr>
          <p:nvPr/>
        </p:nvSpPr>
        <p:spPr bwMode="auto">
          <a:xfrm>
            <a:off x="285720" y="214290"/>
            <a:ext cx="857256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solidFill>
                  <a:schemeClr val="accent1">
                    <a:lumMod val="75000"/>
                  </a:schemeClr>
                </a:solidFill>
                <a:latin typeface="Monotype Corsiva" pitchFamily="66" charset="0"/>
                <a:ea typeface="Times New Roman" pitchFamily="18" charset="0"/>
                <a:cs typeface="Arial" pitchFamily="34" charset="0"/>
              </a:rPr>
              <a:t>"Ça  fait qu'je vois sur ma planète des inti fada partout""</a:t>
            </a:r>
            <a:endParaRPr kumimoji="0" lang="fr-FR" altLang="zh-CN" sz="2800" b="0" i="0" u="none" strike="noStrike" cap="none" normalizeH="0" dirty="0" smtClean="0">
              <a:ln>
                <a:noFill/>
              </a:ln>
              <a:solidFill>
                <a:schemeClr val="accent1">
                  <a:lumMod val="75000"/>
                </a:schemeClr>
              </a:solidFill>
              <a:effectLst/>
              <a:latin typeface="Monotype Corsiva" pitchFamily="66" charset="0"/>
              <a:ea typeface="Times New Roman" pitchFamily="18" charset="0"/>
              <a:cs typeface="Arial" pitchFamily="34" charset="0"/>
            </a:endParaRPr>
          </a:p>
        </p:txBody>
      </p:sp>
      <p:pic>
        <p:nvPicPr>
          <p:cNvPr id="1026" name="Picture 2" descr="http://www.al-kanz.org/wp-content/uploads/2014/07/colonisation-de-1946-a-nos-jours.jpg"/>
          <p:cNvPicPr>
            <a:picLocks noChangeAspect="1" noChangeArrowheads="1"/>
          </p:cNvPicPr>
          <p:nvPr/>
        </p:nvPicPr>
        <p:blipFill>
          <a:blip r:embed="rId2"/>
          <a:srcRect/>
          <a:stretch>
            <a:fillRect/>
          </a:stretch>
        </p:blipFill>
        <p:spPr bwMode="auto">
          <a:xfrm>
            <a:off x="428596" y="874686"/>
            <a:ext cx="6010268" cy="4197388"/>
          </a:xfrm>
          <a:prstGeom prst="rect">
            <a:avLst/>
          </a:prstGeom>
          <a:noFill/>
        </p:spPr>
      </p:pic>
      <p:sp>
        <p:nvSpPr>
          <p:cNvPr id="5" name="ZoneTexte 4"/>
          <p:cNvSpPr txBox="1"/>
          <p:nvPr/>
        </p:nvSpPr>
        <p:spPr>
          <a:xfrm>
            <a:off x="6357950" y="2857496"/>
            <a:ext cx="2857520" cy="369332"/>
          </a:xfrm>
          <a:prstGeom prst="rect">
            <a:avLst/>
          </a:prstGeom>
          <a:noFill/>
        </p:spPr>
        <p:txBody>
          <a:bodyPr wrap="square" rtlCol="0">
            <a:spAutoFit/>
          </a:bodyPr>
          <a:lstStyle/>
          <a:p>
            <a:pPr algn="ctr"/>
            <a:r>
              <a:rPr lang="fr-BE" dirty="0" smtClean="0">
                <a:hlinkClick r:id="rId3"/>
              </a:rPr>
              <a:t>Le conflit israélo-palestinien</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II.1. L'humour est-il présent ? Relèves-en quelques exemples.</a:t>
            </a:r>
            <a:endParaRPr lang="fr-BE" sz="2000" dirty="0">
              <a:latin typeface="Times New Roman" pitchFamily="18" charset="0"/>
              <a:cs typeface="Times New Roman" pitchFamily="18" charset="0"/>
            </a:endParaRPr>
          </a:p>
        </p:txBody>
      </p:sp>
      <p:sp>
        <p:nvSpPr>
          <p:cNvPr id="3" name="Rectangle 1"/>
          <p:cNvSpPr>
            <a:spLocks noChangeArrowheads="1"/>
          </p:cNvSpPr>
          <p:nvPr/>
        </p:nvSpPr>
        <p:spPr bwMode="auto">
          <a:xfrm>
            <a:off x="285720" y="714356"/>
            <a:ext cx="857256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solidFill>
                  <a:schemeClr val="accent1">
                    <a:lumMod val="75000"/>
                  </a:schemeClr>
                </a:solidFill>
                <a:latin typeface="Monotype Corsiva" pitchFamily="66" charset="0"/>
                <a:ea typeface="Times New Roman" pitchFamily="18" charset="0"/>
                <a:cs typeface="Arial" pitchFamily="34" charset="0"/>
                <a:sym typeface="Webdings" pitchFamily="18" charset="2"/>
              </a:rPr>
              <a:t>"Peut-être que sur ta guitare j'en jetterai aussi, si tu te sers de moi, trouillard, pour chanter tes conneries"</a:t>
            </a:r>
            <a:endParaRPr kumimoji="0" lang="fr-FR" altLang="zh-CN" sz="2800" b="0" i="0" u="none" strike="noStrike" cap="none" normalizeH="0" baseline="0" dirty="0" smtClean="0">
              <a:ln>
                <a:noFill/>
              </a:ln>
              <a:solidFill>
                <a:schemeClr val="accent1">
                  <a:lumMod val="75000"/>
                </a:schemeClr>
              </a:solidFill>
              <a:effectLst/>
              <a:latin typeface="Monotype Corsiva" pitchFamily="66" charset="0"/>
              <a:ea typeface="Times New Roman" pitchFamily="18" charset="0"/>
              <a:cs typeface="Arial" pitchFamily="34" charset="0"/>
              <a:sym typeface="Webdings" pitchFamily="18" charset="2"/>
            </a:endParaRPr>
          </a:p>
        </p:txBody>
      </p:sp>
      <p:sp>
        <p:nvSpPr>
          <p:cNvPr id="5" name="Rectangle 1"/>
          <p:cNvSpPr>
            <a:spLocks noChangeArrowheads="1"/>
          </p:cNvSpPr>
          <p:nvPr/>
        </p:nvSpPr>
        <p:spPr bwMode="auto">
          <a:xfrm>
            <a:off x="285720" y="1543939"/>
            <a:ext cx="857256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 </a:t>
            </a:r>
            <a:r>
              <a:rPr lang="fr-FR" altLang="zh-CN" sz="2800" dirty="0" smtClean="0">
                <a:latin typeface="Monotype Corsiva" pitchFamily="66" charset="0"/>
                <a:ea typeface="Times New Roman" pitchFamily="18" charset="0"/>
                <a:cs typeface="Arial" pitchFamily="34" charset="0"/>
                <a:sym typeface="Webdings" pitchFamily="18" charset="2"/>
              </a:rPr>
              <a:t>L'auteur se moque de lui-même en faisan dire à sa fille que c'est un trouillard qui se sert d'elle pour dire les choses qu'il n'a pas le courage de dire lui-même.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6" name="Rectangle 1"/>
          <p:cNvSpPr>
            <a:spLocks noChangeArrowheads="1"/>
          </p:cNvSpPr>
          <p:nvPr/>
        </p:nvSpPr>
        <p:spPr bwMode="auto">
          <a:xfrm>
            <a:off x="285720" y="3550697"/>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II.2. Les mots de la chanson appartiennent-ils à un langage familier, courant ou soigné ? Justifie ta réponse par des exemples.</a:t>
            </a:r>
            <a:endParaRPr lang="fr-BE" sz="2000" dirty="0">
              <a:latin typeface="Times New Roman" pitchFamily="18" charset="0"/>
              <a:cs typeface="Times New Roman" pitchFamily="18" charset="0"/>
            </a:endParaRPr>
          </a:p>
        </p:txBody>
      </p:sp>
      <p:sp>
        <p:nvSpPr>
          <p:cNvPr id="7" name="Rectangle 1"/>
          <p:cNvSpPr>
            <a:spLocks noChangeArrowheads="1"/>
          </p:cNvSpPr>
          <p:nvPr/>
        </p:nvSpPr>
        <p:spPr bwMode="auto">
          <a:xfrm>
            <a:off x="285720" y="4258583"/>
            <a:ext cx="857256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 </a:t>
            </a:r>
            <a:r>
              <a:rPr lang="fr-FR" altLang="zh-CN" sz="2800" dirty="0" smtClean="0">
                <a:latin typeface="Monotype Corsiva" pitchFamily="66" charset="0"/>
                <a:ea typeface="Times New Roman" pitchFamily="18" charset="0"/>
                <a:cs typeface="Arial" pitchFamily="34" charset="0"/>
                <a:sym typeface="Webdings" pitchFamily="18" charset="2"/>
              </a:rPr>
              <a:t>De nombreux mots sont issus d'un langage très familier : </a:t>
            </a:r>
            <a:r>
              <a:rPr lang="fr-FR" altLang="zh-CN" sz="2800" dirty="0" smtClean="0">
                <a:solidFill>
                  <a:schemeClr val="accent1">
                    <a:lumMod val="75000"/>
                  </a:schemeClr>
                </a:solidFill>
                <a:latin typeface="Monotype Corsiva" pitchFamily="66" charset="0"/>
                <a:ea typeface="Times New Roman" pitchFamily="18" charset="0"/>
                <a:cs typeface="Arial" pitchFamily="34" charset="0"/>
                <a:sym typeface="Webdings" pitchFamily="18" charset="2"/>
              </a:rPr>
              <a:t>caillasse, dégueulasses, bouffe, Mac Do, conneries,... </a:t>
            </a:r>
            <a:r>
              <a:rPr lang="fr-FR" altLang="zh-CN" sz="2800" dirty="0" smtClean="0">
                <a:latin typeface="Monotype Corsiva" pitchFamily="66" charset="0"/>
                <a:ea typeface="Times New Roman" pitchFamily="18" charset="0"/>
                <a:cs typeface="Arial" pitchFamily="34" charset="0"/>
                <a:sym typeface="Webdings" pitchFamily="18" charset="2"/>
              </a:rPr>
              <a:t>C'est assez normal puisqu'il s'agit d'une petite fille qui s'adresse à son papa.</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III.1. Quels procédés de construction l'auteur a-t-il utilisés ?</a:t>
            </a:r>
            <a:endParaRPr lang="fr-BE" sz="2000" dirty="0">
              <a:latin typeface="Times New Roman" pitchFamily="18" charset="0"/>
              <a:cs typeface="Times New Roman" pitchFamily="18" charset="0"/>
            </a:endParaRPr>
          </a:p>
        </p:txBody>
      </p:sp>
      <p:sp>
        <p:nvSpPr>
          <p:cNvPr id="5" name="Rectangle 1"/>
          <p:cNvSpPr>
            <a:spLocks noChangeArrowheads="1"/>
          </p:cNvSpPr>
          <p:nvPr/>
        </p:nvSpPr>
        <p:spPr bwMode="auto">
          <a:xfrm>
            <a:off x="285720" y="642918"/>
            <a:ext cx="857256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 </a:t>
            </a:r>
            <a:r>
              <a:rPr lang="fr-FR" altLang="zh-CN" sz="2800" dirty="0" smtClean="0">
                <a:latin typeface="Monotype Corsiva" pitchFamily="66" charset="0"/>
                <a:ea typeface="Times New Roman" pitchFamily="18" charset="0"/>
                <a:cs typeface="Arial" pitchFamily="34" charset="0"/>
                <a:sym typeface="Webdings" pitchFamily="18" charset="2"/>
              </a:rPr>
              <a:t>La construction du texte est basée essentiellement sur l'énumération. La petite fille cite toutes les choses qui la révoltent, elle interroge son papa sur tout ce qu'elle voit autour d'elle et qu'elle ne comprend pas.</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6" name="Rectangle 1"/>
          <p:cNvSpPr>
            <a:spLocks noChangeArrowheads="1"/>
          </p:cNvSpPr>
          <p:nvPr/>
        </p:nvSpPr>
        <p:spPr bwMode="auto">
          <a:xfrm>
            <a:off x="285720" y="2600262"/>
            <a:ext cx="8572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III.2. Quel est le style de cette chanson ? Comment la caractériser ?.</a:t>
            </a:r>
            <a:endParaRPr lang="fr-BE" sz="2000" dirty="0">
              <a:latin typeface="Times New Roman" pitchFamily="18" charset="0"/>
              <a:cs typeface="Times New Roman" pitchFamily="18" charset="0"/>
            </a:endParaRPr>
          </a:p>
        </p:txBody>
      </p:sp>
      <p:sp>
        <p:nvSpPr>
          <p:cNvPr id="7" name="Rectangle 1"/>
          <p:cNvSpPr>
            <a:spLocks noChangeArrowheads="1"/>
          </p:cNvSpPr>
          <p:nvPr/>
        </p:nvSpPr>
        <p:spPr bwMode="auto">
          <a:xfrm>
            <a:off x="285720" y="2928934"/>
            <a:ext cx="857256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 </a:t>
            </a:r>
            <a:r>
              <a:rPr lang="fr-FR" altLang="zh-CN" sz="2800" dirty="0" smtClean="0">
                <a:latin typeface="Monotype Corsiva" pitchFamily="66" charset="0"/>
                <a:ea typeface="Times New Roman" pitchFamily="18" charset="0"/>
                <a:cs typeface="Arial" pitchFamily="34" charset="0"/>
                <a:sym typeface="Webdings" pitchFamily="18" charset="2"/>
              </a:rPr>
              <a:t>La chanson est plutôt de type "engagée". En effet, l'auteur y dénonce des choses; par exemple, la violence dont sont victimes les enfants dans certains pays. La chanson invite à réfléchir à certains déséquilibres, à certaines injustices : pourquoi y a-t-il des enfants qui meurent de faim alors que d'autres ont beaucoup trop à manger ?</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8" name="Rectangle 1"/>
          <p:cNvSpPr>
            <a:spLocks noChangeArrowheads="1"/>
          </p:cNvSpPr>
          <p:nvPr/>
        </p:nvSpPr>
        <p:spPr bwMode="auto">
          <a:xfrm>
            <a:off x="285720" y="5072074"/>
            <a:ext cx="857256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L'auteur donne un avis sur l'attitude à adopter : </a:t>
            </a:r>
            <a:r>
              <a:rPr lang="fr-FR" altLang="zh-CN" sz="2800" dirty="0" smtClean="0">
                <a:solidFill>
                  <a:schemeClr val="accent1">
                    <a:lumMod val="75000"/>
                  </a:schemeClr>
                </a:solidFill>
                <a:latin typeface="Monotype Corsiva" pitchFamily="66" charset="0"/>
                <a:ea typeface="Times New Roman" pitchFamily="18" charset="0"/>
                <a:cs typeface="Arial" pitchFamily="34" charset="0"/>
                <a:sym typeface="Symbol"/>
              </a:rPr>
              <a:t>je veux partager avec ceux qui ont faim</a:t>
            </a:r>
            <a:r>
              <a:rPr lang="fr-FR" altLang="zh-CN" sz="2800" dirty="0" smtClean="0">
                <a:latin typeface="Monotype Corsiva" pitchFamily="66" charset="0"/>
                <a:ea typeface="Times New Roman" pitchFamily="18" charset="0"/>
                <a:cs typeface="Arial" pitchFamily="34" charset="0"/>
                <a:sym typeface="Symbol"/>
              </a:rPr>
              <a:t>, parce que pour lui c'est </a:t>
            </a:r>
            <a:r>
              <a:rPr lang="fr-FR" altLang="zh-CN" sz="2800" dirty="0" smtClean="0">
                <a:solidFill>
                  <a:schemeClr val="accent1">
                    <a:lumMod val="75000"/>
                  </a:schemeClr>
                </a:solidFill>
                <a:latin typeface="Monotype Corsiva" pitchFamily="66" charset="0"/>
                <a:ea typeface="Times New Roman" pitchFamily="18" charset="0"/>
                <a:cs typeface="Arial" pitchFamily="34" charset="0"/>
                <a:sym typeface="Symbol"/>
              </a:rPr>
              <a:t>être un vrai humain</a:t>
            </a:r>
            <a:r>
              <a:rPr lang="fr-FR" altLang="zh-CN" sz="2800" dirty="0" smtClean="0">
                <a:latin typeface="Monotype Corsiva" pitchFamily="66" charset="0"/>
                <a:ea typeface="Times New Roman" pitchFamily="18" charset="0"/>
                <a:cs typeface="Arial" pitchFamily="34" charset="0"/>
                <a:sym typeface="Symbol"/>
              </a:rPr>
              <a:t>.</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85720" y="357166"/>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IV.1. A qui pourrait-on dédier cette chanson ? Explique pourquoi et rédige cette dédicace.</a:t>
            </a:r>
            <a:endParaRPr lang="fr-BE" sz="2000" dirty="0">
              <a:latin typeface="Times New Roman" pitchFamily="18" charset="0"/>
              <a:cs typeface="Times New Roman" pitchFamily="18" charset="0"/>
            </a:endParaRPr>
          </a:p>
        </p:txBody>
      </p:sp>
      <p:sp>
        <p:nvSpPr>
          <p:cNvPr id="5" name="Rectangle 1"/>
          <p:cNvSpPr>
            <a:spLocks noChangeArrowheads="1"/>
          </p:cNvSpPr>
          <p:nvPr/>
        </p:nvSpPr>
        <p:spPr bwMode="auto">
          <a:xfrm>
            <a:off x="285720" y="928670"/>
            <a:ext cx="857256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800" dirty="0" smtClean="0">
                <a:latin typeface="Monotype Corsiva" pitchFamily="66" charset="0"/>
                <a:ea typeface="Times New Roman" pitchFamily="18" charset="0"/>
                <a:cs typeface="Arial" pitchFamily="34" charset="0"/>
                <a:sym typeface="Symbol"/>
              </a:rPr>
              <a:t> </a:t>
            </a:r>
            <a:r>
              <a:rPr lang="fr-FR" altLang="zh-CN" sz="2800" dirty="0" smtClean="0">
                <a:latin typeface="Monotype Corsiva" pitchFamily="66" charset="0"/>
                <a:ea typeface="Times New Roman" pitchFamily="18" charset="0"/>
                <a:cs typeface="Arial" pitchFamily="34" charset="0"/>
                <a:sym typeface="Webdings" pitchFamily="18" charset="2"/>
              </a:rPr>
              <a:t>La petite fille ne comprend pas pourquoi tant d'enfants sont victimes de la guerre, de la faim, de la souffrance,… La petite fille pourrait donc dédier la chanson, par exemple : "A tous les enfants qui n'ont pas ma chance".</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
        <p:nvSpPr>
          <p:cNvPr id="6" name="Rectangle 1"/>
          <p:cNvSpPr>
            <a:spLocks noChangeArrowheads="1"/>
          </p:cNvSpPr>
          <p:nvPr/>
        </p:nvSpPr>
        <p:spPr bwMode="auto">
          <a:xfrm>
            <a:off x="285720" y="2714620"/>
            <a:ext cx="857256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sym typeface="Webdings"/>
              </a:rPr>
              <a:t></a:t>
            </a:r>
            <a:r>
              <a:rPr lang="fr-FR" sz="2000" dirty="0" smtClean="0">
                <a:latin typeface="Times New Roman" pitchFamily="18" charset="0"/>
                <a:cs typeface="Times New Roman" pitchFamily="18" charset="0"/>
              </a:rPr>
              <a:t>IV.2. Et si c'était toi l'auteur… Rajoute un couplet à la chanson (! </a:t>
            </a:r>
            <a:r>
              <a:rPr lang="fr-FR" sz="2000" dirty="0" smtClean="0">
                <a:latin typeface="Times New Roman" pitchFamily="18" charset="0"/>
                <a:cs typeface="Times New Roman" pitchFamily="18" charset="0"/>
              </a:rPr>
              <a:t>a</a:t>
            </a:r>
            <a:r>
              <a:rPr lang="fr-FR" sz="2000" dirty="0" smtClean="0">
                <a:latin typeface="Times New Roman" pitchFamily="18" charset="0"/>
                <a:cs typeface="Times New Roman" pitchFamily="18" charset="0"/>
              </a:rPr>
              <a:t>ux vers, et aux pieds).</a:t>
            </a:r>
            <a:endParaRPr lang="fr-BE" sz="2000" dirty="0">
              <a:latin typeface="Times New Roman" pitchFamily="18" charset="0"/>
              <a:cs typeface="Times New Roman" pitchFamily="18" charset="0"/>
            </a:endParaRPr>
          </a:p>
        </p:txBody>
      </p:sp>
      <p:sp>
        <p:nvSpPr>
          <p:cNvPr id="7" name="Rectangle 1"/>
          <p:cNvSpPr>
            <a:spLocks noChangeArrowheads="1"/>
          </p:cNvSpPr>
          <p:nvPr/>
        </p:nvSpPr>
        <p:spPr bwMode="auto">
          <a:xfrm>
            <a:off x="285720" y="3318594"/>
            <a:ext cx="535785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buFont typeface="Symbol"/>
              <a:buChar char="Þ"/>
            </a:pPr>
            <a:r>
              <a:rPr lang="fr-FR" altLang="zh-CN" sz="2800" dirty="0" smtClean="0">
                <a:latin typeface="Monotype Corsiva" pitchFamily="66" charset="0"/>
                <a:ea typeface="Times New Roman" pitchFamily="18" charset="0"/>
                <a:cs typeface="Arial" pitchFamily="34" charset="0"/>
                <a:sym typeface="Webdings" pitchFamily="18" charset="2"/>
              </a:rPr>
              <a:t> </a:t>
            </a:r>
            <a:r>
              <a:rPr lang="fr-FR" altLang="zh-CN" sz="2800" dirty="0" smtClean="0">
                <a:latin typeface="Monotype Corsiva" pitchFamily="66" charset="0"/>
                <a:ea typeface="Times New Roman" pitchFamily="18" charset="0"/>
                <a:cs typeface="Arial" pitchFamily="34" charset="0"/>
                <a:sym typeface="Webdings" pitchFamily="18" charset="2"/>
              </a:rPr>
              <a:t> Dis Papa, quand c'est qu'il passe</a:t>
            </a:r>
          </a:p>
          <a:p>
            <a:pPr lvl="1" algn="just" fontAlgn="base">
              <a:spcBef>
                <a:spcPct val="0"/>
              </a:spcBef>
              <a:spcAft>
                <a:spcPct val="0"/>
              </a:spcAf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Le  marchand d'l'amour</a:t>
            </a:r>
          </a:p>
          <a:p>
            <a:pPr lvl="1" algn="just" fontAlgn="base">
              <a:spcBef>
                <a:spcPct val="0"/>
              </a:spcBef>
              <a:spcAft>
                <a:spcPct val="0"/>
              </a:spcAft>
            </a:pPr>
            <a:r>
              <a:rPr lang="fr-FR" altLang="zh-CN" sz="2800" dirty="0" smtClean="0">
                <a:latin typeface="Monotype Corsiva" pitchFamily="66" charset="0"/>
                <a:ea typeface="Times New Roman" pitchFamily="18" charset="0"/>
                <a:cs typeface="Arial" pitchFamily="34" charset="0"/>
                <a:sym typeface="Webdings" pitchFamily="18" charset="2"/>
              </a:rPr>
              <a:t>Moi, j'aimerais bien qu'il refasse</a:t>
            </a:r>
          </a:p>
          <a:p>
            <a:pPr lvl="1" algn="just" fontAlgn="base">
              <a:spcBef>
                <a:spcPct val="0"/>
              </a:spcBef>
              <a:spcAft>
                <a:spcPct val="0"/>
              </a:spcAf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Un petit détour</a:t>
            </a:r>
          </a:p>
          <a:p>
            <a:pPr lvl="1" algn="just" fontAlgn="base">
              <a:spcBef>
                <a:spcPct val="0"/>
              </a:spcBef>
              <a:spcAft>
                <a:spcPct val="0"/>
              </a:spcAft>
            </a:pPr>
            <a:r>
              <a:rPr lang="fr-FR" altLang="zh-CN" sz="2800" dirty="0" smtClean="0">
                <a:latin typeface="Monotype Corsiva" pitchFamily="66" charset="0"/>
                <a:ea typeface="Times New Roman" pitchFamily="18" charset="0"/>
                <a:cs typeface="Arial" pitchFamily="34" charset="0"/>
                <a:sym typeface="Webdings" pitchFamily="18" charset="2"/>
              </a:rPr>
              <a:t>Pour en fourguer à tous ceux</a:t>
            </a:r>
          </a:p>
          <a:p>
            <a:pPr lvl="1" algn="just" fontAlgn="base">
              <a:spcBef>
                <a:spcPct val="0"/>
              </a:spcBef>
              <a:spcAft>
                <a:spcPct val="0"/>
              </a:spcAf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Qui</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 en ont jamais reçu</a:t>
            </a:r>
          </a:p>
          <a:p>
            <a:pPr lvl="1" algn="just" fontAlgn="base">
              <a:spcBef>
                <a:spcPct val="0"/>
              </a:spcBef>
              <a:spcAft>
                <a:spcPct val="0"/>
              </a:spcAft>
            </a:pPr>
            <a:r>
              <a:rPr lang="fr-FR" altLang="zh-CN" sz="2800" baseline="0" dirty="0" smtClean="0">
                <a:latin typeface="Monotype Corsiva" pitchFamily="66" charset="0"/>
                <a:ea typeface="Times New Roman" pitchFamily="18" charset="0"/>
                <a:cs typeface="Arial" pitchFamily="34" charset="0"/>
                <a:sym typeface="Webdings" pitchFamily="18" charset="2"/>
              </a:rPr>
              <a:t>Ou</a:t>
            </a:r>
            <a:r>
              <a:rPr lang="fr-FR" altLang="zh-CN" sz="2800" dirty="0" smtClean="0">
                <a:latin typeface="Monotype Corsiva" pitchFamily="66" charset="0"/>
                <a:ea typeface="Times New Roman" pitchFamily="18" charset="0"/>
                <a:cs typeface="Arial" pitchFamily="34" charset="0"/>
                <a:sym typeface="Webdings" pitchFamily="18" charset="2"/>
              </a:rPr>
              <a:t> bien alors tellement peu</a:t>
            </a:r>
          </a:p>
          <a:p>
            <a:pPr lvl="1" algn="just" fontAlgn="base">
              <a:spcBef>
                <a:spcPct val="0"/>
              </a:spcBef>
              <a:spcAft>
                <a:spcPct val="0"/>
              </a:spcAft>
            </a:pPr>
            <a:r>
              <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Qu'ils s'en souviennent</a:t>
            </a:r>
            <a:r>
              <a:rPr kumimoji="0" lang="fr-FR" altLang="zh-CN" sz="2800" b="0" i="0" u="none" strike="noStrike" cap="none" normalizeH="0" dirty="0" smtClean="0">
                <a:ln>
                  <a:noFill/>
                </a:ln>
                <a:solidFill>
                  <a:schemeClr val="tx1"/>
                </a:solidFill>
                <a:effectLst/>
                <a:latin typeface="Monotype Corsiva" pitchFamily="66" charset="0"/>
                <a:ea typeface="Times New Roman" pitchFamily="18" charset="0"/>
                <a:cs typeface="Arial" pitchFamily="34" charset="0"/>
                <a:sym typeface="Webdings" pitchFamily="18" charset="2"/>
              </a:rPr>
              <a:t> même plus</a:t>
            </a:r>
            <a:endParaRPr kumimoji="0" lang="fr-FR" altLang="zh-CN" sz="2800" b="0" i="0" u="none" strike="noStrike" cap="none" normalizeH="0" baseline="0" dirty="0" smtClean="0">
              <a:ln>
                <a:noFill/>
              </a:ln>
              <a:solidFill>
                <a:schemeClr val="tx1"/>
              </a:solidFill>
              <a:effectLst/>
              <a:latin typeface="Monotype Corsiva" pitchFamily="66" charset="0"/>
              <a:ea typeface="Times New Roman" pitchFamily="18" charset="0"/>
              <a:cs typeface="Arial" pitchFamily="34"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5" grpId="0"/>
      <p:bldP spid="6"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589</Words>
  <Application>Microsoft Office PowerPoint</Application>
  <PresentationFormat>Affichage à l'écran (4:3)</PresentationFormat>
  <Paragraphs>33</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Diapositive 1</vt:lpstr>
      <vt:lpstr>Diapositive 2</vt:lpstr>
      <vt:lpstr>Diapositive 3</vt:lpstr>
      <vt:lpstr>Diapositive 4</vt:lpstr>
      <vt:lpstr>Diapositive 5</vt:lpstr>
      <vt:lpstr>Diapositive 6</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58</cp:revision>
  <dcterms:created xsi:type="dcterms:W3CDTF">2014-09-20T13:08:32Z</dcterms:created>
  <dcterms:modified xsi:type="dcterms:W3CDTF">2014-12-10T16:23:04Z</dcterms:modified>
</cp:coreProperties>
</file>