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8" r:id="rId3"/>
    <p:sldId id="273"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varScale="1">
        <p:scale>
          <a:sx n="86" d="100"/>
          <a:sy n="86" d="100"/>
        </p:scale>
        <p:origin x="-9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23/11/2014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B056-D54A-4D8B-A6D1-2DF3D29C6037}" type="datetimeFigureOut">
              <a:rPr lang="fr-FR" smtClean="0"/>
              <a:pPr/>
              <a:t>23/11/2014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BE4FE-C0F2-4F54-BB10-7E3E81595F4D}"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6pYasPHWZ8w"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hyperlink" Target="https://www.youtube.com/watch?v=oIlx_6PbSb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07389" y="1000108"/>
            <a:ext cx="4929222" cy="1261884"/>
          </a:xfrm>
          <a:prstGeom prst="rect">
            <a:avLst/>
          </a:prstGeom>
          <a:solidFill>
            <a:schemeClr val="bg1"/>
          </a:solidFill>
          <a:ln>
            <a:solidFill>
              <a:schemeClr val="tx1"/>
            </a:solidFill>
          </a:ln>
        </p:spPr>
        <p:txBody>
          <a:bodyPr wrap="square" rtlCol="0">
            <a:spAutoFit/>
          </a:bodyPr>
          <a:lstStyle/>
          <a:p>
            <a:pPr algn="ctr"/>
            <a:r>
              <a:rPr lang="fr-FR" sz="4400" dirty="0" smtClean="0"/>
              <a:t>Tien An Men</a:t>
            </a:r>
            <a:endParaRPr lang="fr-FR" sz="4400" dirty="0" smtClean="0"/>
          </a:p>
          <a:p>
            <a:pPr algn="ctr"/>
            <a:r>
              <a:rPr lang="fr-FR" sz="3200" i="1" dirty="0" err="1" smtClean="0"/>
              <a:t>Calogero</a:t>
            </a:r>
            <a:endParaRPr lang="fr-BE" sz="3200" i="1" dirty="0"/>
          </a:p>
        </p:txBody>
      </p:sp>
      <p:sp>
        <p:nvSpPr>
          <p:cNvPr id="11266" name="AutoShape 2" descr="data:image/jpeg;base64,/9j/4AAQSkZJRgABAQAAAQABAAD/2wCEAAkGBxQTEhQUEhQVFBQVFRQXFBQUEhYUFBUXFRQXFxQUFBQYHCggGBolGxUUITEhJSkrLi4uFx8zODMsNygtLisBCgoKDg0OFBAQGiwcHBwsLCwsLCwsLCwsLCwsLCwsLC4sLCssLCwsLCssLCwrMiwsNyw3KzcrKywrKysrLCwrK//AABEIAMIBAwMBIgACEQEDEQH/xAAcAAABBQEBAQAAAAAAAAAAAAAAAQIDBAUGBwj/xAA+EAABAwIDBQUGBAQFBQAAAAABAAIRAyEEEjEFQVFhcQYigZGhExQyscHRFUJSYjNykvAWI1Oi4QckY4Lx/8QAGAEBAQEBAQAAAAAAAAAAAAAAAAECAwT/xAAeEQEBAQEBAQEBAQEBAAAAAAAAARECEiExA0FRE//aAAwDAQACEQMRAD8A8WQiRxRI4hA5CbnHFGYcQpqachNzDijOOKaaEILhxSZunmFTSoRKWVNNIEpRKE00iUJEuZNUiAiUSqBCEKaBCEEqgQlCQlAIQhAIRCEAhCEAhCUKamkQlhIqoQhCD2JrMPYClTkn/Tb9le93oiP8ikZ/8bfsqj2NdBEW4KdjCDY7hreCvPtTUdd1Nrr0KIHD2TPsmsxLItRoa/6LPspjVgd8TNpCgrUmRLTF9Cnpnrn/AIfXoseP4VEdKTR9FL/27QM1GlI1Jpsv6LAxu1wyQ03mJkeKxcftIvbZxJmRf0WpbUx2J2xhW3FCiSDoabLjfFlNiO0WDDLYahm4ezYR10Xmj8Q8k5uB66KsMUYIn1TyOrr4+jUqEup095ytY0DwtdUfYMN2tYR/KFzIxDm6fNFLHuBEGL7lcqumqYZhaQ5jBwgAEHiuf2lhWt0Ik7l0dDENqNnfF+vJc9tFt/H6pLf9YtvrHZ9mNm08RQzMptgOcIc0ZrUxv6/NXKXZgOo/wmh4cZblAdBNtbEJ+zyWtqBndALrC0dxqwsI2o+XipUinocx/VYDzWNut1uYPs40NmrRaHF28NggIr7BpZs3s26n8oDQNIKtCs4eylxLC5waHTJAIEmevosxtY5qgJJEOtOpLtVPVRI/s9RmTTZyGURaJj+96zsVsOkCYpt6QIvyV8Yota0i9zHKGtn++SificzSTqQB46/RWdVcrJxWx6TBBYMxmTz5DcLrPGzmB1myOanxm03Oe4G5Mxy3wqJxTpM2P0jctbTKt/h7f0DyULtmN/TCg/EHwQDE7xr0lLQxhaLyfFNTKn/C6e8R4ptTZdMbirWeYjeJVfG1TzuLbt6aTar/AIexSDDME90W5Kq6s7SbBNqVSkrXmrDsK1w0APQSlZgmjcD1VdlQtIOqV9We8JBnSZCuplTuwLTujol/D2xp9/FROxTp1iOG9PfjHEi8iwjfGgTTKPwtvAph2W0cforeJsyQSDb1Wey5vPmmklZpbr1KEhQumNPRKDnsc6HEwSI3CFNhse9pdmudynwAtU/nKlpM7rupXOxyhaG1zDczfsquP2mJIGkXT69bKwHcd/DmqmxdlDEPcX/w2GJ3E8ljqSfW5LWPh9nurPsSGzdx+iu1OzhHwu0Oh0K7CtQY0ZWAADRUnlZ9O/P844HF0HNmR3gTMrKqgrudu02uBnXiuKrPuQunN2OXUyqxemqR7lHK6RIvbMxpYY3Hip698p4vbbxCylcwVaXNab99h/3CVnqJn3XrWDxoDqstaA5xEARYNCm2TtHBlwotpXL4gDMHOH5p4aplfCMearaZyuJMA3F2ib81lbO7Ovphj/bNp1M265DXNIcZ43XBbG/2iyVDSLCBkDu6Bp32jTqxwXK1KD/aOyiQQdbamB91qbSwRw5aW1A/MXE5SSBDgSLn9xRhsa13xC8kSOk/RRGPUOVjWuMRmkHnEQoax7ruZMRwGkLoMQxgcS4glrc24wJgDzPqqnsGPIaN1iNLgrROscHiql7jRxJ5qGoSe8dNAui2zsNntZDiGkAlu8eKqO2e2CLidPBba9MOErVrjZI/VZNdsy9nBNX1CYJ0gcoCr4s31latGhAA5a/VUX4Fx3eqM836z4TStOns6R3pnkRCadl/ut0CRv2zihpWiNmxqZnl5JhwJ4hVPUqkQlYYIjiPmrFXBO3X+qT3V4LZG8fND1FjHnudT8lQplaONol3wiRfzCqswb409VE5skYjtT1KEO1PUoXo2Gu/2XjLPLrOJmFo9n6jX1HtqOygzJ8FXo7MfOZ2p5KZmAAniVyrjqLHvvkZdjSQOfNbOxsMW0mtFplzupKho4PSFexuNbQpydQ2Tz4BY7/Hb+P6e+hAlZ7zdYVPH1sSZLvZtHwtHBWsNVM5cwcRwXLHo1F2gwLqlM5D3heOIXGUm96Du1lelxAXD9o8GW1MwHxLpx05f05/1kVsG51TKwSTp/e4K3X7PvaJa9lQ72tJnwJsfBXdlYQva46nKRw9V0GFqh1PIA4FhBExcTxC1e8/DniY86cVZ2UR7amDoXNB8SE/bdMDEVQNA93zVNjoIPAg+S6fsYsezFoDn1Gklku7+kQIPQqt2exTnF9RziWD8uTN3XyJBi0SFF2YxU0O/wDDVa5xk2vqSul2JhqTg4025WHKI0HO3VeW/ErnsZWNUwAMtK1hBcHHUjjLVQwbTJ43EeDV0G16LKDmlrR/ml5de0NcIy8PiUdWg1/eYby4dTBb9EJWBtAkPcCbOZTE/wBLvon0qpGZ28l/qWwpMZRDyCWlphutxAbH0CqB3ceBqMpNt3LyWi5WNtbHPNSTYRaNS28Kj706dTMyo8a4lxtYcfNR077wLG5sDGq3/i/FmpjHE6kI98I4nTX1+ir5fBRZouhka4xXI8jO7h1TDiTNrhUWOMcJQCi+VupjjAtxlMOLMkHw3jj8kx4kSoHBDy0sPXzkzEWgE36K0Asem6CJ0F+a0w60qsWZUlR2UgJKjxyPVVi6Slo8YB3EEeCzrXhKKgFt3BD6gnXwhQ1De2k+QTKjhvT6eXN1NT1PzQmvNz1PzQu/w8x7W3DE/wD1TMwI3qbMngSsOJrKICxMWz21XEMc0gUhTvuJeLR5LeFQBQ40jLOhJE84HdnzKx3+Ov8AH9cZi9gyLFw4wtnZGzmUmzy1T/eMp72hUtYzouevTn1HiHysDaolbD1SxNEOCT4WMvZbspcAACQYB0utOWUacl27T7LPyQmUqBqOl7i7LoDorqOY2rSJcX/q7x6lUGrq9vbMJbNPxbx6LlCIN/Jdubscq9e2Qxr8P7MgE02928SNSF1WxsUMjaeVrTFmtdOnPwXPdjjTq0qdRh1pw9v6XtABHoV19HCMDg5rbgGPFebr9c65nte3KKHI1fUsP1WBWrkNEfvMg8SV1faukCabDF85nhJH2XJ16BackcwZm0z9SkaibH432YYD3gSQeIDYjyS16Mju65W9NLSqOPbJbO9z/n/wp8TjC1z+kDwNlqJeXK4zY9XP+UAyZzRImNNUg2a4Wlp8YU9faLnPknlA3AKr766dFvU+lfs951LfNI3Zrt8eanGPH5hzEGTpvUlPGaZmyLaG8HQqrtVqmAduIPokZgDHPgr+IqCLW4nWyzxjwCZuNxuJuibUnujgIhRDAvJs1TU9pNJgzbgZlJU2qBcbtRKYeqG7PcYmBvhXxSm2kqhX2lOUt0MySNCmUtqQYdpyVLtWnYR2YxCPdnx+XzKhqbY0hsAjebmVIzareHjKzh6o9zeRctB3aprsG/8Ab0kq1UxPdza2EDjKyKm0nydIVhLaxHC56n5oTHG5QujePeiAE0STDbpvsnOEgGOivbKxVOmDnDs/DKsWuIpbNAh1Sw4LH7QYKtWdNABrYAgug2m4WtWrVapzEW3NJsE9ufkp+rLlcNs3ZrmE+1Li5jiCC6RIWoa4JVTtTsquawcDFFxl7gYy/qEcTHqqmHcwCGDfrMk+KxY9XPWxerOVatVACcZiSsbaeM3BZW0zF4oTZWtltsSVk4alJkqfam1fYMhv8Rwt+3mVqRnSdo9rez7jD3zr+0fdciTKV7iSSbk3J3nqmr0c84xbrq/+nO2HUMUGZw1lUFpB+HNHcPnbxXtuEc46890ei+aAvXv+mvbNtSm3C4hwbVYA2k9x/ij9JJ/MPVcv6cb9Zre7Zg9w/tcPGx+q5uhigRlcLRY8BAsF1XarCl7GAbi75D7LiKjSyx3T492Vxn4LWLphwBbaMx3nUf8AHqsnFuJc87jMeEytR2Jy5WnRzgD4saJ9VG6m14cCOIneDC1E3HKFt1FWpwrtXC1A4jI43NxF4OqjqUjvYQttbFAqbD0nFwjfbVP9gdwKcxjtzXTuhC/ieoSKbtJhYjn7j1HVb3syWG3eI0+ayn7Oqa5CrGOc+qbCRdK0cfFWG4dx/KekFNFI7wfIq638QgeSeAAbX6qUYd25pPglbQd+l3kU0+IwT0jRWsPWAcMwBA3KMUXfpPkVaweBJcMwMambInX4m2ie4d0kQFiwuhxeCL2w2BB3qgdkVN8JGebHOuQlfqepQujfqPpA4g04ZZ9TfuDVcoYdl3OguOpWdhi1ouL8TqU92KC43lxXqjG7lAWKFuIHFMqV+BVkobi8M17S17Q5p1BXGYjZrMK9wGmrZvAOgXXOrFZO2NmsxA75c1wEAt4c0sa46xwW1dsyYCyaT8xXb/4Pw41L3Hm/7LM2x2fpUWOqNfkDRMPMg8Gg8SUnLp71iYjFCk2TqfhHE/Zc5WqFzi5xknUp+Irl5k+A4BRrpzMAkhKhbCEpWk7vTXkgtSgKfqO47L9vqrXsp41xqUZAzn46f7p/MOMrcr0/aNLwZgug8Q4SI9V5bK6DYm3yxnsXkhpIyv3s5dPuuXfH+xHQ4ybfzN+TFANoZc2/Rx/3K4Xh9NrhBMNPjFnDqP7ssXE04DydTb0J+oWIboxO3pJhpHC+5DNoZoGk87LBInVWaemui1iY0n46CRMgSJCZT2mOayy6UyYVMbQ2g0RdPO1Ad8eawZUjTboZUXy3htEkfXkm0toAmLT0WcHyOibqQRYqJI6FmNneI6J1PFeAWYzEW0kx4TxTqpJA56+Smpn1dOJYT8R80x1dm4E9T6rNL46Jrnxe9h6bpTW//Nqe8CQBvE8uilc2yxWYkTotOjig8W1G5WMXnHD1fid/MfmhFX4nfzH5lC7435fQLpUVQFQveeKiL+a5uSzmIVepVfzR7y4aQrX44/LGSn1y3RGW+u/iVXfiXc1afinH9Pkqdao68RO7hKqqe0NrtpNLnmBu4k8AFwG3NuVMQ7vGGD4WDQczxKr7U2hUqvJqkkiRGgbyA3KmFqRvmFQhELTVCe1qQBSKVm0wphKeSo5SLCJySEqYuNrs/tYsPs3HukQ0ncZ06LoMXSDmVC0aFx0uYbf0XCLq9lbRloJ1PdcOJFp8ZWOozWaKB4O8j/e9K2g7WD5LbxWKAvu4clHTxzcs38QsnpjuZIkTA18VEAuidXbAJi/EJ9twb5BD05gBS0WaromtE2DR4KpiMS1pi3gLKL6ZtVogRJPKfmo6ZgyfJafv7fA7o3JXY2nvBHGQmGoKOIBMNaSTqreIs3y+V0wY2mNCApG45pgaqYjPm8nnb6ylY63Mn0Ww540LR6KE1aZ7sCeFka9sh7ZVjCsh7b8fRaIa1rS7KIjhdUmVKeYETJ8AES9a5at8Tup+aEVfiPU/NC9Ua17m5vFMc4cUOcFE4hcY4ajqVRxVWpiArRbKhfRHBVFJ9bmsfF7dYyoabi4WEu3CRK3n0RwXJ0Ni++Y2uZIo03d9w1sMoaOZLSjXM1idoWs9qXMcHB4zGNx0KzAtLtBgmUqpbSnLukyR4rNAWpfjpmFSpTZIEDghxhImOKGAoCROVaNlOSQlQBU+Er5J8D4gqBIpUrSfjC50umOA6GEMOoJMxbh4qmwnepmiyxQ/2p0k+as0MQ6Rc6i06qsyl4q37o8flPKyh8a1SfZk6GPJZRiePitTENIpuM/l08Vj1W3tZZZ5xYbTBBnUaHgq75OpPRWMNhXuBIvxuPRQubGpv8lW/isWp7SU72TjcNMcYO5K1nUn+4hUNL3E6nRPw5MgxeRCWtQLDDgQSPQoo4Z0ixExBjW+qlS42ce7/K4SR66hYLzeFv4+mTTgXMjxgXWK7DOvYz0RmMcoQQhdtae4uIG5RPfyTnPCiL1hwBcilSLjDR9h1O5PoML3BoiTv4cSrm0cPDMlK1rn9R4lc++/LpxzrE2tiqNFr5cS5tNzrRBI3AdY81RwtE4TAsDv4lWa1Wdcz9AejYUuE7IvNcVsVUaaLO8GSQXEXAdO7f4LN7e7UDmuyuBkxYg/JZ23I7fOfxw+OxPtKhconW6ptNISu7mQJwTdyUqhJSQlQVVhEqahFOQmpQgVCQpEGns/HBrYde9rTqtKljGagtHVc0FIsWM46Zm0W8W+Fk78RZxHmuca20pymJ5dF70w2kEHmlf7ARIE9SucBT/W48yph5dPSrUWzGUcbodiqP7J46rmH6mUiYeXY08SxwyhzZi2ig93jl0XM0tRGshdRiqsa6DVROpivWoX48FZoUiBew+SycRjIkNvPOQ1QnGOJgny0Qyt/KDwKY+n0WSMdl1/vqnPxt4be2vqUTHOVDc9T80Jrjc9T80Ltsbe0EpkrEPa7C/rd/Q77Jv+LML+t39DvssY45W/RdexghYPaHt8GE08M0OcLGo74Qd+Ufm66Ktju1WH9m8MeS8tIb3HC5trC4djm8brPjbrrzbIs7R2pWrmatVzuRPdHRugWcQpi8KN/JbkWW01CAiVVOQ5DUjigRKhCqklBSJSgAUICJQKklBKRAKViXCuAdLtOi1W4yhvA6ZSolZoFk4LYftHDkRbplKjqYvDmN3/AKFZyptZcJWa8eS2PxHDE3A/oKf+J4edG/0H7KZT0xCpaFEvcGtFzxNhxJO4LRZi8MC7S/7HW6JtDF0BMOif2uv6JlPSajsrLDi8EtIJaBrwgpNs13WFgDe33TRjaI0ffjldKgxeMpP1cbcinllVYbi0xPJPbU/aL8NfNMzU9zj/AEn7JfaU/wBZ/pKY1pwGoFpuQb+qaCd0AjpKfSxFJpkOPi0pa2KpuM5vJsJ5ZZDyZPVCV2p6oWsaIlhInLTRIRCVCBISJyEDUJ0IQIUickQAQUJEAhCEAhCAgEJUFAJEoSoGoQhECEJQikQlKRAIQhAIQlATAiEpSIBCEIYE5CEAhCEAhCEAhCEAmlCEChBQhAiEIQCEIQOCRyEIAJUIQNShCECJQhCBSmhCEAhCEChKhCBCkQhAIQhB/9k="/>
          <p:cNvSpPr>
            <a:spLocks noChangeAspect="1" noChangeArrowheads="1"/>
          </p:cNvSpPr>
          <p:nvPr/>
        </p:nvSpPr>
        <p:spPr bwMode="auto">
          <a:xfrm>
            <a:off x="155575" y="-1646238"/>
            <a:ext cx="4572000" cy="3429001"/>
          </a:xfrm>
          <a:prstGeom prst="rect">
            <a:avLst/>
          </a:prstGeom>
          <a:noFill/>
        </p:spPr>
        <p:txBody>
          <a:bodyPr vert="horz" wrap="square" lIns="91440" tIns="45720" rIns="91440" bIns="45720" numCol="1" anchor="t" anchorCtr="0" compatLnSpc="1">
            <a:prstTxWarp prst="textNoShape">
              <a:avLst/>
            </a:prstTxWarp>
          </a:bodyPr>
          <a:lstStyle/>
          <a:p>
            <a:endParaRPr lang="fr-BE"/>
          </a:p>
        </p:txBody>
      </p:sp>
      <p:sp>
        <p:nvSpPr>
          <p:cNvPr id="11268" name="AutoShape 4" descr="data:image/jpeg;base64,/9j/4AAQSkZJRgABAQAAAQABAAD/2wCEAAkGBxQTEhQUEhQVFBQVFRQXFBQUEhYUFBUXFRQXFxQUFBQYHCggGBolGxUUITEhJSkrLi4uFx8zODMsNygtLisBCgoKDg0OFBAQGiwcHBwsLCwsLCwsLCwsLCwsLCwsLC4sLCssLCwsLCssLCwrMiwsNyw3KzcrKywrKysrLCwrK//AABEIAMIBAwMBIgACEQEDEQH/xAAcAAABBQEBAQAAAAAAAAAAAAAAAQIDBAUGBwj/xAA+EAABAwIDBQUGBAQFBQAAAAABAAIRAyEEEjEFQVFhcQYigZGhExQyscHRFUJSYjNykvAWI1Oi4QckY4Lx/8QAGAEBAQEBAQAAAAAAAAAAAAAAAAECAwT/xAAeEQEBAQEBAQEBAQEBAAAAAAAAARECEiExA0FRE//aAAwDAQACEQMRAD8A8WQiRxRI4hA5CbnHFGYcQpqachNzDijOOKaaEILhxSZunmFTSoRKWVNNIEpRKE00iUJEuZNUiAiUSqBCEKaBCEEqgQlCQlAIQhAIRCEAhCEAhCUKamkQlhIqoQhCD2JrMPYClTkn/Tb9le93oiP8ikZ/8bfsqj2NdBEW4KdjCDY7hreCvPtTUdd1Nrr0KIHD2TPsmsxLItRoa/6LPspjVgd8TNpCgrUmRLTF9Cnpnrn/AIfXoseP4VEdKTR9FL/27QM1GlI1Jpsv6LAxu1wyQ03mJkeKxcftIvbZxJmRf0WpbUx2J2xhW3FCiSDoabLjfFlNiO0WDDLYahm4ezYR10Xmj8Q8k5uB66KsMUYIn1TyOrr4+jUqEup095ytY0DwtdUfYMN2tYR/KFzIxDm6fNFLHuBEGL7lcqumqYZhaQ5jBwgAEHiuf2lhWt0Ik7l0dDENqNnfF+vJc9tFt/H6pLf9YtvrHZ9mNm08RQzMptgOcIc0ZrUxv6/NXKXZgOo/wmh4cZblAdBNtbEJ+zyWtqBndALrC0dxqwsI2o+XipUinocx/VYDzWNut1uYPs40NmrRaHF28NggIr7BpZs3s26n8oDQNIKtCs4eylxLC5waHTJAIEmevosxtY5qgJJEOtOpLtVPVRI/s9RmTTZyGURaJj+96zsVsOkCYpt6QIvyV8Yota0i9zHKGtn++SificzSTqQB46/RWdVcrJxWx6TBBYMxmTz5DcLrPGzmB1myOanxm03Oe4G5Mxy3wqJxTpM2P0jctbTKt/h7f0DyULtmN/TCg/EHwQDE7xr0lLQxhaLyfFNTKn/C6e8R4ptTZdMbirWeYjeJVfG1TzuLbt6aTar/AIexSDDME90W5Kq6s7SbBNqVSkrXmrDsK1w0APQSlZgmjcD1VdlQtIOqV9We8JBnSZCuplTuwLTujol/D2xp9/FROxTp1iOG9PfjHEi8iwjfGgTTKPwtvAph2W0cforeJsyQSDb1Wey5vPmmklZpbr1KEhQumNPRKDnsc6HEwSI3CFNhse9pdmudynwAtU/nKlpM7rupXOxyhaG1zDczfsquP2mJIGkXT69bKwHcd/DmqmxdlDEPcX/w2GJ3E8ljqSfW5LWPh9nurPsSGzdx+iu1OzhHwu0Oh0K7CtQY0ZWAADRUnlZ9O/P844HF0HNmR3gTMrKqgrudu02uBnXiuKrPuQunN2OXUyqxemqR7lHK6RIvbMxpYY3Hip698p4vbbxCylcwVaXNab99h/3CVnqJn3XrWDxoDqstaA5xEARYNCm2TtHBlwotpXL4gDMHOH5p4aplfCMearaZyuJMA3F2ib81lbO7Ovphj/bNp1M265DXNIcZ43XBbG/2iyVDSLCBkDu6Bp32jTqxwXK1KD/aOyiQQdbamB91qbSwRw5aW1A/MXE5SSBDgSLn9xRhsa13xC8kSOk/RRGPUOVjWuMRmkHnEQoax7ruZMRwGkLoMQxgcS4glrc24wJgDzPqqnsGPIaN1iNLgrROscHiql7jRxJ5qGoSe8dNAui2zsNntZDiGkAlu8eKqO2e2CLidPBba9MOErVrjZI/VZNdsy9nBNX1CYJ0gcoCr4s31latGhAA5a/VUX4Fx3eqM836z4TStOns6R3pnkRCadl/ut0CRv2zihpWiNmxqZnl5JhwJ4hVPUqkQlYYIjiPmrFXBO3X+qT3V4LZG8fND1FjHnudT8lQplaONol3wiRfzCqswb409VE5skYjtT1KEO1PUoXo2Gu/2XjLPLrOJmFo9n6jX1HtqOygzJ8FXo7MfOZ2p5KZmAAniVyrjqLHvvkZdjSQOfNbOxsMW0mtFplzupKho4PSFexuNbQpydQ2Tz4BY7/Hb+P6e+hAlZ7zdYVPH1sSZLvZtHwtHBWsNVM5cwcRwXLHo1F2gwLqlM5D3heOIXGUm96Du1lelxAXD9o8GW1MwHxLpx05f05/1kVsG51TKwSTp/e4K3X7PvaJa9lQ72tJnwJsfBXdlYQva46nKRw9V0GFqh1PIA4FhBExcTxC1e8/DniY86cVZ2UR7amDoXNB8SE/bdMDEVQNA93zVNjoIPAg+S6fsYsezFoDn1Gklku7+kQIPQqt2exTnF9RziWD8uTN3XyJBi0SFF2YxU0O/wDDVa5xk2vqSul2JhqTg4025WHKI0HO3VeW/ErnsZWNUwAMtK1hBcHHUjjLVQwbTJ43EeDV0G16LKDmlrR/ml5de0NcIy8PiUdWg1/eYby4dTBb9EJWBtAkPcCbOZTE/wBLvon0qpGZ28l/qWwpMZRDyCWlphutxAbH0CqB3ceBqMpNt3LyWi5WNtbHPNSTYRaNS28Kj706dTMyo8a4lxtYcfNR077wLG5sDGq3/i/FmpjHE6kI98I4nTX1+ir5fBRZouhka4xXI8jO7h1TDiTNrhUWOMcJQCi+VupjjAtxlMOLMkHw3jj8kx4kSoHBDy0sPXzkzEWgE36K0Asem6CJ0F+a0w60qsWZUlR2UgJKjxyPVVi6Slo8YB3EEeCzrXhKKgFt3BD6gnXwhQ1De2k+QTKjhvT6eXN1NT1PzQmvNz1PzQu/w8x7W3DE/wD1TMwI3qbMngSsOJrKICxMWz21XEMc0gUhTvuJeLR5LeFQBQ40jLOhJE84HdnzKx3+Ov8AH9cZi9gyLFw4wtnZGzmUmzy1T/eMp72hUtYzouevTn1HiHysDaolbD1SxNEOCT4WMvZbspcAACQYB0utOWUacl27T7LPyQmUqBqOl7i7LoDorqOY2rSJcX/q7x6lUGrq9vbMJbNPxbx6LlCIN/Jdubscq9e2Qxr8P7MgE02928SNSF1WxsUMjaeVrTFmtdOnPwXPdjjTq0qdRh1pw9v6XtABHoV19HCMDg5rbgGPFebr9c65nte3KKHI1fUsP1WBWrkNEfvMg8SV1faukCabDF85nhJH2XJ16BackcwZm0z9SkaibH432YYD3gSQeIDYjyS16Mju65W9NLSqOPbJbO9z/n/wp8TjC1z+kDwNlqJeXK4zY9XP+UAyZzRImNNUg2a4Wlp8YU9faLnPknlA3AKr766dFvU+lfs951LfNI3Zrt8eanGPH5hzEGTpvUlPGaZmyLaG8HQqrtVqmAduIPokZgDHPgr+IqCLW4nWyzxjwCZuNxuJuibUnujgIhRDAvJs1TU9pNJgzbgZlJU2qBcbtRKYeqG7PcYmBvhXxSm2kqhX2lOUt0MySNCmUtqQYdpyVLtWnYR2YxCPdnx+XzKhqbY0hsAjebmVIzareHjKzh6o9zeRctB3aprsG/8Ab0kq1UxPdza2EDjKyKm0nydIVhLaxHC56n5oTHG5QujePeiAE0STDbpvsnOEgGOivbKxVOmDnDs/DKsWuIpbNAh1Sw4LH7QYKtWdNABrYAgug2m4WtWrVapzEW3NJsE9ufkp+rLlcNs3ZrmE+1Li5jiCC6RIWoa4JVTtTsquawcDFFxl7gYy/qEcTHqqmHcwCGDfrMk+KxY9XPWxerOVatVACcZiSsbaeM3BZW0zF4oTZWtltsSVk4alJkqfam1fYMhv8Rwt+3mVqRnSdo9rez7jD3zr+0fdciTKV7iSSbk3J3nqmr0c84xbrq/+nO2HUMUGZw1lUFpB+HNHcPnbxXtuEc46890ei+aAvXv+mvbNtSm3C4hwbVYA2k9x/ij9JJ/MPVcv6cb9Zre7Zg9w/tcPGx+q5uhigRlcLRY8BAsF1XarCl7GAbi75D7LiKjSyx3T492Vxn4LWLphwBbaMx3nUf8AHqsnFuJc87jMeEytR2Jy5WnRzgD4saJ9VG6m14cCOIneDC1E3HKFt1FWpwrtXC1A4jI43NxF4OqjqUjvYQttbFAqbD0nFwjfbVP9gdwKcxjtzXTuhC/ieoSKbtJhYjn7j1HVb3syWG3eI0+ayn7Oqa5CrGOc+qbCRdK0cfFWG4dx/KekFNFI7wfIq638QgeSeAAbX6qUYd25pPglbQd+l3kU0+IwT0jRWsPWAcMwBA3KMUXfpPkVaweBJcMwMambInX4m2ie4d0kQFiwuhxeCL2w2BB3qgdkVN8JGebHOuQlfqepQujfqPpA4g04ZZ9TfuDVcoYdl3OguOpWdhi1ouL8TqU92KC43lxXqjG7lAWKFuIHFMqV+BVkobi8M17S17Q5p1BXGYjZrMK9wGmrZvAOgXXOrFZO2NmsxA75c1wEAt4c0sa46xwW1dsyYCyaT8xXb/4Pw41L3Hm/7LM2x2fpUWOqNfkDRMPMg8Gg8SUnLp71iYjFCk2TqfhHE/Zc5WqFzi5xknUp+Irl5k+A4BRrpzMAkhKhbCEpWk7vTXkgtSgKfqO47L9vqrXsp41xqUZAzn46f7p/MOMrcr0/aNLwZgug8Q4SI9V5bK6DYm3yxnsXkhpIyv3s5dPuuXfH+xHQ4ybfzN+TFANoZc2/Rx/3K4Xh9NrhBMNPjFnDqP7ssXE04DydTb0J+oWIboxO3pJhpHC+5DNoZoGk87LBInVWaemui1iY0n46CRMgSJCZT2mOayy6UyYVMbQ2g0RdPO1Ad8eawZUjTboZUXy3htEkfXkm0toAmLT0WcHyOibqQRYqJI6FmNneI6J1PFeAWYzEW0kx4TxTqpJA56+Smpn1dOJYT8R80x1dm4E9T6rNL46Jrnxe9h6bpTW//Nqe8CQBvE8uilc2yxWYkTotOjig8W1G5WMXnHD1fid/MfmhFX4nfzH5lC7435fQLpUVQFQveeKiL+a5uSzmIVepVfzR7y4aQrX44/LGSn1y3RGW+u/iVXfiXc1afinH9Pkqdao68RO7hKqqe0NrtpNLnmBu4k8AFwG3NuVMQ7vGGD4WDQczxKr7U2hUqvJqkkiRGgbyA3KmFqRvmFQhELTVCe1qQBSKVm0wphKeSo5SLCJySEqYuNrs/tYsPs3HukQ0ncZ06LoMXSDmVC0aFx0uYbf0XCLq9lbRloJ1PdcOJFp8ZWOozWaKB4O8j/e9K2g7WD5LbxWKAvu4clHTxzcs38QsnpjuZIkTA18VEAuidXbAJi/EJ9twb5BD05gBS0WaromtE2DR4KpiMS1pi3gLKL6ZtVogRJPKfmo6ZgyfJafv7fA7o3JXY2nvBHGQmGoKOIBMNaSTqreIs3y+V0wY2mNCApG45pgaqYjPm8nnb6ylY63Mn0Ww540LR6KE1aZ7sCeFka9sh7ZVjCsh7b8fRaIa1rS7KIjhdUmVKeYETJ8AES9a5at8Tup+aEVfiPU/NC9Ua17m5vFMc4cUOcFE4hcY4ajqVRxVWpiArRbKhfRHBVFJ9bmsfF7dYyoabi4WEu3CRK3n0RwXJ0Ni++Y2uZIo03d9w1sMoaOZLSjXM1idoWs9qXMcHB4zGNx0KzAtLtBgmUqpbSnLukyR4rNAWpfjpmFSpTZIEDghxhImOKGAoCROVaNlOSQlQBU+Er5J8D4gqBIpUrSfjC50umOA6GEMOoJMxbh4qmwnepmiyxQ/2p0k+as0MQ6Rc6i06qsyl4q37o8flPKyh8a1SfZk6GPJZRiePitTENIpuM/l08Vj1W3tZZZ5xYbTBBnUaHgq75OpPRWMNhXuBIvxuPRQubGpv8lW/isWp7SU72TjcNMcYO5K1nUn+4hUNL3E6nRPw5MgxeRCWtQLDDgQSPQoo4Z0ixExBjW+qlS42ce7/K4SR66hYLzeFv4+mTTgXMjxgXWK7DOvYz0RmMcoQQhdtae4uIG5RPfyTnPCiL1hwBcilSLjDR9h1O5PoML3BoiTv4cSrm0cPDMlK1rn9R4lc++/LpxzrE2tiqNFr5cS5tNzrRBI3AdY81RwtE4TAsDv4lWa1Wdcz9AejYUuE7IvNcVsVUaaLO8GSQXEXAdO7f4LN7e7UDmuyuBkxYg/JZ23I7fOfxw+OxPtKhconW6ptNISu7mQJwTdyUqhJSQlQVVhEqahFOQmpQgVCQpEGns/HBrYde9rTqtKljGagtHVc0FIsWM46Zm0W8W+Fk78RZxHmuca20pymJ5dF70w2kEHmlf7ARIE9SucBT/W48yph5dPSrUWzGUcbodiqP7J46rmH6mUiYeXY08SxwyhzZi2ig93jl0XM0tRGshdRiqsa6DVROpivWoX48FZoUiBew+SycRjIkNvPOQ1QnGOJgny0Qyt/KDwKY+n0WSMdl1/vqnPxt4be2vqUTHOVDc9T80Jrjc9T80Ltsbe0EpkrEPa7C/rd/Q77Jv+LML+t39DvssY45W/RdexghYPaHt8GE08M0OcLGo74Qd+Ufm66Ktju1WH9m8MeS8tIb3HC5trC4djm8brPjbrrzbIs7R2pWrmatVzuRPdHRugWcQpi8KN/JbkWW01CAiVVOQ5DUjigRKhCqklBSJSgAUICJQKklBKRAKViXCuAdLtOi1W4yhvA6ZSolZoFk4LYftHDkRbplKjqYvDmN3/AKFZyptZcJWa8eS2PxHDE3A/oKf+J4edG/0H7KZT0xCpaFEvcGtFzxNhxJO4LRZi8MC7S/7HW6JtDF0BMOif2uv6JlPSajsrLDi8EtIJaBrwgpNs13WFgDe33TRjaI0ffjldKgxeMpP1cbcinllVYbi0xPJPbU/aL8NfNMzU9zj/AEn7JfaU/wBZ/pKY1pwGoFpuQb+qaCd0AjpKfSxFJpkOPi0pa2KpuM5vJsJ5ZZDyZPVCV2p6oWsaIlhInLTRIRCVCBISJyEDUJ0IQIUickQAQUJEAhCEAhCAgEJUFAJEoSoGoQhECEJQikQlKRAIQhAIQlATAiEpSIBCEIYE5CEAhCEAhCEAhCEAmlCEChBQhAiEIQCEIQOCRyEIAJUIQNShCECJQhCBSmhCEAhCEChKhCBCkQhAIQhB/9k="/>
          <p:cNvSpPr>
            <a:spLocks noChangeAspect="1" noChangeArrowheads="1"/>
          </p:cNvSpPr>
          <p:nvPr/>
        </p:nvSpPr>
        <p:spPr bwMode="auto">
          <a:xfrm>
            <a:off x="155575" y="-1646238"/>
            <a:ext cx="4572000" cy="3429001"/>
          </a:xfrm>
          <a:prstGeom prst="rect">
            <a:avLst/>
          </a:prstGeom>
          <a:noFill/>
        </p:spPr>
        <p:txBody>
          <a:bodyPr vert="horz" wrap="square" lIns="91440" tIns="45720" rIns="91440" bIns="45720" numCol="1" anchor="t" anchorCtr="0" compatLnSpc="1">
            <a:prstTxWarp prst="textNoShape">
              <a:avLst/>
            </a:prstTxWarp>
          </a:bodyPr>
          <a:lstStyle/>
          <a:p>
            <a:endParaRPr lang="fr-BE"/>
          </a:p>
        </p:txBody>
      </p:sp>
      <p:pic>
        <p:nvPicPr>
          <p:cNvPr id="11270" name="Picture 6" descr="http://i.ytimg.com/vi/6pYasPHWZ8w/0.jpg"/>
          <p:cNvPicPr>
            <a:picLocks noChangeAspect="1" noChangeArrowheads="1"/>
          </p:cNvPicPr>
          <p:nvPr/>
        </p:nvPicPr>
        <p:blipFill>
          <a:blip r:embed="rId2"/>
          <a:srcRect/>
          <a:stretch>
            <a:fillRect/>
          </a:stretch>
        </p:blipFill>
        <p:spPr bwMode="auto">
          <a:xfrm>
            <a:off x="2286000" y="2857496"/>
            <a:ext cx="4572000" cy="34290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71472" y="1000108"/>
            <a:ext cx="2143140" cy="584775"/>
          </a:xfrm>
          <a:prstGeom prst="rect">
            <a:avLst/>
          </a:prstGeom>
          <a:noFill/>
        </p:spPr>
        <p:txBody>
          <a:bodyPr wrap="square" rtlCol="0">
            <a:spAutoFit/>
          </a:bodyPr>
          <a:lstStyle/>
          <a:p>
            <a:r>
              <a:rPr lang="fr-FR" sz="3200" dirty="0" smtClean="0">
                <a:latin typeface="Monotype Corsiva" pitchFamily="66" charset="0"/>
              </a:rPr>
              <a:t>1. yeux</a:t>
            </a:r>
            <a:endParaRPr lang="fr-BE" sz="3200" dirty="0">
              <a:latin typeface="Monotype Corsiva" pitchFamily="66" charset="0"/>
            </a:endParaRPr>
          </a:p>
        </p:txBody>
      </p:sp>
      <p:sp>
        <p:nvSpPr>
          <p:cNvPr id="5" name="ZoneTexte 4"/>
          <p:cNvSpPr txBox="1"/>
          <p:nvPr/>
        </p:nvSpPr>
        <p:spPr>
          <a:xfrm>
            <a:off x="571472" y="1558341"/>
            <a:ext cx="2143140" cy="584775"/>
          </a:xfrm>
          <a:prstGeom prst="rect">
            <a:avLst/>
          </a:prstGeom>
          <a:noFill/>
        </p:spPr>
        <p:txBody>
          <a:bodyPr wrap="square" rtlCol="0">
            <a:spAutoFit/>
          </a:bodyPr>
          <a:lstStyle/>
          <a:p>
            <a:r>
              <a:rPr lang="fr-FR" sz="3200" dirty="0" smtClean="0">
                <a:latin typeface="Monotype Corsiva" pitchFamily="66" charset="0"/>
              </a:rPr>
              <a:t>2</a:t>
            </a:r>
            <a:r>
              <a:rPr lang="fr-FR" sz="3200" dirty="0" smtClean="0">
                <a:latin typeface="Monotype Corsiva" pitchFamily="66" charset="0"/>
              </a:rPr>
              <a:t>. dieux</a:t>
            </a:r>
            <a:endParaRPr lang="fr-BE" sz="3200" dirty="0">
              <a:latin typeface="Monotype Corsiva" pitchFamily="66" charset="0"/>
            </a:endParaRPr>
          </a:p>
        </p:txBody>
      </p:sp>
      <p:sp>
        <p:nvSpPr>
          <p:cNvPr id="6" name="ZoneTexte 5"/>
          <p:cNvSpPr txBox="1"/>
          <p:nvPr/>
        </p:nvSpPr>
        <p:spPr>
          <a:xfrm>
            <a:off x="571472" y="2129845"/>
            <a:ext cx="2143140" cy="584775"/>
          </a:xfrm>
          <a:prstGeom prst="rect">
            <a:avLst/>
          </a:prstGeom>
          <a:noFill/>
        </p:spPr>
        <p:txBody>
          <a:bodyPr wrap="square" rtlCol="0">
            <a:spAutoFit/>
          </a:bodyPr>
          <a:lstStyle/>
          <a:p>
            <a:r>
              <a:rPr lang="fr-FR" sz="3200" dirty="0" smtClean="0">
                <a:latin typeface="Monotype Corsiva" pitchFamily="66" charset="0"/>
              </a:rPr>
              <a:t>3</a:t>
            </a:r>
            <a:r>
              <a:rPr lang="fr-FR" sz="3200" dirty="0" smtClean="0">
                <a:latin typeface="Monotype Corsiva" pitchFamily="66" charset="0"/>
              </a:rPr>
              <a:t>. mots</a:t>
            </a:r>
            <a:endParaRPr lang="fr-BE" sz="3200" dirty="0">
              <a:latin typeface="Monotype Corsiva" pitchFamily="66" charset="0"/>
            </a:endParaRPr>
          </a:p>
        </p:txBody>
      </p:sp>
      <p:sp>
        <p:nvSpPr>
          <p:cNvPr id="7" name="ZoneTexte 6"/>
          <p:cNvSpPr txBox="1"/>
          <p:nvPr/>
        </p:nvSpPr>
        <p:spPr>
          <a:xfrm>
            <a:off x="571472" y="2701349"/>
            <a:ext cx="2143140" cy="584775"/>
          </a:xfrm>
          <a:prstGeom prst="rect">
            <a:avLst/>
          </a:prstGeom>
          <a:noFill/>
        </p:spPr>
        <p:txBody>
          <a:bodyPr wrap="square" rtlCol="0">
            <a:spAutoFit/>
          </a:bodyPr>
          <a:lstStyle/>
          <a:p>
            <a:r>
              <a:rPr lang="fr-FR" sz="3200" dirty="0" smtClean="0">
                <a:latin typeface="Monotype Corsiva" pitchFamily="66" charset="0"/>
              </a:rPr>
              <a:t>4</a:t>
            </a:r>
            <a:r>
              <a:rPr lang="fr-FR" sz="3200" dirty="0" smtClean="0">
                <a:latin typeface="Monotype Corsiva" pitchFamily="66" charset="0"/>
              </a:rPr>
              <a:t>. dos</a:t>
            </a:r>
            <a:endParaRPr lang="fr-BE" sz="3200" dirty="0">
              <a:latin typeface="Monotype Corsiva" pitchFamily="66" charset="0"/>
            </a:endParaRPr>
          </a:p>
        </p:txBody>
      </p:sp>
      <p:sp>
        <p:nvSpPr>
          <p:cNvPr id="8" name="ZoneTexte 7"/>
          <p:cNvSpPr txBox="1"/>
          <p:nvPr/>
        </p:nvSpPr>
        <p:spPr>
          <a:xfrm>
            <a:off x="571472" y="3272853"/>
            <a:ext cx="2143140" cy="584775"/>
          </a:xfrm>
          <a:prstGeom prst="rect">
            <a:avLst/>
          </a:prstGeom>
          <a:noFill/>
        </p:spPr>
        <p:txBody>
          <a:bodyPr wrap="square" rtlCol="0">
            <a:spAutoFit/>
          </a:bodyPr>
          <a:lstStyle/>
          <a:p>
            <a:r>
              <a:rPr lang="fr-FR" sz="3200" dirty="0" smtClean="0">
                <a:latin typeface="Monotype Corsiva" pitchFamily="66" charset="0"/>
              </a:rPr>
              <a:t>5</a:t>
            </a:r>
            <a:r>
              <a:rPr lang="fr-FR" sz="3200" dirty="0" smtClean="0">
                <a:latin typeface="Monotype Corsiva" pitchFamily="66" charset="0"/>
              </a:rPr>
              <a:t>. baisser</a:t>
            </a:r>
            <a:endParaRPr lang="fr-BE" sz="3200" dirty="0">
              <a:latin typeface="Monotype Corsiva" pitchFamily="66" charset="0"/>
            </a:endParaRPr>
          </a:p>
        </p:txBody>
      </p:sp>
      <p:sp>
        <p:nvSpPr>
          <p:cNvPr id="9" name="ZoneTexte 8"/>
          <p:cNvSpPr txBox="1"/>
          <p:nvPr/>
        </p:nvSpPr>
        <p:spPr>
          <a:xfrm>
            <a:off x="571472" y="3844357"/>
            <a:ext cx="2143140" cy="584775"/>
          </a:xfrm>
          <a:prstGeom prst="rect">
            <a:avLst/>
          </a:prstGeom>
          <a:noFill/>
        </p:spPr>
        <p:txBody>
          <a:bodyPr wrap="square" rtlCol="0">
            <a:spAutoFit/>
          </a:bodyPr>
          <a:lstStyle/>
          <a:p>
            <a:r>
              <a:rPr lang="fr-FR" sz="3200" dirty="0" smtClean="0">
                <a:latin typeface="Monotype Corsiva" pitchFamily="66" charset="0"/>
              </a:rPr>
              <a:t>6</a:t>
            </a:r>
            <a:r>
              <a:rPr lang="fr-FR" sz="3200" dirty="0" smtClean="0">
                <a:latin typeface="Monotype Corsiva" pitchFamily="66" charset="0"/>
              </a:rPr>
              <a:t>. chaines</a:t>
            </a:r>
            <a:endParaRPr lang="fr-BE" sz="3200" dirty="0">
              <a:latin typeface="Monotype Corsiva" pitchFamily="66" charset="0"/>
            </a:endParaRPr>
          </a:p>
        </p:txBody>
      </p:sp>
      <p:sp>
        <p:nvSpPr>
          <p:cNvPr id="10" name="ZoneTexte 9"/>
          <p:cNvSpPr txBox="1"/>
          <p:nvPr/>
        </p:nvSpPr>
        <p:spPr>
          <a:xfrm>
            <a:off x="3286116" y="1000108"/>
            <a:ext cx="2143140" cy="584775"/>
          </a:xfrm>
          <a:prstGeom prst="rect">
            <a:avLst/>
          </a:prstGeom>
          <a:noFill/>
        </p:spPr>
        <p:txBody>
          <a:bodyPr wrap="square" rtlCol="0">
            <a:spAutoFit/>
          </a:bodyPr>
          <a:lstStyle/>
          <a:p>
            <a:r>
              <a:rPr lang="fr-FR" sz="3200" dirty="0" smtClean="0">
                <a:latin typeface="Monotype Corsiva" pitchFamily="66" charset="0"/>
              </a:rPr>
              <a:t>7</a:t>
            </a:r>
            <a:r>
              <a:rPr lang="fr-FR" sz="3200" dirty="0" smtClean="0">
                <a:latin typeface="Monotype Corsiva" pitchFamily="66" charset="0"/>
              </a:rPr>
              <a:t>. près</a:t>
            </a:r>
            <a:endParaRPr lang="fr-BE" sz="3200" dirty="0">
              <a:latin typeface="Monotype Corsiva" pitchFamily="66" charset="0"/>
            </a:endParaRPr>
          </a:p>
        </p:txBody>
      </p:sp>
      <p:sp>
        <p:nvSpPr>
          <p:cNvPr id="11" name="ZoneTexte 10"/>
          <p:cNvSpPr txBox="1"/>
          <p:nvPr/>
        </p:nvSpPr>
        <p:spPr>
          <a:xfrm>
            <a:off x="3286116" y="1558341"/>
            <a:ext cx="2143140" cy="584775"/>
          </a:xfrm>
          <a:prstGeom prst="rect">
            <a:avLst/>
          </a:prstGeom>
          <a:noFill/>
        </p:spPr>
        <p:txBody>
          <a:bodyPr wrap="square" rtlCol="0">
            <a:spAutoFit/>
          </a:bodyPr>
          <a:lstStyle/>
          <a:p>
            <a:r>
              <a:rPr lang="fr-FR" sz="3200" dirty="0" smtClean="0">
                <a:latin typeface="Monotype Corsiva" pitchFamily="66" charset="0"/>
              </a:rPr>
              <a:t>8. guerres</a:t>
            </a:r>
            <a:endParaRPr lang="fr-BE" sz="3200" dirty="0">
              <a:latin typeface="Monotype Corsiva" pitchFamily="66" charset="0"/>
            </a:endParaRPr>
          </a:p>
        </p:txBody>
      </p:sp>
      <p:sp>
        <p:nvSpPr>
          <p:cNvPr id="12" name="ZoneTexte 11"/>
          <p:cNvSpPr txBox="1"/>
          <p:nvPr/>
        </p:nvSpPr>
        <p:spPr>
          <a:xfrm>
            <a:off x="3286116" y="2129845"/>
            <a:ext cx="2143140" cy="584775"/>
          </a:xfrm>
          <a:prstGeom prst="rect">
            <a:avLst/>
          </a:prstGeom>
          <a:noFill/>
        </p:spPr>
        <p:txBody>
          <a:bodyPr wrap="square" rtlCol="0">
            <a:spAutoFit/>
          </a:bodyPr>
          <a:lstStyle/>
          <a:p>
            <a:r>
              <a:rPr lang="fr-FR" sz="3200" dirty="0" smtClean="0">
                <a:latin typeface="Monotype Corsiva" pitchFamily="66" charset="0"/>
              </a:rPr>
              <a:t>9. peine</a:t>
            </a:r>
            <a:endParaRPr lang="fr-BE" sz="3200" dirty="0">
              <a:latin typeface="Monotype Corsiva" pitchFamily="66" charset="0"/>
            </a:endParaRPr>
          </a:p>
        </p:txBody>
      </p:sp>
      <p:sp>
        <p:nvSpPr>
          <p:cNvPr id="13" name="ZoneTexte 12"/>
          <p:cNvSpPr txBox="1"/>
          <p:nvPr/>
        </p:nvSpPr>
        <p:spPr>
          <a:xfrm>
            <a:off x="3286116" y="2701349"/>
            <a:ext cx="2143140" cy="584775"/>
          </a:xfrm>
          <a:prstGeom prst="rect">
            <a:avLst/>
          </a:prstGeom>
          <a:noFill/>
        </p:spPr>
        <p:txBody>
          <a:bodyPr wrap="square" rtlCol="0">
            <a:spAutoFit/>
          </a:bodyPr>
          <a:lstStyle/>
          <a:p>
            <a:r>
              <a:rPr lang="fr-FR" sz="3200" dirty="0" smtClean="0">
                <a:latin typeface="Monotype Corsiva" pitchFamily="66" charset="0"/>
              </a:rPr>
              <a:t>10. gestes</a:t>
            </a:r>
            <a:endParaRPr lang="fr-BE" sz="3200" dirty="0">
              <a:latin typeface="Monotype Corsiva" pitchFamily="66" charset="0"/>
            </a:endParaRPr>
          </a:p>
        </p:txBody>
      </p:sp>
      <p:sp>
        <p:nvSpPr>
          <p:cNvPr id="14" name="ZoneTexte 13"/>
          <p:cNvSpPr txBox="1"/>
          <p:nvPr/>
        </p:nvSpPr>
        <p:spPr>
          <a:xfrm>
            <a:off x="3286116" y="3272853"/>
            <a:ext cx="2143140" cy="584775"/>
          </a:xfrm>
          <a:prstGeom prst="rect">
            <a:avLst/>
          </a:prstGeom>
          <a:noFill/>
        </p:spPr>
        <p:txBody>
          <a:bodyPr wrap="square" rtlCol="0">
            <a:spAutoFit/>
          </a:bodyPr>
          <a:lstStyle/>
          <a:p>
            <a:r>
              <a:rPr lang="fr-FR" sz="3200" dirty="0" smtClean="0">
                <a:latin typeface="Monotype Corsiva" pitchFamily="66" charset="0"/>
              </a:rPr>
              <a:t>11. rendre</a:t>
            </a:r>
            <a:endParaRPr lang="fr-BE" sz="3200" dirty="0">
              <a:latin typeface="Monotype Corsiva" pitchFamily="66" charset="0"/>
            </a:endParaRPr>
          </a:p>
        </p:txBody>
      </p:sp>
      <p:sp>
        <p:nvSpPr>
          <p:cNvPr id="15" name="ZoneTexte 14"/>
          <p:cNvSpPr txBox="1"/>
          <p:nvPr/>
        </p:nvSpPr>
        <p:spPr>
          <a:xfrm>
            <a:off x="3286116" y="3844357"/>
            <a:ext cx="2143140" cy="584775"/>
          </a:xfrm>
          <a:prstGeom prst="rect">
            <a:avLst/>
          </a:prstGeom>
          <a:noFill/>
        </p:spPr>
        <p:txBody>
          <a:bodyPr wrap="square" rtlCol="0">
            <a:spAutoFit/>
          </a:bodyPr>
          <a:lstStyle/>
          <a:p>
            <a:r>
              <a:rPr lang="fr-FR" sz="3200" dirty="0" smtClean="0">
                <a:latin typeface="Monotype Corsiva" pitchFamily="66" charset="0"/>
              </a:rPr>
              <a:t>12. perdre</a:t>
            </a:r>
            <a:endParaRPr lang="fr-BE" sz="3200" dirty="0">
              <a:latin typeface="Monotype Corsiva" pitchFamily="66" charset="0"/>
            </a:endParaRPr>
          </a:p>
        </p:txBody>
      </p:sp>
      <p:sp>
        <p:nvSpPr>
          <p:cNvPr id="16" name="ZoneTexte 15"/>
          <p:cNvSpPr txBox="1"/>
          <p:nvPr/>
        </p:nvSpPr>
        <p:spPr>
          <a:xfrm>
            <a:off x="5857884" y="1000108"/>
            <a:ext cx="2143140" cy="584775"/>
          </a:xfrm>
          <a:prstGeom prst="rect">
            <a:avLst/>
          </a:prstGeom>
          <a:noFill/>
        </p:spPr>
        <p:txBody>
          <a:bodyPr wrap="square" rtlCol="0">
            <a:spAutoFit/>
          </a:bodyPr>
          <a:lstStyle/>
          <a:p>
            <a:r>
              <a:rPr lang="fr-FR" sz="3200" dirty="0" smtClean="0">
                <a:latin typeface="Monotype Corsiva" pitchFamily="66" charset="0"/>
              </a:rPr>
              <a:t>13. retient</a:t>
            </a:r>
            <a:endParaRPr lang="fr-BE" sz="3200" dirty="0">
              <a:latin typeface="Monotype Corsiva" pitchFamily="66" charset="0"/>
            </a:endParaRPr>
          </a:p>
        </p:txBody>
      </p:sp>
      <p:sp>
        <p:nvSpPr>
          <p:cNvPr id="17" name="ZoneTexte 16"/>
          <p:cNvSpPr txBox="1"/>
          <p:nvPr/>
        </p:nvSpPr>
        <p:spPr>
          <a:xfrm>
            <a:off x="5857884" y="1558341"/>
            <a:ext cx="2143140" cy="584775"/>
          </a:xfrm>
          <a:prstGeom prst="rect">
            <a:avLst/>
          </a:prstGeom>
          <a:noFill/>
        </p:spPr>
        <p:txBody>
          <a:bodyPr wrap="square" rtlCol="0">
            <a:spAutoFit/>
          </a:bodyPr>
          <a:lstStyle/>
          <a:p>
            <a:r>
              <a:rPr lang="fr-FR" sz="3200" dirty="0" smtClean="0">
                <a:latin typeface="Monotype Corsiva" pitchFamily="66" charset="0"/>
              </a:rPr>
              <a:t>14. méandres</a:t>
            </a:r>
            <a:endParaRPr lang="fr-BE" sz="3200" dirty="0">
              <a:latin typeface="Monotype Corsiva" pitchFamily="66" charset="0"/>
            </a:endParaRPr>
          </a:p>
        </p:txBody>
      </p:sp>
      <p:sp>
        <p:nvSpPr>
          <p:cNvPr id="18" name="ZoneTexte 17"/>
          <p:cNvSpPr txBox="1"/>
          <p:nvPr/>
        </p:nvSpPr>
        <p:spPr>
          <a:xfrm>
            <a:off x="5857884" y="2129845"/>
            <a:ext cx="2143140" cy="584775"/>
          </a:xfrm>
          <a:prstGeom prst="rect">
            <a:avLst/>
          </a:prstGeom>
          <a:noFill/>
        </p:spPr>
        <p:txBody>
          <a:bodyPr wrap="square" rtlCol="0">
            <a:spAutoFit/>
          </a:bodyPr>
          <a:lstStyle/>
          <a:p>
            <a:r>
              <a:rPr lang="fr-FR" sz="3200" dirty="0" smtClean="0">
                <a:latin typeface="Monotype Corsiva" pitchFamily="66" charset="0"/>
              </a:rPr>
              <a:t>15. combats</a:t>
            </a:r>
            <a:endParaRPr lang="fr-BE" sz="3200" dirty="0">
              <a:latin typeface="Monotype Corsiva" pitchFamily="66" charset="0"/>
            </a:endParaRPr>
          </a:p>
        </p:txBody>
      </p:sp>
      <p:sp>
        <p:nvSpPr>
          <p:cNvPr id="19" name="ZoneTexte 18"/>
          <p:cNvSpPr txBox="1"/>
          <p:nvPr/>
        </p:nvSpPr>
        <p:spPr>
          <a:xfrm>
            <a:off x="5857884" y="2701349"/>
            <a:ext cx="2143140" cy="584775"/>
          </a:xfrm>
          <a:prstGeom prst="rect">
            <a:avLst/>
          </a:prstGeom>
          <a:noFill/>
        </p:spPr>
        <p:txBody>
          <a:bodyPr wrap="square" rtlCol="0">
            <a:spAutoFit/>
          </a:bodyPr>
          <a:lstStyle/>
          <a:p>
            <a:r>
              <a:rPr lang="fr-FR" sz="3200" dirty="0" smtClean="0">
                <a:latin typeface="Monotype Corsiva" pitchFamily="66" charset="0"/>
              </a:rPr>
              <a:t>16. veines</a:t>
            </a:r>
            <a:endParaRPr lang="fr-BE" sz="3200" dirty="0">
              <a:latin typeface="Monotype Corsiva" pitchFamily="66" charset="0"/>
            </a:endParaRPr>
          </a:p>
        </p:txBody>
      </p:sp>
      <p:sp>
        <p:nvSpPr>
          <p:cNvPr id="20" name="ZoneTexte 19"/>
          <p:cNvSpPr txBox="1"/>
          <p:nvPr/>
        </p:nvSpPr>
        <p:spPr>
          <a:xfrm>
            <a:off x="5857884" y="3272853"/>
            <a:ext cx="2143140" cy="584775"/>
          </a:xfrm>
          <a:prstGeom prst="rect">
            <a:avLst/>
          </a:prstGeom>
          <a:noFill/>
        </p:spPr>
        <p:txBody>
          <a:bodyPr wrap="square" rtlCol="0">
            <a:spAutoFit/>
          </a:bodyPr>
          <a:lstStyle/>
          <a:p>
            <a:r>
              <a:rPr lang="fr-FR" sz="3200" dirty="0" smtClean="0">
                <a:latin typeface="Monotype Corsiva" pitchFamily="66" charset="0"/>
              </a:rPr>
              <a:t>17. choix</a:t>
            </a:r>
            <a:endParaRPr lang="fr-BE" sz="3200" dirty="0">
              <a:latin typeface="Monotype Corsiva" pitchFamily="66" charset="0"/>
            </a:endParaRPr>
          </a:p>
        </p:txBody>
      </p:sp>
      <p:sp>
        <p:nvSpPr>
          <p:cNvPr id="21" name="ZoneTexte 20"/>
          <p:cNvSpPr txBox="1"/>
          <p:nvPr/>
        </p:nvSpPr>
        <p:spPr>
          <a:xfrm>
            <a:off x="5857884" y="3844357"/>
            <a:ext cx="2143140" cy="584775"/>
          </a:xfrm>
          <a:prstGeom prst="rect">
            <a:avLst/>
          </a:prstGeom>
          <a:noFill/>
        </p:spPr>
        <p:txBody>
          <a:bodyPr wrap="square" rtlCol="0">
            <a:spAutoFit/>
          </a:bodyPr>
          <a:lstStyle/>
          <a:p>
            <a:r>
              <a:rPr lang="fr-FR" sz="3200" dirty="0" smtClean="0">
                <a:latin typeface="Monotype Corsiva" pitchFamily="66" charset="0"/>
              </a:rPr>
              <a:t>18. destin</a:t>
            </a:r>
            <a:endParaRPr lang="fr-BE" sz="3200" dirty="0">
              <a:latin typeface="Monotype Corsiva" pitchFamily="66" charset="0"/>
            </a:endParaRPr>
          </a:p>
        </p:txBody>
      </p:sp>
      <p:sp>
        <p:nvSpPr>
          <p:cNvPr id="22" name="Rectangle 21"/>
          <p:cNvSpPr/>
          <p:nvPr/>
        </p:nvSpPr>
        <p:spPr>
          <a:xfrm>
            <a:off x="2286000" y="5572140"/>
            <a:ext cx="4572000" cy="369332"/>
          </a:xfrm>
          <a:prstGeom prst="rect">
            <a:avLst/>
          </a:prstGeom>
        </p:spPr>
        <p:txBody>
          <a:bodyPr>
            <a:spAutoFit/>
          </a:bodyPr>
          <a:lstStyle/>
          <a:p>
            <a:pPr algn="ctr"/>
            <a:r>
              <a:rPr lang="fr-BE" dirty="0" smtClean="0">
                <a:hlinkClick r:id="rId2"/>
              </a:rPr>
              <a:t>Tien An Men</a:t>
            </a:r>
            <a:endParaRPr lang="fr-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francais.islammessage.com/panel/media/flash/carte-chine.gif"/>
          <p:cNvPicPr>
            <a:picLocks noChangeAspect="1" noChangeArrowheads="1"/>
          </p:cNvPicPr>
          <p:nvPr/>
        </p:nvPicPr>
        <p:blipFill>
          <a:blip r:embed="rId2"/>
          <a:srcRect/>
          <a:stretch>
            <a:fillRect/>
          </a:stretch>
        </p:blipFill>
        <p:spPr bwMode="auto">
          <a:xfrm>
            <a:off x="500034" y="857232"/>
            <a:ext cx="4214842" cy="3718978"/>
          </a:xfrm>
          <a:prstGeom prst="rect">
            <a:avLst/>
          </a:prstGeom>
          <a:noFill/>
        </p:spPr>
      </p:pic>
      <p:pic>
        <p:nvPicPr>
          <p:cNvPr id="6" name="Picture 4" descr="http://www.louisemichelchampigny.ac-creteil.fr/IMG/jpg/ThgfroidephotoetudiantTienAnMenjuin1989.jpg"/>
          <p:cNvPicPr>
            <a:picLocks noChangeAspect="1" noChangeArrowheads="1"/>
          </p:cNvPicPr>
          <p:nvPr/>
        </p:nvPicPr>
        <p:blipFill>
          <a:blip r:embed="rId3" cstate="print"/>
          <a:srcRect/>
          <a:stretch>
            <a:fillRect/>
          </a:stretch>
        </p:blipFill>
        <p:spPr bwMode="auto">
          <a:xfrm>
            <a:off x="3643306" y="3143248"/>
            <a:ext cx="5229952" cy="3446405"/>
          </a:xfrm>
          <a:prstGeom prst="rect">
            <a:avLst/>
          </a:prstGeom>
          <a:noFill/>
        </p:spPr>
      </p:pic>
      <p:sp>
        <p:nvSpPr>
          <p:cNvPr id="1025" name="Rectangle 1"/>
          <p:cNvSpPr>
            <a:spLocks noChangeArrowheads="1"/>
          </p:cNvSpPr>
          <p:nvPr/>
        </p:nvSpPr>
        <p:spPr bwMode="auto">
          <a:xfrm>
            <a:off x="285720" y="357166"/>
            <a:ext cx="8572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 Question subsidiaire : Que sais-tu à propos de Tien An Men </a:t>
            </a:r>
            <a:r>
              <a:rPr lang="fr-FR" sz="2000" dirty="0" smtClean="0">
                <a:latin typeface="Times New Roman" pitchFamily="18" charset="0"/>
                <a:cs typeface="Times New Roman" pitchFamily="18" charset="0"/>
              </a:rPr>
              <a:t>?</a:t>
            </a:r>
            <a:endParaRPr lang="fr-BE" sz="2000" dirty="0">
              <a:latin typeface="Times New Roman" pitchFamily="18" charset="0"/>
              <a:cs typeface="Times New Roman" pitchFamily="18" charset="0"/>
            </a:endParaRPr>
          </a:p>
        </p:txBody>
      </p:sp>
      <p:sp>
        <p:nvSpPr>
          <p:cNvPr id="3" name="Rectangle 1"/>
          <p:cNvSpPr>
            <a:spLocks noChangeArrowheads="1"/>
          </p:cNvSpPr>
          <p:nvPr/>
        </p:nvSpPr>
        <p:spPr bwMode="auto">
          <a:xfrm>
            <a:off x="285720" y="4542076"/>
            <a:ext cx="8572560" cy="181588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Tien An Men est le nom de l'une des plus grandes places de Pékin. Elle est connue pour les manifestations qui s'y sont déroulées en  1989 dans le but d'une démocratisation du pays. Ce mouvement fut réprimé dans le sang par l'armée chinoise.</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5" name="ZoneTexte 4"/>
          <p:cNvSpPr txBox="1"/>
          <p:nvPr/>
        </p:nvSpPr>
        <p:spPr>
          <a:xfrm>
            <a:off x="6429388" y="1643050"/>
            <a:ext cx="652743" cy="369332"/>
          </a:xfrm>
          <a:prstGeom prst="rect">
            <a:avLst/>
          </a:prstGeom>
          <a:noFill/>
        </p:spPr>
        <p:txBody>
          <a:bodyPr wrap="none" rtlCol="0">
            <a:spAutoFit/>
          </a:bodyPr>
          <a:lstStyle/>
          <a:p>
            <a:r>
              <a:rPr lang="fr-BE" dirty="0" smtClean="0">
                <a:hlinkClick r:id="rId4"/>
              </a:rPr>
              <a:t>1989</a:t>
            </a:r>
            <a:endParaRPr lang="fr-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animBg="1"/>
      <p:bldP spid="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121</Words>
  <Application>Microsoft Office PowerPoint</Application>
  <PresentationFormat>Affichage à l'écran (4:3)</PresentationFormat>
  <Paragraphs>24</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Diapositive 1</vt:lpstr>
      <vt:lpstr>Diapositive 2</vt:lpstr>
      <vt:lpstr>Diapositive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48</cp:revision>
  <dcterms:created xsi:type="dcterms:W3CDTF">2014-09-20T13:08:32Z</dcterms:created>
  <dcterms:modified xsi:type="dcterms:W3CDTF">2014-11-23T13:48:14Z</dcterms:modified>
</cp:coreProperties>
</file>