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3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19/10/2015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19/10/2015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19/10/2015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19/10/2015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19/10/2015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19/10/2015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19/10/2015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19/10/2015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19/10/2015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19/10/2015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E9AC-B7B8-40CA-AD16-E59B5CE2469F}" type="datetimeFigureOut">
              <a:rPr lang="fr-FR" smtClean="0"/>
              <a:t>19/10/2015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AE9AC-B7B8-40CA-AD16-E59B5CE2469F}" type="datetimeFigureOut">
              <a:rPr lang="fr-FR" smtClean="0"/>
              <a:t>19/10/2015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7E58B-3740-4C9C-9CED-D5B0EEC4C699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dJL-zpxUo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7772400" cy="1470025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3200" b="1" dirty="0" smtClean="0"/>
              <a:t>Juste après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b="1" dirty="0" err="1" smtClean="0"/>
              <a:t>Fredericks</a:t>
            </a:r>
            <a:r>
              <a:rPr lang="fr-FR" sz="3200" b="1" dirty="0" smtClean="0"/>
              <a:t> – Goldman – Jones</a:t>
            </a:r>
            <a:endParaRPr lang="fr-BE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2856"/>
            <a:ext cx="3714766" cy="3714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85720" y="1988840"/>
            <a:ext cx="857256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3200" dirty="0">
                <a:sym typeface="Webdings" panose="05030102010509060703" pitchFamily="18" charset="2"/>
              </a:rPr>
              <a:t></a:t>
            </a:r>
            <a:r>
              <a:rPr lang="fr-FR" sz="3200" dirty="0"/>
              <a:t>A ton avis, quels mots de la chanson sont des indices pour comprendre ce qui a pu se passer avant ?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5720" y="332656"/>
            <a:ext cx="857256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3200" dirty="0">
                <a:sym typeface="Webdings" panose="05030102010509060703" pitchFamily="18" charset="2"/>
              </a:rPr>
              <a:t></a:t>
            </a:r>
            <a:r>
              <a:rPr lang="fr-FR" sz="3200" dirty="0"/>
              <a:t>L'auteur s'interroge sur ce qui a pu se passer “juste après”, mais après quoi ? En 10 à 15 lignes, imagine ce qui a pu se passer avant la chanson.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5616" y="3636313"/>
            <a:ext cx="77426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lang="fr-BE" altLang="zh-CN" sz="3200" i="1" dirty="0">
                <a:solidFill>
                  <a:srgbClr val="0070C0"/>
                </a:solidFill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ea typeface="Times New Roman" pitchFamily="18" charset="0"/>
                <a:cs typeface="Arial" pitchFamily="34" charset="0"/>
              </a:rPr>
              <a:t>teint la lumière </a:t>
            </a:r>
            <a:r>
              <a:rPr kumimoji="0" lang="fr-BE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: il fait noir</a:t>
            </a:r>
            <a:endParaRPr lang="fr-BE" altLang="zh-CN" sz="3200" i="1" dirty="0">
              <a:solidFill>
                <a:schemeClr val="tx2"/>
              </a:solidFill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5616" y="4212377"/>
            <a:ext cx="77426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lang="fr-BE" altLang="zh-CN" sz="3200" i="1" dirty="0">
                <a:solidFill>
                  <a:srgbClr val="0070C0"/>
                </a:solidFill>
                <a:ea typeface="Times New Roman" pitchFamily="18" charset="0"/>
                <a:cs typeface="Arial" pitchFamily="34" charset="0"/>
              </a:rPr>
              <a:t>l</a:t>
            </a: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ea typeface="Times New Roman" pitchFamily="18" charset="0"/>
                <a:cs typeface="Arial" pitchFamily="34" charset="0"/>
              </a:rPr>
              <a:t>e sang,</a:t>
            </a:r>
            <a:r>
              <a:rPr kumimoji="0" lang="fr-BE" altLang="zh-CN" sz="3200" b="0" i="1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ea typeface="Times New Roman" pitchFamily="18" charset="0"/>
                <a:cs typeface="Arial" pitchFamily="34" charset="0"/>
              </a:rPr>
              <a:t> l'éther </a:t>
            </a:r>
            <a:r>
              <a:rPr kumimoji="0" lang="fr-BE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: infirmerie, hôpital</a:t>
            </a:r>
            <a:endParaRPr lang="fr-BE" altLang="zh-CN" sz="3200" i="1" dirty="0">
              <a:solidFill>
                <a:schemeClr val="tx2"/>
              </a:solidFill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5616" y="4788441"/>
            <a:ext cx="77426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ea typeface="Times New Roman" pitchFamily="18" charset="0"/>
                <a:cs typeface="Arial" pitchFamily="34" charset="0"/>
              </a:rPr>
              <a:t>registre, formulaire </a:t>
            </a:r>
            <a:r>
              <a:rPr kumimoji="0" lang="fr-BE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: administration</a:t>
            </a:r>
            <a:endParaRPr lang="fr-BE" altLang="zh-CN" sz="3200" i="1" dirty="0">
              <a:solidFill>
                <a:schemeClr val="tx2"/>
              </a:solidFill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5616" y="5364505"/>
            <a:ext cx="77426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ea typeface="Times New Roman" pitchFamily="18" charset="0"/>
                <a:cs typeface="Arial" pitchFamily="34" charset="0"/>
              </a:rPr>
              <a:t>le regarder respirer </a:t>
            </a:r>
            <a:r>
              <a:rPr kumimoji="0" lang="fr-BE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: malade, blessé</a:t>
            </a:r>
            <a:endParaRPr lang="fr-BE" altLang="zh-CN" sz="3200" i="1" dirty="0">
              <a:solidFill>
                <a:schemeClr val="tx2"/>
              </a:solidFill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14282" y="44624"/>
            <a:ext cx="864399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3200" dirty="0">
                <a:sym typeface="Webdings" panose="05030102010509060703" pitchFamily="18" charset="2"/>
              </a:rPr>
              <a:t></a:t>
            </a:r>
            <a:r>
              <a:rPr lang="fr-FR" sz="3200" dirty="0"/>
              <a:t>Quelle phrase ou quel passage du texte pourrait résumer l'ensemble de la chanson ?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14346" y="1028225"/>
            <a:ext cx="86439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</a:pPr>
            <a:r>
              <a:rPr lang="fr-BE" altLang="zh-CN" sz="3200" i="1" dirty="0">
                <a:solidFill>
                  <a:srgbClr val="0070C0"/>
                </a:solidFill>
                <a:ea typeface="Times New Roman" pitchFamily="18" charset="0"/>
                <a:cs typeface="Arial" pitchFamily="34" charset="0"/>
              </a:rPr>
              <a:t>Mais qu'est-ce qu'on peut bien faire après ça ?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14346" y="1604289"/>
            <a:ext cx="864393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3200" dirty="0">
                <a:sym typeface="Webdings" panose="05030102010509060703" pitchFamily="18" charset="2"/>
              </a:rPr>
              <a:t></a:t>
            </a:r>
            <a:r>
              <a:rPr lang="fr-FR" sz="3200" dirty="0"/>
              <a:t>Le texte est rempli de questions; quelle réponse </a:t>
            </a:r>
            <a:r>
              <a:rPr lang="fr-FR" sz="3200"/>
              <a:t>l'auteur </a:t>
            </a:r>
            <a:r>
              <a:rPr lang="fr-FR" sz="3200" smtClean="0"/>
              <a:t>leur </a:t>
            </a:r>
            <a:r>
              <a:rPr lang="fr-FR" sz="3200" dirty="0"/>
              <a:t>donne-t-il </a:t>
            </a:r>
            <a:r>
              <a:rPr lang="fr-FR" sz="3200" dirty="0" smtClean="0"/>
              <a:t>?</a:t>
            </a:r>
            <a:endParaRPr lang="fr-FR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5616" y="3044449"/>
            <a:ext cx="77426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lang="fr-BE" altLang="zh-CN" sz="3200" i="1" dirty="0" smtClean="0">
                <a:solidFill>
                  <a:srgbClr val="0070C0"/>
                </a:solidFill>
                <a:ea typeface="Times New Roman" pitchFamily="18" charset="0"/>
                <a:cs typeface="Arial" pitchFamily="34" charset="0"/>
              </a:rPr>
              <a:t>prendre l'air, se balader </a:t>
            </a:r>
            <a:r>
              <a:rPr kumimoji="0" lang="fr-BE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: pour oublier</a:t>
            </a:r>
            <a:endParaRPr lang="fr-BE" altLang="zh-CN" sz="3200" i="1" dirty="0">
              <a:solidFill>
                <a:schemeClr val="tx2"/>
              </a:solidFill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5616" y="3620513"/>
            <a:ext cx="77426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lang="fr-BE" altLang="zh-CN" sz="3200" i="1" dirty="0" smtClean="0">
                <a:solidFill>
                  <a:srgbClr val="0070C0"/>
                </a:solidFill>
                <a:ea typeface="Times New Roman" pitchFamily="18" charset="0"/>
                <a:cs typeface="Arial" pitchFamily="34" charset="0"/>
              </a:rPr>
              <a:t>un alcool, un chocolat</a:t>
            </a:r>
            <a:r>
              <a:rPr kumimoji="0" lang="fr-BE" altLang="zh-CN" sz="3200" b="0" i="1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BE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: petit</a:t>
            </a:r>
            <a:r>
              <a:rPr kumimoji="0" lang="fr-BE" altLang="zh-CN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plaisir</a:t>
            </a:r>
            <a:endParaRPr lang="fr-BE" altLang="zh-CN" sz="3200" i="1" dirty="0">
              <a:solidFill>
                <a:schemeClr val="tx2"/>
              </a:solidFill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5616" y="4157669"/>
            <a:ext cx="774266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lang="fr-BE" altLang="zh-CN" sz="3200" i="1" dirty="0" smtClean="0">
                <a:solidFill>
                  <a:srgbClr val="0070C0"/>
                </a:solidFill>
                <a:ea typeface="Times New Roman" pitchFamily="18" charset="0"/>
                <a:cs typeface="Arial" pitchFamily="34" charset="0"/>
              </a:rPr>
              <a:t>lettre, bouquin, cigarette</a:t>
            </a: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BE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: se</a:t>
            </a:r>
            <a:r>
              <a:rPr kumimoji="0" lang="fr-BE" altLang="zh-CN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détendre en pensant à autre chose</a:t>
            </a:r>
            <a:endParaRPr lang="fr-BE" altLang="zh-CN" sz="3200" i="1" dirty="0">
              <a:solidFill>
                <a:schemeClr val="tx2"/>
              </a:solidFill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15616" y="5171708"/>
            <a:ext cx="774266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09575" algn="l"/>
              </a:tabLst>
            </a:pP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BE" altLang="zh-CN" sz="32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ea typeface="Times New Roman" pitchFamily="18" charset="0"/>
                <a:cs typeface="Arial" pitchFamily="34" charset="0"/>
              </a:rPr>
              <a:t>le regarder et dormir </a:t>
            </a:r>
            <a:r>
              <a:rPr kumimoji="0" lang="fr-BE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: cette dernière</a:t>
            </a:r>
            <a:r>
              <a:rPr kumimoji="0" lang="fr-BE" altLang="zh-CN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supposition semble à l'auteur la plus vraisemblable</a:t>
            </a:r>
            <a:endParaRPr lang="fr-BE" altLang="zh-CN" sz="3200" i="1" dirty="0">
              <a:solidFill>
                <a:schemeClr val="tx2"/>
              </a:solidFill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14282" y="2540393"/>
            <a:ext cx="86439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09575" algn="l"/>
              </a:tabLst>
            </a:pPr>
            <a:r>
              <a:rPr kumimoji="0" lang="fr-BE" altLang="zh-CN" sz="3200" b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Il</a:t>
            </a:r>
            <a:r>
              <a:rPr kumimoji="0" lang="fr-BE" altLang="zh-CN" sz="3200" b="0" u="none" strike="noStrike" cap="none" normalizeH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n'a pas </a:t>
            </a:r>
            <a:r>
              <a:rPr kumimoji="0" lang="fr-BE" altLang="zh-CN" sz="3200" b="0" u="sng" strike="noStrike" cap="none" normalizeH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la</a:t>
            </a:r>
            <a:r>
              <a:rPr kumimoji="0" lang="fr-BE" altLang="zh-CN" sz="3200" b="0" u="none" strike="noStrike" cap="none" normalizeH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réponse mais il fait des suppositions :</a:t>
            </a:r>
            <a:endParaRPr lang="fr-BE" altLang="zh-CN" sz="3200" dirty="0"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14282" y="420981"/>
            <a:ext cx="864399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3200" dirty="0">
                <a:sym typeface="Webdings" panose="05030102010509060703" pitchFamily="18" charset="2"/>
              </a:rPr>
              <a:t></a:t>
            </a:r>
            <a:r>
              <a:rPr lang="fr-FR" sz="3200" dirty="0"/>
              <a:t>Selon toi, qu'est-ce que la chanson cherche à montrer, à mettre en évidence ?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27584" y="1438905"/>
            <a:ext cx="803069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36588" algn="l"/>
              </a:tabLst>
            </a:pPr>
            <a:r>
              <a:rPr kumimoji="0" lang="fr-BE" altLang="zh-CN" sz="3200" b="0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Que face à certaines situations exceptionnelles, face à certains événements extraordinaires, on reste souvent</a:t>
            </a:r>
            <a:r>
              <a:rPr kumimoji="0" lang="fr-BE" altLang="zh-CN" sz="3200" b="0" i="0" u="none" strike="noStrike" cap="none" normalizeH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sans réaction, on se sent démuni, on est humainement "dépassé",</a:t>
            </a:r>
            <a:endParaRPr kumimoji="0" lang="fr-BE" altLang="zh-CN" sz="3200" b="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pic>
        <p:nvPicPr>
          <p:cNvPr id="2050" name="Picture 2" descr="jjg-clip-juste-apres_mw2a_1q52z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256" y="3861048"/>
            <a:ext cx="4572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7142966" y="6444044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hlinkClick r:id="rId3"/>
              </a:rPr>
              <a:t>Juste après (le clip)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240</Words>
  <Application>Microsoft Office PowerPoint</Application>
  <PresentationFormat>Affichage à l'écran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Times New Roman</vt:lpstr>
      <vt:lpstr>Webdings</vt:lpstr>
      <vt:lpstr>Thème Office</vt:lpstr>
      <vt:lpstr>Juste après Fredericks – Goldman – Jones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 No et moi », carte d’identité de l’héroïne</dc:title>
  <dc:creator>Gau</dc:creator>
  <cp:lastModifiedBy>Horaire ISND</cp:lastModifiedBy>
  <cp:revision>14</cp:revision>
  <dcterms:created xsi:type="dcterms:W3CDTF">2014-09-14T17:18:34Z</dcterms:created>
  <dcterms:modified xsi:type="dcterms:W3CDTF">2015-10-19T11:27:58Z</dcterms:modified>
</cp:coreProperties>
</file>