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0" r:id="rId4"/>
    <p:sldId id="271"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03/01/2015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pPr/>
              <a:t>03/01/2015</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14494" y="500042"/>
            <a:ext cx="5886464" cy="1470025"/>
          </a:xfrm>
        </p:spPr>
        <p:txBody>
          <a:bodyPr>
            <a:normAutofit/>
          </a:bodyPr>
          <a:lstStyle/>
          <a:p>
            <a:r>
              <a:rPr lang="fr-FR" dirty="0" smtClean="0">
                <a:latin typeface="Times New Roman" pitchFamily="18" charset="0"/>
                <a:cs typeface="Times New Roman" pitchFamily="18" charset="0"/>
              </a:rPr>
              <a:t>L'écriture d'une nouvelle</a:t>
            </a:r>
            <a:endParaRPr lang="fr-BE" dirty="0">
              <a:latin typeface="Times New Roman" pitchFamily="18" charset="0"/>
              <a:cs typeface="Times New Roman" pitchFamily="18" charset="0"/>
            </a:endParaRPr>
          </a:p>
        </p:txBody>
      </p:sp>
      <p:sp>
        <p:nvSpPr>
          <p:cNvPr id="3" name="Sous-titre 2"/>
          <p:cNvSpPr>
            <a:spLocks noGrp="1"/>
          </p:cNvSpPr>
          <p:nvPr>
            <p:ph type="subTitle" idx="1"/>
          </p:nvPr>
        </p:nvSpPr>
        <p:spPr>
          <a:xfrm>
            <a:off x="3571868" y="1643050"/>
            <a:ext cx="1985954" cy="642942"/>
          </a:xfrm>
        </p:spPr>
        <p:txBody>
          <a:bodyPr/>
          <a:lstStyle/>
          <a:p>
            <a:r>
              <a:rPr lang="fr-FR" dirty="0" smtClean="0"/>
              <a:t>Outil </a:t>
            </a:r>
            <a:r>
              <a:rPr lang="fr-FR" dirty="0" smtClean="0"/>
              <a:t>533</a:t>
            </a:r>
            <a:endParaRPr lang="fr-BE" dirty="0"/>
          </a:p>
        </p:txBody>
      </p:sp>
      <p:pic>
        <p:nvPicPr>
          <p:cNvPr id="7170" name="Picture 2" descr="http://formationssecretaires.com/wp-content/uploads/2014/06/formation-prise-de-notes.jpg"/>
          <p:cNvPicPr>
            <a:picLocks noChangeAspect="1" noChangeArrowheads="1"/>
          </p:cNvPicPr>
          <p:nvPr/>
        </p:nvPicPr>
        <p:blipFill>
          <a:blip r:embed="rId2"/>
          <a:srcRect/>
          <a:stretch>
            <a:fillRect/>
          </a:stretch>
        </p:blipFill>
        <p:spPr bwMode="auto">
          <a:xfrm>
            <a:off x="1524002" y="3000372"/>
            <a:ext cx="6048394" cy="34562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rot="10800000" flipV="1">
            <a:off x="357158" y="357167"/>
            <a:ext cx="8429684" cy="2308324"/>
          </a:xfrm>
          <a:prstGeom prst="rect">
            <a:avLst/>
          </a:prstGeom>
          <a:noFill/>
        </p:spPr>
        <p:txBody>
          <a:bodyPr wrap="square" rtlCol="0">
            <a:spAutoFit/>
          </a:bodyPr>
          <a:lstStyle/>
          <a:p>
            <a:pPr algn="just"/>
            <a:r>
              <a:rPr lang="fr-FR" sz="2400" b="1" dirty="0" smtClean="0">
                <a:latin typeface="Comic Sans MS" pitchFamily="66" charset="0"/>
                <a:cs typeface="Times New Roman" pitchFamily="18" charset="0"/>
              </a:rPr>
              <a:t>Introduction</a:t>
            </a:r>
            <a:endParaRPr lang="fr-BE" sz="2400" dirty="0" smtClean="0">
              <a:latin typeface="Comic Sans MS" pitchFamily="66" charset="0"/>
              <a:cs typeface="Times New Roman" pitchFamily="18" charset="0"/>
            </a:endParaRPr>
          </a:p>
          <a:p>
            <a:pPr algn="just"/>
            <a:r>
              <a:rPr lang="fr-FR" sz="2400" dirty="0" smtClean="0">
                <a:latin typeface="Comic Sans MS" pitchFamily="66" charset="0"/>
                <a:cs typeface="Times New Roman" pitchFamily="18" charset="0"/>
              </a:rPr>
              <a:t>Tout d'abord, l'auteur précise que, à sa connaissance, il n'existe pas de recette infaillible pour écrire une nouvelle. Toutefois, il essaie tout de même de prodiguer quelques conseils sur le ton de l'humour puisqu'il fournit une recette pour rater l'écriture d'une nouvelle</a:t>
            </a:r>
            <a:r>
              <a:rPr lang="fr-FR" sz="2400" dirty="0" smtClean="0">
                <a:latin typeface="Comic Sans MS" pitchFamily="66" charset="0"/>
                <a:cs typeface="Times New Roman" pitchFamily="18" charset="0"/>
              </a:rPr>
              <a:t>.</a:t>
            </a:r>
            <a:endParaRPr lang="fr-BE" sz="2400" dirty="0" smtClean="0">
              <a:latin typeface="Comic Sans MS" pitchFamily="66" charset="0"/>
              <a:cs typeface="Times New Roman" pitchFamily="18" charset="0"/>
            </a:endParaRPr>
          </a:p>
        </p:txBody>
      </p:sp>
      <p:sp>
        <p:nvSpPr>
          <p:cNvPr id="6" name="ZoneTexte 5"/>
          <p:cNvSpPr txBox="1"/>
          <p:nvPr/>
        </p:nvSpPr>
        <p:spPr>
          <a:xfrm rot="10800000" flipV="1">
            <a:off x="357158" y="2928934"/>
            <a:ext cx="8429684" cy="461665"/>
          </a:xfrm>
          <a:prstGeom prst="rect">
            <a:avLst/>
          </a:prstGeom>
          <a:noFill/>
        </p:spPr>
        <p:txBody>
          <a:bodyPr wrap="square" rtlCol="0">
            <a:spAutoFit/>
          </a:bodyPr>
          <a:lstStyle/>
          <a:p>
            <a:r>
              <a:rPr lang="fr-FR" sz="2400" b="1" dirty="0" smtClean="0">
                <a:latin typeface="Comic Sans MS" pitchFamily="66" charset="0"/>
                <a:cs typeface="Times New Roman" pitchFamily="18" charset="0"/>
              </a:rPr>
              <a:t>Liste des choses à faire et des pièges à éviter </a:t>
            </a:r>
            <a:r>
              <a:rPr lang="fr-FR" sz="2400" b="1" dirty="0" smtClean="0">
                <a:latin typeface="Comic Sans MS" pitchFamily="66" charset="0"/>
                <a:cs typeface="Times New Roman" pitchFamily="18" charset="0"/>
              </a:rPr>
              <a:t>:</a:t>
            </a:r>
            <a:endParaRPr lang="fr-BE" sz="2400" b="1" dirty="0" smtClean="0">
              <a:latin typeface="Comic Sans MS" pitchFamily="66" charset="0"/>
              <a:cs typeface="Times New Roman" pitchFamily="18" charset="0"/>
            </a:endParaRPr>
          </a:p>
        </p:txBody>
      </p:sp>
      <p:sp>
        <p:nvSpPr>
          <p:cNvPr id="7" name="ZoneTexte 6"/>
          <p:cNvSpPr txBox="1"/>
          <p:nvPr/>
        </p:nvSpPr>
        <p:spPr>
          <a:xfrm rot="10800000" flipV="1">
            <a:off x="928662" y="3429000"/>
            <a:ext cx="7929618" cy="461665"/>
          </a:xfrm>
          <a:prstGeom prst="rect">
            <a:avLst/>
          </a:prstGeom>
          <a:noFill/>
        </p:spPr>
        <p:txBody>
          <a:bodyPr wrap="square" rtlCol="0">
            <a:spAutoFit/>
          </a:bodyPr>
          <a:lstStyle/>
          <a:p>
            <a:pPr lvl="0"/>
            <a:r>
              <a:rPr lang="fr-FR" sz="2400" dirty="0" smtClean="0">
                <a:latin typeface="Comic Sans MS" pitchFamily="66" charset="0"/>
                <a:cs typeface="Times New Roman" pitchFamily="18" charset="0"/>
              </a:rPr>
              <a:t>1. La </a:t>
            </a:r>
            <a:r>
              <a:rPr lang="fr-FR" sz="2400" dirty="0" smtClean="0">
                <a:latin typeface="Comic Sans MS" pitchFamily="66" charset="0"/>
                <a:cs typeface="Times New Roman" pitchFamily="18" charset="0"/>
              </a:rPr>
              <a:t>première chose à faire est de lire un maximum.</a:t>
            </a:r>
            <a:endParaRPr lang="fr-BE" sz="2400" dirty="0">
              <a:latin typeface="Comic Sans MS" pitchFamily="66" charset="0"/>
              <a:cs typeface="Times New Roman" pitchFamily="18" charset="0"/>
            </a:endParaRPr>
          </a:p>
        </p:txBody>
      </p:sp>
      <p:sp>
        <p:nvSpPr>
          <p:cNvPr id="8" name="ZoneTexte 7"/>
          <p:cNvSpPr txBox="1"/>
          <p:nvPr/>
        </p:nvSpPr>
        <p:spPr>
          <a:xfrm rot="10800000" flipV="1">
            <a:off x="928661" y="3854239"/>
            <a:ext cx="7929617" cy="830997"/>
          </a:xfrm>
          <a:prstGeom prst="rect">
            <a:avLst/>
          </a:prstGeom>
          <a:noFill/>
        </p:spPr>
        <p:txBody>
          <a:bodyPr wrap="square" rtlCol="0">
            <a:spAutoFit/>
          </a:bodyPr>
          <a:lstStyle/>
          <a:p>
            <a:pPr lvl="0" algn="just"/>
            <a:r>
              <a:rPr lang="fr-FR" sz="2400" dirty="0" smtClean="0">
                <a:latin typeface="Comic Sans MS" pitchFamily="66" charset="0"/>
              </a:rPr>
              <a:t>2. Ne </a:t>
            </a:r>
            <a:r>
              <a:rPr lang="fr-FR" sz="2400" dirty="0" smtClean="0">
                <a:latin typeface="Comic Sans MS" pitchFamily="66" charset="0"/>
              </a:rPr>
              <a:t>pas s'imaginer, sous prétexte qu'il s'agit d'un récit court, que son écriture prendra peu de temps.</a:t>
            </a:r>
            <a:endParaRPr lang="fr-BE" sz="2400" dirty="0">
              <a:latin typeface="Comic Sans MS" pitchFamily="66" charset="0"/>
            </a:endParaRPr>
          </a:p>
        </p:txBody>
      </p:sp>
      <p:sp>
        <p:nvSpPr>
          <p:cNvPr id="9" name="ZoneTexte 8"/>
          <p:cNvSpPr txBox="1"/>
          <p:nvPr/>
        </p:nvSpPr>
        <p:spPr>
          <a:xfrm rot="10800000" flipV="1">
            <a:off x="928661" y="4610408"/>
            <a:ext cx="8001055" cy="461665"/>
          </a:xfrm>
          <a:prstGeom prst="rect">
            <a:avLst/>
          </a:prstGeom>
          <a:noFill/>
        </p:spPr>
        <p:txBody>
          <a:bodyPr wrap="square" rtlCol="0">
            <a:spAutoFit/>
          </a:bodyPr>
          <a:lstStyle/>
          <a:p>
            <a:pPr lvl="0" algn="just"/>
            <a:r>
              <a:rPr lang="fr-FR" sz="2400" dirty="0" smtClean="0">
                <a:latin typeface="Comic Sans MS" pitchFamily="66" charset="0"/>
              </a:rPr>
              <a:t>3. Mieux </a:t>
            </a:r>
            <a:r>
              <a:rPr lang="fr-FR" sz="2400" dirty="0" smtClean="0">
                <a:latin typeface="Comic Sans MS" pitchFamily="66" charset="0"/>
              </a:rPr>
              <a:t>vaut éviter l'influence de la télévision.</a:t>
            </a:r>
            <a:endParaRPr lang="fr-BE" sz="2400" dirty="0">
              <a:latin typeface="Comic Sans MS" pitchFamily="66" charset="0"/>
            </a:endParaRPr>
          </a:p>
        </p:txBody>
      </p:sp>
      <p:sp>
        <p:nvSpPr>
          <p:cNvPr id="10" name="ZoneTexte 9"/>
          <p:cNvSpPr txBox="1"/>
          <p:nvPr/>
        </p:nvSpPr>
        <p:spPr>
          <a:xfrm rot="10800000" flipV="1">
            <a:off x="928661" y="5039036"/>
            <a:ext cx="7929617" cy="461665"/>
          </a:xfrm>
          <a:prstGeom prst="rect">
            <a:avLst/>
          </a:prstGeom>
          <a:noFill/>
        </p:spPr>
        <p:txBody>
          <a:bodyPr wrap="square" rtlCol="0">
            <a:spAutoFit/>
          </a:bodyPr>
          <a:lstStyle/>
          <a:p>
            <a:pPr lvl="0" algn="just"/>
            <a:r>
              <a:rPr lang="fr-FR" sz="2400" dirty="0" smtClean="0">
                <a:latin typeface="Comic Sans MS" pitchFamily="66" charset="0"/>
              </a:rPr>
              <a:t>4. Ne </a:t>
            </a:r>
            <a:r>
              <a:rPr lang="fr-FR" sz="2400" dirty="0" smtClean="0">
                <a:latin typeface="Comic Sans MS" pitchFamily="66" charset="0"/>
              </a:rPr>
              <a:t>pas faire l'économie d'une vraie réflexion.</a:t>
            </a:r>
            <a:endParaRPr lang="fr-BE" sz="2400" dirty="0">
              <a:latin typeface="Comic Sans MS" pitchFamily="66" charset="0"/>
            </a:endParaRPr>
          </a:p>
        </p:txBody>
      </p:sp>
      <p:sp>
        <p:nvSpPr>
          <p:cNvPr id="11" name="ZoneTexte 10"/>
          <p:cNvSpPr txBox="1"/>
          <p:nvPr/>
        </p:nvSpPr>
        <p:spPr>
          <a:xfrm rot="10800000" flipV="1">
            <a:off x="928662" y="5467664"/>
            <a:ext cx="7572428" cy="461665"/>
          </a:xfrm>
          <a:prstGeom prst="rect">
            <a:avLst/>
          </a:prstGeom>
          <a:noFill/>
        </p:spPr>
        <p:txBody>
          <a:bodyPr wrap="square" rtlCol="0">
            <a:spAutoFit/>
          </a:bodyPr>
          <a:lstStyle/>
          <a:p>
            <a:pPr lvl="0" algn="just"/>
            <a:r>
              <a:rPr lang="fr-FR" sz="2400" dirty="0" smtClean="0">
                <a:latin typeface="Comic Sans MS" pitchFamily="66" charset="0"/>
              </a:rPr>
              <a:t>5. Elaborer </a:t>
            </a:r>
            <a:r>
              <a:rPr lang="fr-FR" sz="2400" dirty="0" smtClean="0">
                <a:latin typeface="Comic Sans MS" pitchFamily="66" charset="0"/>
              </a:rPr>
              <a:t>un scénario fouillé, riche.</a:t>
            </a:r>
            <a:endParaRPr lang="fr-BE" sz="2400" dirty="0">
              <a:latin typeface="Comic Sans MS" pitchFamily="66" charset="0"/>
            </a:endParaRPr>
          </a:p>
        </p:txBody>
      </p:sp>
      <p:sp>
        <p:nvSpPr>
          <p:cNvPr id="12" name="ZoneTexte 11"/>
          <p:cNvSpPr txBox="1"/>
          <p:nvPr/>
        </p:nvSpPr>
        <p:spPr>
          <a:xfrm rot="10800000" flipV="1">
            <a:off x="928662" y="5896293"/>
            <a:ext cx="7572428" cy="461665"/>
          </a:xfrm>
          <a:prstGeom prst="rect">
            <a:avLst/>
          </a:prstGeom>
          <a:noFill/>
        </p:spPr>
        <p:txBody>
          <a:bodyPr wrap="square" rtlCol="0">
            <a:spAutoFit/>
          </a:bodyPr>
          <a:lstStyle/>
          <a:p>
            <a:pPr algn="just"/>
            <a:r>
              <a:rPr lang="fr-FR" sz="2400" dirty="0" smtClean="0">
                <a:latin typeface="Comic Sans MS" pitchFamily="66" charset="0"/>
              </a:rPr>
              <a:t>6. Ne </a:t>
            </a:r>
            <a:r>
              <a:rPr lang="fr-FR" sz="2400" dirty="0" smtClean="0">
                <a:latin typeface="Comic Sans MS" pitchFamily="66" charset="0"/>
              </a:rPr>
              <a:t>pas retarder le moment de s'y mettre</a:t>
            </a:r>
            <a:r>
              <a:rPr lang="fr-FR" sz="2400" dirty="0" smtClean="0">
                <a:latin typeface="Comic Sans MS" pitchFamily="66" charset="0"/>
              </a:rPr>
              <a:t>.</a:t>
            </a:r>
            <a:endParaRPr lang="fr-BE" sz="24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rot="10800000" flipV="1">
            <a:off x="928662" y="172501"/>
            <a:ext cx="7929618" cy="830997"/>
          </a:xfrm>
          <a:prstGeom prst="rect">
            <a:avLst/>
          </a:prstGeom>
          <a:noFill/>
        </p:spPr>
        <p:txBody>
          <a:bodyPr wrap="square" rtlCol="0">
            <a:spAutoFit/>
          </a:bodyPr>
          <a:lstStyle/>
          <a:p>
            <a:pPr algn="just"/>
            <a:r>
              <a:rPr lang="fr-FR" sz="2400" dirty="0" smtClean="0">
                <a:latin typeface="Comic Sans MS" pitchFamily="66" charset="0"/>
                <a:cs typeface="Times New Roman" pitchFamily="18" charset="0"/>
              </a:rPr>
              <a:t>7</a:t>
            </a:r>
            <a:r>
              <a:rPr lang="fr-FR" sz="2400" dirty="0" smtClean="0">
                <a:latin typeface="Comic Sans MS" pitchFamily="66" charset="0"/>
                <a:cs typeface="Times New Roman" pitchFamily="18" charset="0"/>
              </a:rPr>
              <a:t>. </a:t>
            </a:r>
            <a:r>
              <a:rPr lang="fr-FR" sz="2400" dirty="0" smtClean="0">
                <a:latin typeface="Comic Sans MS" pitchFamily="66" charset="0"/>
              </a:rPr>
              <a:t>Se documenter sérieusement pour ne pas inventer n'importe quoi</a:t>
            </a:r>
            <a:r>
              <a:rPr lang="fr-FR" sz="2400" dirty="0" smtClean="0">
                <a:latin typeface="Comic Sans MS" pitchFamily="66" charset="0"/>
              </a:rPr>
              <a:t>.</a:t>
            </a:r>
            <a:endParaRPr lang="fr-BE" sz="2400" dirty="0">
              <a:latin typeface="Comic Sans MS" pitchFamily="66" charset="0"/>
              <a:cs typeface="Times New Roman" pitchFamily="18" charset="0"/>
            </a:endParaRPr>
          </a:p>
        </p:txBody>
      </p:sp>
      <p:sp>
        <p:nvSpPr>
          <p:cNvPr id="8" name="ZoneTexte 7"/>
          <p:cNvSpPr txBox="1"/>
          <p:nvPr/>
        </p:nvSpPr>
        <p:spPr>
          <a:xfrm rot="10800000" flipV="1">
            <a:off x="928661" y="1014225"/>
            <a:ext cx="7929617" cy="1200329"/>
          </a:xfrm>
          <a:prstGeom prst="rect">
            <a:avLst/>
          </a:prstGeom>
          <a:noFill/>
        </p:spPr>
        <p:txBody>
          <a:bodyPr wrap="square" rtlCol="0">
            <a:spAutoFit/>
          </a:bodyPr>
          <a:lstStyle/>
          <a:p>
            <a:pPr algn="just"/>
            <a:r>
              <a:rPr lang="fr-FR" sz="2400" dirty="0" smtClean="0">
                <a:latin typeface="Comic Sans MS" pitchFamily="66" charset="0"/>
              </a:rPr>
              <a:t>8</a:t>
            </a:r>
            <a:r>
              <a:rPr lang="fr-FR" sz="2400" dirty="0" smtClean="0">
                <a:latin typeface="Comic Sans MS" pitchFamily="66" charset="0"/>
              </a:rPr>
              <a:t>. </a:t>
            </a:r>
            <a:r>
              <a:rPr lang="fr-FR" sz="2400" dirty="0" smtClean="0">
                <a:latin typeface="Comic Sans MS" pitchFamily="66" charset="0"/>
              </a:rPr>
              <a:t>Ne pas élaborer un plan trop précis ou trop rigoureux mais se laisser entraîner par les imprévus de l'écriture</a:t>
            </a:r>
            <a:r>
              <a:rPr lang="fr-FR" sz="2400" dirty="0" smtClean="0">
                <a:latin typeface="Comic Sans MS" pitchFamily="66" charset="0"/>
              </a:rPr>
              <a:t>.</a:t>
            </a:r>
            <a:endParaRPr lang="fr-BE" sz="2400" dirty="0" smtClean="0">
              <a:latin typeface="Comic Sans MS" pitchFamily="66" charset="0"/>
            </a:endParaRPr>
          </a:p>
        </p:txBody>
      </p:sp>
      <p:sp>
        <p:nvSpPr>
          <p:cNvPr id="9" name="ZoneTexte 8"/>
          <p:cNvSpPr txBox="1"/>
          <p:nvPr/>
        </p:nvSpPr>
        <p:spPr>
          <a:xfrm rot="10800000" flipV="1">
            <a:off x="928661" y="2181516"/>
            <a:ext cx="8001055" cy="461665"/>
          </a:xfrm>
          <a:prstGeom prst="rect">
            <a:avLst/>
          </a:prstGeom>
          <a:noFill/>
        </p:spPr>
        <p:txBody>
          <a:bodyPr wrap="square" rtlCol="0">
            <a:spAutoFit/>
          </a:bodyPr>
          <a:lstStyle/>
          <a:p>
            <a:pPr algn="just"/>
            <a:r>
              <a:rPr lang="fr-FR" sz="2400" dirty="0" smtClean="0">
                <a:latin typeface="Comic Sans MS" pitchFamily="66" charset="0"/>
              </a:rPr>
              <a:t>9</a:t>
            </a:r>
            <a:r>
              <a:rPr lang="fr-FR" sz="2400" dirty="0" smtClean="0">
                <a:latin typeface="Comic Sans MS" pitchFamily="66" charset="0"/>
              </a:rPr>
              <a:t>. </a:t>
            </a:r>
            <a:r>
              <a:rPr lang="fr-FR" sz="2400" dirty="0" smtClean="0">
                <a:latin typeface="Comic Sans MS" pitchFamily="66" charset="0"/>
              </a:rPr>
              <a:t>Rechercher du plaisir en écrivant</a:t>
            </a:r>
            <a:r>
              <a:rPr lang="fr-FR" sz="2400" dirty="0" smtClean="0">
                <a:latin typeface="Comic Sans MS" pitchFamily="66" charset="0"/>
              </a:rPr>
              <a:t>.</a:t>
            </a:r>
            <a:endParaRPr lang="fr-BE" sz="2400" dirty="0" smtClean="0">
              <a:latin typeface="Comic Sans MS" pitchFamily="66" charset="0"/>
            </a:endParaRPr>
          </a:p>
        </p:txBody>
      </p:sp>
      <p:sp>
        <p:nvSpPr>
          <p:cNvPr id="10" name="ZoneTexte 9"/>
          <p:cNvSpPr txBox="1"/>
          <p:nvPr/>
        </p:nvSpPr>
        <p:spPr>
          <a:xfrm rot="10800000" flipV="1">
            <a:off x="928661" y="2643182"/>
            <a:ext cx="7929617" cy="461665"/>
          </a:xfrm>
          <a:prstGeom prst="rect">
            <a:avLst/>
          </a:prstGeom>
          <a:noFill/>
        </p:spPr>
        <p:txBody>
          <a:bodyPr wrap="square" rtlCol="0">
            <a:spAutoFit/>
          </a:bodyPr>
          <a:lstStyle/>
          <a:p>
            <a:pPr algn="just"/>
            <a:r>
              <a:rPr lang="fr-FR" sz="2400" dirty="0" smtClean="0">
                <a:latin typeface="Comic Sans MS" pitchFamily="66" charset="0"/>
              </a:rPr>
              <a:t>10. </a:t>
            </a:r>
            <a:r>
              <a:rPr lang="fr-FR" sz="2400" dirty="0" smtClean="0">
                <a:latin typeface="Comic Sans MS" pitchFamily="66" charset="0"/>
              </a:rPr>
              <a:t>Eviter de tomber dans deux travers opposés </a:t>
            </a:r>
            <a:r>
              <a:rPr lang="fr-FR" sz="2400" dirty="0" smtClean="0">
                <a:latin typeface="Comic Sans MS" pitchFamily="66" charset="0"/>
              </a:rPr>
              <a:t>:</a:t>
            </a:r>
            <a:endParaRPr lang="fr-BE" sz="2400" dirty="0" smtClean="0">
              <a:latin typeface="Comic Sans MS" pitchFamily="66" charset="0"/>
            </a:endParaRPr>
          </a:p>
        </p:txBody>
      </p:sp>
      <p:sp>
        <p:nvSpPr>
          <p:cNvPr id="11" name="ZoneTexte 10"/>
          <p:cNvSpPr txBox="1"/>
          <p:nvPr/>
        </p:nvSpPr>
        <p:spPr>
          <a:xfrm rot="10800000" flipV="1">
            <a:off x="928662" y="3071810"/>
            <a:ext cx="8072494" cy="1323439"/>
          </a:xfrm>
          <a:prstGeom prst="rect">
            <a:avLst/>
          </a:prstGeom>
          <a:noFill/>
        </p:spPr>
        <p:txBody>
          <a:bodyPr wrap="square" rtlCol="0">
            <a:spAutoFit/>
          </a:bodyPr>
          <a:lstStyle/>
          <a:p>
            <a:pPr lvl="1"/>
            <a:r>
              <a:rPr lang="fr-FR" sz="2000" dirty="0" smtClean="0">
                <a:latin typeface="Comic Sans MS" pitchFamily="66" charset="0"/>
              </a:rPr>
              <a:t>a) Trop </a:t>
            </a:r>
            <a:r>
              <a:rPr lang="fr-FR" sz="2000" dirty="0" smtClean="0">
                <a:latin typeface="Comic Sans MS" pitchFamily="66" charset="0"/>
              </a:rPr>
              <a:t>de simplicité :</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l'énumération </a:t>
            </a:r>
            <a:r>
              <a:rPr lang="fr-FR" sz="2000" dirty="0" smtClean="0">
                <a:latin typeface="Comic Sans MS" pitchFamily="66" charset="0"/>
              </a:rPr>
              <a:t>d'actions sans description des scènes,</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un </a:t>
            </a:r>
            <a:r>
              <a:rPr lang="fr-FR" sz="2000" dirty="0" smtClean="0">
                <a:latin typeface="Comic Sans MS" pitchFamily="66" charset="0"/>
              </a:rPr>
              <a:t>vocabulaire trop pauvre,</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des </a:t>
            </a:r>
            <a:r>
              <a:rPr lang="fr-FR" sz="2000" dirty="0" smtClean="0">
                <a:latin typeface="Comic Sans MS" pitchFamily="66" charset="0"/>
              </a:rPr>
              <a:t>longs dialogues.</a:t>
            </a:r>
            <a:endParaRPr lang="fr-BE" sz="2000" dirty="0">
              <a:latin typeface="Comic Sans MS" pitchFamily="66" charset="0"/>
            </a:endParaRPr>
          </a:p>
        </p:txBody>
      </p:sp>
      <p:sp>
        <p:nvSpPr>
          <p:cNvPr id="12" name="ZoneTexte 11"/>
          <p:cNvSpPr txBox="1"/>
          <p:nvPr/>
        </p:nvSpPr>
        <p:spPr>
          <a:xfrm rot="10800000" flipV="1">
            <a:off x="928662" y="4429132"/>
            <a:ext cx="7929618" cy="1323439"/>
          </a:xfrm>
          <a:prstGeom prst="rect">
            <a:avLst/>
          </a:prstGeom>
          <a:noFill/>
        </p:spPr>
        <p:txBody>
          <a:bodyPr wrap="square" rtlCol="0">
            <a:spAutoFit/>
          </a:bodyPr>
          <a:lstStyle/>
          <a:p>
            <a:pPr lvl="1"/>
            <a:r>
              <a:rPr lang="fr-FR" sz="2000" dirty="0" smtClean="0">
                <a:latin typeface="Comic Sans MS" pitchFamily="66" charset="0"/>
              </a:rPr>
              <a:t>b) Pas </a:t>
            </a:r>
            <a:r>
              <a:rPr lang="fr-FR" sz="2000" dirty="0" smtClean="0">
                <a:latin typeface="Comic Sans MS" pitchFamily="66" charset="0"/>
              </a:rPr>
              <a:t>assez de simplicité :</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une </a:t>
            </a:r>
            <a:r>
              <a:rPr lang="fr-FR" sz="2000" dirty="0" smtClean="0">
                <a:latin typeface="Comic Sans MS" pitchFamily="66" charset="0"/>
              </a:rPr>
              <a:t>conjugaison compliquée,</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un </a:t>
            </a:r>
            <a:r>
              <a:rPr lang="fr-FR" sz="2000" dirty="0" smtClean="0">
                <a:latin typeface="Comic Sans MS" pitchFamily="66" charset="0"/>
              </a:rPr>
              <a:t>vocabulaire trop élaboré,</a:t>
            </a:r>
            <a:endParaRPr lang="fr-BE" sz="2000" dirty="0" smtClean="0">
              <a:latin typeface="Comic Sans MS" pitchFamily="66" charset="0"/>
            </a:endParaRPr>
          </a:p>
          <a:p>
            <a:pPr lvl="2">
              <a:buFont typeface="Wingdings" pitchFamily="2" charset="2"/>
              <a:buChar char="§"/>
            </a:pPr>
            <a:r>
              <a:rPr lang="fr-FR" sz="2000" dirty="0" smtClean="0">
                <a:latin typeface="Comic Sans MS" pitchFamily="66" charset="0"/>
              </a:rPr>
              <a:t> des </a:t>
            </a:r>
            <a:r>
              <a:rPr lang="fr-FR" sz="2000" dirty="0" smtClean="0">
                <a:latin typeface="Comic Sans MS" pitchFamily="66" charset="0"/>
              </a:rPr>
              <a:t>formules toutes faites pour "faire écrivain".</a:t>
            </a:r>
            <a:endParaRPr lang="fr-BE"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rot="10800000" flipV="1">
            <a:off x="928662" y="585596"/>
            <a:ext cx="7929618" cy="1200329"/>
          </a:xfrm>
          <a:prstGeom prst="rect">
            <a:avLst/>
          </a:prstGeom>
          <a:noFill/>
        </p:spPr>
        <p:txBody>
          <a:bodyPr wrap="square" rtlCol="0">
            <a:spAutoFit/>
          </a:bodyPr>
          <a:lstStyle/>
          <a:p>
            <a:pPr lvl="0" algn="just"/>
            <a:r>
              <a:rPr lang="fr-FR" sz="2400" dirty="0" smtClean="0">
                <a:latin typeface="Comic Sans MS" pitchFamily="66" charset="0"/>
                <a:cs typeface="Times New Roman" pitchFamily="18" charset="0"/>
              </a:rPr>
              <a:t>11. </a:t>
            </a:r>
            <a:r>
              <a:rPr lang="fr-FR" sz="2400" dirty="0" smtClean="0">
                <a:latin typeface="Comic Sans MS" pitchFamily="66" charset="0"/>
              </a:rPr>
              <a:t>Etre très attentif à l'écriture, au style. Une bonne nouvelle n'est pas simplement une bonne histoire; encore faut-il savoir la raconter avec talent</a:t>
            </a:r>
            <a:r>
              <a:rPr lang="fr-FR" sz="2400" dirty="0" smtClean="0">
                <a:latin typeface="Comic Sans MS" pitchFamily="66" charset="0"/>
              </a:rPr>
              <a:t>.</a:t>
            </a:r>
            <a:endParaRPr lang="fr-BE" sz="2400" dirty="0" smtClean="0">
              <a:latin typeface="Comic Sans MS" pitchFamily="66" charset="0"/>
            </a:endParaRPr>
          </a:p>
        </p:txBody>
      </p:sp>
      <p:sp>
        <p:nvSpPr>
          <p:cNvPr id="8" name="ZoneTexte 7"/>
          <p:cNvSpPr txBox="1"/>
          <p:nvPr/>
        </p:nvSpPr>
        <p:spPr>
          <a:xfrm rot="10800000" flipV="1">
            <a:off x="928661" y="1785926"/>
            <a:ext cx="7929617" cy="1200329"/>
          </a:xfrm>
          <a:prstGeom prst="rect">
            <a:avLst/>
          </a:prstGeom>
          <a:noFill/>
        </p:spPr>
        <p:txBody>
          <a:bodyPr wrap="square" rtlCol="0">
            <a:spAutoFit/>
          </a:bodyPr>
          <a:lstStyle/>
          <a:p>
            <a:pPr lvl="0" algn="just"/>
            <a:r>
              <a:rPr lang="fr-FR" sz="2400" dirty="0" smtClean="0">
                <a:latin typeface="Comic Sans MS" pitchFamily="66" charset="0"/>
              </a:rPr>
              <a:t>12. </a:t>
            </a:r>
            <a:r>
              <a:rPr lang="fr-FR" sz="2400" dirty="0" smtClean="0">
                <a:latin typeface="Comic Sans MS" pitchFamily="66" charset="0"/>
              </a:rPr>
              <a:t>Se creuser la tête pour trouver une finale étonnante en évitant la facilité; au besoin, laisser la fin suspendue plutôt qu'une chute banale</a:t>
            </a:r>
            <a:r>
              <a:rPr lang="fr-FR" sz="2400" dirty="0" smtClean="0">
                <a:latin typeface="Comic Sans MS" pitchFamily="66" charset="0"/>
              </a:rPr>
              <a:t>.</a:t>
            </a:r>
            <a:endParaRPr lang="fr-BE" sz="2400" dirty="0" smtClean="0">
              <a:latin typeface="Comic Sans MS" pitchFamily="66" charset="0"/>
            </a:endParaRPr>
          </a:p>
        </p:txBody>
      </p:sp>
      <p:sp>
        <p:nvSpPr>
          <p:cNvPr id="9" name="ZoneTexte 8"/>
          <p:cNvSpPr txBox="1"/>
          <p:nvPr/>
        </p:nvSpPr>
        <p:spPr>
          <a:xfrm rot="10800000" flipV="1">
            <a:off x="928661" y="3000372"/>
            <a:ext cx="8001055" cy="461665"/>
          </a:xfrm>
          <a:prstGeom prst="rect">
            <a:avLst/>
          </a:prstGeom>
          <a:noFill/>
        </p:spPr>
        <p:txBody>
          <a:bodyPr wrap="square" rtlCol="0">
            <a:spAutoFit/>
          </a:bodyPr>
          <a:lstStyle/>
          <a:p>
            <a:pPr lvl="0" algn="just"/>
            <a:r>
              <a:rPr lang="fr-FR" sz="2400" dirty="0" smtClean="0">
                <a:latin typeface="Comic Sans MS" pitchFamily="66" charset="0"/>
              </a:rPr>
              <a:t>13. </a:t>
            </a:r>
            <a:r>
              <a:rPr lang="fr-FR" sz="2400" dirty="0" smtClean="0">
                <a:latin typeface="Comic Sans MS" pitchFamily="66" charset="0"/>
              </a:rPr>
              <a:t>Surtout, ne jamais laisser deviner la chute</a:t>
            </a:r>
            <a:r>
              <a:rPr lang="fr-FR" sz="2400" dirty="0" smtClean="0">
                <a:latin typeface="Comic Sans MS" pitchFamily="66" charset="0"/>
              </a:rPr>
              <a:t>.</a:t>
            </a:r>
            <a:endParaRPr lang="fr-BE" sz="2400" dirty="0" smtClean="0">
              <a:latin typeface="Comic Sans MS" pitchFamily="66" charset="0"/>
            </a:endParaRPr>
          </a:p>
        </p:txBody>
      </p:sp>
      <p:sp>
        <p:nvSpPr>
          <p:cNvPr id="10" name="ZoneTexte 9"/>
          <p:cNvSpPr txBox="1"/>
          <p:nvPr/>
        </p:nvSpPr>
        <p:spPr>
          <a:xfrm rot="10800000" flipV="1">
            <a:off x="928661" y="3514554"/>
            <a:ext cx="7929617" cy="1200329"/>
          </a:xfrm>
          <a:prstGeom prst="rect">
            <a:avLst/>
          </a:prstGeom>
          <a:noFill/>
        </p:spPr>
        <p:txBody>
          <a:bodyPr wrap="square" rtlCol="0">
            <a:spAutoFit/>
          </a:bodyPr>
          <a:lstStyle/>
          <a:p>
            <a:pPr lvl="0" algn="just"/>
            <a:r>
              <a:rPr lang="fr-FR" sz="2400" dirty="0" smtClean="0">
                <a:latin typeface="Comic Sans MS" pitchFamily="66" charset="0"/>
              </a:rPr>
              <a:t>14. </a:t>
            </a:r>
            <a:r>
              <a:rPr lang="fr-FR" sz="2400" dirty="0" smtClean="0">
                <a:latin typeface="Comic Sans MS" pitchFamily="66" charset="0"/>
              </a:rPr>
              <a:t>Relire et se poser les bonnes questions en ne se contentant pas du premier jet mais en cherchant toujours à simplifier.</a:t>
            </a:r>
            <a:endParaRPr lang="fr-BE" sz="2400" dirty="0">
              <a:latin typeface="Comic Sans MS" pitchFamily="66" charset="0"/>
            </a:endParaRPr>
          </a:p>
        </p:txBody>
      </p:sp>
      <p:sp>
        <p:nvSpPr>
          <p:cNvPr id="13" name="ZoneTexte 12"/>
          <p:cNvSpPr txBox="1"/>
          <p:nvPr/>
        </p:nvSpPr>
        <p:spPr>
          <a:xfrm rot="10800000" flipV="1">
            <a:off x="928662" y="4669704"/>
            <a:ext cx="7929617" cy="830997"/>
          </a:xfrm>
          <a:prstGeom prst="rect">
            <a:avLst/>
          </a:prstGeom>
          <a:noFill/>
        </p:spPr>
        <p:txBody>
          <a:bodyPr wrap="square" rtlCol="0">
            <a:spAutoFit/>
          </a:bodyPr>
          <a:lstStyle/>
          <a:p>
            <a:pPr algn="just"/>
            <a:r>
              <a:rPr lang="fr-FR" sz="2400" dirty="0" smtClean="0">
                <a:latin typeface="Comic Sans MS" pitchFamily="66" charset="0"/>
              </a:rPr>
              <a:t>15. </a:t>
            </a:r>
            <a:r>
              <a:rPr lang="fr-FR" sz="2400" dirty="0" smtClean="0">
                <a:latin typeface="Comic Sans MS" pitchFamily="66" charset="0"/>
              </a:rPr>
              <a:t>La faire lire à quelqu'un qui donnera un avis objectif</a:t>
            </a:r>
            <a:r>
              <a:rPr lang="fr-FR" sz="2400" dirty="0" smtClean="0">
                <a:latin typeface="Comic Sans MS" pitchFamily="66" charset="0"/>
              </a:rPr>
              <a:t>.</a:t>
            </a:r>
            <a:endParaRPr lang="fr-BE" sz="24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350</Words>
  <Application>Microsoft Office PowerPoint</Application>
  <PresentationFormat>Affichage à l'écran (4:3)</PresentationFormat>
  <Paragraphs>28</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L'écriture d'une nouvelle</vt:lpstr>
      <vt:lpstr>Diapositive 2</vt:lpstr>
      <vt:lpstr>Diapositive 3</vt:lpstr>
      <vt:lpstr>Diapositive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38</cp:revision>
  <dcterms:created xsi:type="dcterms:W3CDTF">2014-11-05T13:12:07Z</dcterms:created>
  <dcterms:modified xsi:type="dcterms:W3CDTF">2015-01-03T13:30:52Z</dcterms:modified>
</cp:coreProperties>
</file>