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F54AE9AC-B7B8-40CA-AD16-E59B5CE2469F}" type="datetimeFigureOut">
              <a:rPr lang="fr-FR" smtClean="0"/>
              <a:pPr/>
              <a:t>10/01/2017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417E58B-3740-4C9C-9CED-D5B0EEC4C699}" type="slidenum">
              <a:rPr lang="fr-BE" smtClean="0"/>
              <a:pPr/>
              <a:t>‹N°›</a:t>
            </a:fld>
            <a:endParaRPr lang="fr-BE"/>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F54AE9AC-B7B8-40CA-AD16-E59B5CE2469F}" type="datetimeFigureOut">
              <a:rPr lang="fr-FR" smtClean="0"/>
              <a:pPr/>
              <a:t>10/01/2017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417E58B-3740-4C9C-9CED-D5B0EEC4C699}" type="slidenum">
              <a:rPr lang="fr-BE" smtClean="0"/>
              <a:pPr/>
              <a:t>‹N°›</a:t>
            </a:fld>
            <a:endParaRPr lang="fr-B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F54AE9AC-B7B8-40CA-AD16-E59B5CE2469F}" type="datetimeFigureOut">
              <a:rPr lang="fr-FR" smtClean="0"/>
              <a:pPr/>
              <a:t>10/01/2017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417E58B-3740-4C9C-9CED-D5B0EEC4C699}" type="slidenum">
              <a:rPr lang="fr-BE" smtClean="0"/>
              <a:pPr/>
              <a:t>‹N°›</a:t>
            </a:fld>
            <a:endParaRPr lang="fr-B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F54AE9AC-B7B8-40CA-AD16-E59B5CE2469F}" type="datetimeFigureOut">
              <a:rPr lang="fr-FR" smtClean="0"/>
              <a:pPr/>
              <a:t>10/01/2017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417E58B-3740-4C9C-9CED-D5B0EEC4C699}" type="slidenum">
              <a:rPr lang="fr-BE" smtClean="0"/>
              <a:pPr/>
              <a:t>‹N°›</a:t>
            </a:fld>
            <a:endParaRPr lang="fr-B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F54AE9AC-B7B8-40CA-AD16-E59B5CE2469F}" type="datetimeFigureOut">
              <a:rPr lang="fr-FR" smtClean="0"/>
              <a:pPr/>
              <a:t>10/01/2017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417E58B-3740-4C9C-9CED-D5B0EEC4C699}" type="slidenum">
              <a:rPr lang="fr-BE" smtClean="0"/>
              <a:pPr/>
              <a:t>‹N°›</a:t>
            </a:fld>
            <a:endParaRPr lang="fr-B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F54AE9AC-B7B8-40CA-AD16-E59B5CE2469F}" type="datetimeFigureOut">
              <a:rPr lang="fr-FR" smtClean="0"/>
              <a:pPr/>
              <a:t>10/01/2017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3417E58B-3740-4C9C-9CED-D5B0EEC4C699}" type="slidenum">
              <a:rPr lang="fr-BE" smtClean="0"/>
              <a:pPr/>
              <a:t>‹N°›</a:t>
            </a:fld>
            <a:endParaRPr lang="fr-B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F54AE9AC-B7B8-40CA-AD16-E59B5CE2469F}" type="datetimeFigureOut">
              <a:rPr lang="fr-FR" smtClean="0"/>
              <a:pPr/>
              <a:t>10/01/2017</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3417E58B-3740-4C9C-9CED-D5B0EEC4C699}" type="slidenum">
              <a:rPr lang="fr-BE" smtClean="0"/>
              <a:pPr/>
              <a:t>‹N°›</a:t>
            </a:fld>
            <a:endParaRPr lang="fr-B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F54AE9AC-B7B8-40CA-AD16-E59B5CE2469F}" type="datetimeFigureOut">
              <a:rPr lang="fr-FR" smtClean="0"/>
              <a:pPr/>
              <a:t>10/01/2017</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3417E58B-3740-4C9C-9CED-D5B0EEC4C699}" type="slidenum">
              <a:rPr lang="fr-BE" smtClean="0"/>
              <a:pPr/>
              <a:t>‹N°›</a:t>
            </a:fld>
            <a:endParaRPr lang="fr-BE"/>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54AE9AC-B7B8-40CA-AD16-E59B5CE2469F}" type="datetimeFigureOut">
              <a:rPr lang="fr-FR" smtClean="0"/>
              <a:pPr/>
              <a:t>10/01/2017</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3417E58B-3740-4C9C-9CED-D5B0EEC4C699}" type="slidenum">
              <a:rPr lang="fr-BE" smtClean="0"/>
              <a:pPr/>
              <a:t>‹N°›</a:t>
            </a:fld>
            <a:endParaRPr lang="fr-B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54AE9AC-B7B8-40CA-AD16-E59B5CE2469F}" type="datetimeFigureOut">
              <a:rPr lang="fr-FR" smtClean="0"/>
              <a:pPr/>
              <a:t>10/01/2017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3417E58B-3740-4C9C-9CED-D5B0EEC4C699}" type="slidenum">
              <a:rPr lang="fr-BE" smtClean="0"/>
              <a:pPr/>
              <a:t>‹N°›</a:t>
            </a:fld>
            <a:endParaRPr lang="fr-B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54AE9AC-B7B8-40CA-AD16-E59B5CE2469F}" type="datetimeFigureOut">
              <a:rPr lang="fr-FR" smtClean="0"/>
              <a:pPr/>
              <a:t>10/01/2017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3417E58B-3740-4C9C-9CED-D5B0EEC4C699}" type="slidenum">
              <a:rPr lang="fr-BE" smtClean="0"/>
              <a:pPr/>
              <a:t>‹N°›</a:t>
            </a:fld>
            <a:endParaRPr lang="fr-B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4AE9AC-B7B8-40CA-AD16-E59B5CE2469F}" type="datetimeFigureOut">
              <a:rPr lang="fr-FR" smtClean="0"/>
              <a:pPr/>
              <a:t>10/01/2017</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7E58B-3740-4C9C-9CED-D5B0EEC4C699}"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e planète en sursis"/>
          <p:cNvPicPr>
            <a:picLocks noChangeAspect="1" noChangeArrowheads="1"/>
          </p:cNvPicPr>
          <p:nvPr/>
        </p:nvPicPr>
        <p:blipFill>
          <a:blip r:embed="rId2">
            <a:lum bright="6000"/>
            <a:grayscl/>
          </a:blip>
          <a:srcRect/>
          <a:stretch>
            <a:fillRect/>
          </a:stretch>
        </p:blipFill>
        <p:spPr bwMode="auto">
          <a:xfrm>
            <a:off x="-32" y="2214554"/>
            <a:ext cx="2714644" cy="2714644"/>
          </a:xfrm>
          <a:prstGeom prst="rect">
            <a:avLst/>
          </a:prstGeom>
          <a:noFill/>
          <a:ln w="9525">
            <a:noFill/>
            <a:miter lim="800000"/>
            <a:headEnd/>
            <a:tailEnd/>
          </a:ln>
        </p:spPr>
      </p:pic>
      <p:sp>
        <p:nvSpPr>
          <p:cNvPr id="2" name="Titre 1"/>
          <p:cNvSpPr>
            <a:spLocks noGrp="1"/>
          </p:cNvSpPr>
          <p:nvPr>
            <p:ph type="ctrTitle"/>
          </p:nvPr>
        </p:nvSpPr>
        <p:spPr>
          <a:xfrm>
            <a:off x="285720" y="142852"/>
            <a:ext cx="8572560" cy="1470025"/>
          </a:xfrm>
          <a:ln w="12700">
            <a:solidFill>
              <a:schemeClr val="tx1"/>
            </a:solidFill>
          </a:ln>
        </p:spPr>
        <p:txBody>
          <a:bodyPr>
            <a:normAutofit/>
          </a:bodyPr>
          <a:lstStyle/>
          <a:p>
            <a:r>
              <a:rPr lang="fr-FR" sz="3200" b="1" dirty="0" smtClean="0"/>
              <a:t>L'eau et les mégapoles aujourd'hui</a:t>
            </a:r>
            <a:endParaRPr lang="fr-BE" sz="3200" b="1" dirty="0"/>
          </a:p>
        </p:txBody>
      </p:sp>
      <p:graphicFrame>
        <p:nvGraphicFramePr>
          <p:cNvPr id="4" name="Tableau 3"/>
          <p:cNvGraphicFramePr>
            <a:graphicFrameLocks noGrp="1"/>
          </p:cNvGraphicFramePr>
          <p:nvPr/>
        </p:nvGraphicFramePr>
        <p:xfrm>
          <a:off x="2571736" y="1928802"/>
          <a:ext cx="6143668" cy="3413760"/>
        </p:xfrm>
        <a:graphic>
          <a:graphicData uri="http://schemas.openxmlformats.org/drawingml/2006/table">
            <a:tbl>
              <a:tblPr/>
              <a:tblGrid>
                <a:gridCol w="6143668"/>
              </a:tblGrid>
              <a:tr h="1525908">
                <a:tc>
                  <a:txBody>
                    <a:bodyPr/>
                    <a:lstStyle/>
                    <a:p>
                      <a:pPr algn="just">
                        <a:spcAft>
                          <a:spcPts val="0"/>
                        </a:spcAft>
                      </a:pPr>
                      <a:r>
                        <a:rPr lang="fr-FR" sz="2800" u="sng" dirty="0" smtClean="0">
                          <a:latin typeface="+mn-lt"/>
                          <a:ea typeface="Times New Roman"/>
                        </a:rPr>
                        <a:t>Consigne</a:t>
                      </a:r>
                      <a:r>
                        <a:rPr lang="fr-FR" sz="2800" dirty="0" smtClean="0">
                          <a:latin typeface="+mn-lt"/>
                          <a:ea typeface="Times New Roman"/>
                        </a:rPr>
                        <a:t> :</a:t>
                      </a:r>
                    </a:p>
                    <a:p>
                      <a:pPr algn="just"/>
                      <a:r>
                        <a:rPr lang="fr-FR" sz="2800" kern="1200" dirty="0" smtClean="0">
                          <a:solidFill>
                            <a:schemeClr val="tx1"/>
                          </a:solidFill>
                          <a:latin typeface="+mn-lt"/>
                          <a:ea typeface="+mn-ea"/>
                          <a:cs typeface="+mn-cs"/>
                        </a:rPr>
                        <a:t>Ecoute et regarde attentivement cette émission une première fois en essayant simplement de bien la comprendre.</a:t>
                      </a:r>
                      <a:endParaRPr lang="fr-BE" sz="2800" kern="1200" dirty="0" smtClean="0">
                        <a:solidFill>
                          <a:schemeClr val="tx1"/>
                        </a:solidFill>
                        <a:latin typeface="+mn-lt"/>
                        <a:ea typeface="+mn-ea"/>
                        <a:cs typeface="+mn-cs"/>
                      </a:endParaRPr>
                    </a:p>
                    <a:p>
                      <a:pPr algn="just"/>
                      <a:r>
                        <a:rPr lang="fr-FR" sz="2800" kern="1200" dirty="0" smtClean="0">
                          <a:solidFill>
                            <a:schemeClr val="tx1"/>
                          </a:solidFill>
                          <a:latin typeface="+mn-lt"/>
                          <a:ea typeface="+mn-ea"/>
                          <a:cs typeface="+mn-cs"/>
                        </a:rPr>
                        <a:t>Lis ensuite le plan de synthèse proposé ci-dessous.</a:t>
                      </a:r>
                      <a:endParaRPr lang="fr-BE" sz="2800" kern="1200" dirty="0" smtClean="0">
                        <a:solidFill>
                          <a:schemeClr val="tx1"/>
                        </a:solidFill>
                        <a:latin typeface="+mn-lt"/>
                        <a:ea typeface="+mn-ea"/>
                        <a:cs typeface="+mn-cs"/>
                      </a:endParaRPr>
                    </a:p>
                    <a:p>
                      <a:pPr algn="just"/>
                      <a:r>
                        <a:rPr lang="fr-FR" sz="2800" kern="1200" dirty="0" smtClean="0">
                          <a:solidFill>
                            <a:schemeClr val="tx1"/>
                          </a:solidFill>
                          <a:latin typeface="+mn-lt"/>
                          <a:ea typeface="+mn-ea"/>
                          <a:cs typeface="+mn-cs"/>
                        </a:rPr>
                        <a:t>Au deuxième visionnage, complète cette synthèse.</a:t>
                      </a:r>
                      <a:endParaRPr lang="fr-BE" sz="2800" dirty="0">
                        <a:latin typeface="+mn-lt"/>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500042"/>
            <a:ext cx="91440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400" b="1" u="sng" dirty="0" smtClean="0">
                <a:latin typeface="Times New Roman" pitchFamily="18" charset="0"/>
                <a:cs typeface="Times New Roman" pitchFamily="18" charset="0"/>
              </a:rPr>
              <a:t>Introduction</a:t>
            </a:r>
            <a:endParaRPr lang="fr-BE" sz="2400" dirty="0" smtClean="0">
              <a:latin typeface="Times New Roman" pitchFamily="18" charset="0"/>
              <a:cs typeface="Times New Roman" pitchFamily="18" charset="0"/>
            </a:endParaRPr>
          </a:p>
          <a:p>
            <a:pPr algn="just"/>
            <a:endParaRPr lang="fr-FR" sz="2400" dirty="0" smtClean="0">
              <a:latin typeface="Times New Roman" pitchFamily="18" charset="0"/>
              <a:cs typeface="Times New Roman" pitchFamily="18" charset="0"/>
            </a:endParaRPr>
          </a:p>
          <a:p>
            <a:pPr algn="just"/>
            <a:r>
              <a:rPr lang="fr-FR" sz="2400" dirty="0" smtClean="0">
                <a:latin typeface="Times New Roman" pitchFamily="18" charset="0"/>
                <a:cs typeface="Times New Roman" pitchFamily="18" charset="0"/>
              </a:rPr>
              <a:t>Jean-Christophe Victor annonce tout d'abord le sujet de l'émission en expliquant à quelle question elle se propose de répondre :</a:t>
            </a:r>
            <a:endParaRPr lang="fr-BE" sz="2400" dirty="0" smtClean="0">
              <a:latin typeface="Times New Roman" pitchFamily="18" charset="0"/>
              <a:cs typeface="Times New Roman" pitchFamily="18" charset="0"/>
            </a:endParaRPr>
          </a:p>
          <a:p>
            <a:pPr lvl="1"/>
            <a:r>
              <a:rPr lang="fr-FR" sz="2400" i="1" dirty="0" smtClean="0">
                <a:solidFill>
                  <a:schemeClr val="tx2"/>
                </a:solidFill>
                <a:latin typeface="Times New Roman" pitchFamily="18" charset="0"/>
                <a:cs typeface="Times New Roman" pitchFamily="18" charset="0"/>
              </a:rPr>
              <a:t>Quels liens y a-t-il entre démographie, emploi, ville et eau potable ?</a:t>
            </a:r>
            <a:endParaRPr lang="fr-BE" sz="2400" dirty="0" smtClean="0">
              <a:solidFill>
                <a:schemeClr val="tx2"/>
              </a:solidFill>
              <a:latin typeface="Times New Roman" pitchFamily="18" charset="0"/>
              <a:cs typeface="Times New Roman" pitchFamily="18" charset="0"/>
            </a:endParaRPr>
          </a:p>
          <a:p>
            <a:endParaRPr lang="fr-BE" sz="2400" dirty="0" smtClean="0">
              <a:latin typeface="Times New Roman" pitchFamily="18" charset="0"/>
              <a:cs typeface="Times New Roman" pitchFamily="18" charset="0"/>
            </a:endParaRPr>
          </a:p>
          <a:p>
            <a:r>
              <a:rPr lang="fr-BE" sz="2400" dirty="0" smtClean="0">
                <a:latin typeface="Times New Roman" pitchFamily="18" charset="0"/>
                <a:cs typeface="Times New Roman" pitchFamily="18" charset="0"/>
              </a:rPr>
              <a:t>Il souligne l'importance de cette question en disant que :</a:t>
            </a:r>
          </a:p>
          <a:p>
            <a:pPr lvl="1"/>
            <a:r>
              <a:rPr lang="fr-FR" sz="2400" i="1" dirty="0" smtClean="0">
                <a:solidFill>
                  <a:schemeClr val="tx2"/>
                </a:solidFill>
                <a:latin typeface="Times New Roman" pitchFamily="18" charset="0"/>
                <a:cs typeface="Times New Roman" pitchFamily="18" charset="0"/>
              </a:rPr>
              <a:t>La moitié de la population mondiale vit en ville </a:t>
            </a:r>
            <a:r>
              <a:rPr lang="fr-FR" sz="2400" dirty="0" smtClean="0">
                <a:latin typeface="Times New Roman" pitchFamily="18" charset="0"/>
                <a:cs typeface="Times New Roman" pitchFamily="18" charset="0"/>
              </a:rPr>
              <a:t>et</a:t>
            </a:r>
            <a:r>
              <a:rPr lang="fr-FR" sz="2400" dirty="0" smtClean="0">
                <a:solidFill>
                  <a:schemeClr val="tx2"/>
                </a:solidFill>
                <a:latin typeface="Times New Roman" pitchFamily="18" charset="0"/>
                <a:cs typeface="Times New Roman" pitchFamily="18" charset="0"/>
              </a:rPr>
              <a:t> </a:t>
            </a:r>
            <a:r>
              <a:rPr lang="fr-FR" sz="2400" i="1" dirty="0" smtClean="0">
                <a:solidFill>
                  <a:schemeClr val="tx2"/>
                </a:solidFill>
                <a:latin typeface="Times New Roman" pitchFamily="18" charset="0"/>
                <a:cs typeface="Times New Roman" pitchFamily="18" charset="0"/>
              </a:rPr>
              <a:t>il n'y a pas assez d'eau propre pour tous.</a:t>
            </a:r>
            <a:endParaRPr lang="fr-BE" sz="2400" i="1" dirty="0" smtClean="0">
              <a:solidFill>
                <a:schemeClr val="tx2"/>
              </a:solidFill>
              <a:latin typeface="Times New Roman" pitchFamily="18" charset="0"/>
              <a:cs typeface="Times New Roman" pitchFamily="18" charset="0"/>
            </a:endParaRPr>
          </a:p>
        </p:txBody>
      </p:sp>
      <p:sp>
        <p:nvSpPr>
          <p:cNvPr id="6145" name="Rectangle 1"/>
          <p:cNvSpPr>
            <a:spLocks noChangeArrowheads="1"/>
          </p:cNvSpPr>
          <p:nvPr/>
        </p:nvSpPr>
        <p:spPr bwMode="auto">
          <a:xfrm>
            <a:off x="0" y="4061776"/>
            <a:ext cx="9143999"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BE" altLang="zh-CN"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Avant d'entrer dans le vif du sujet, il précise encore un peu plus la situation en répétant que :</a:t>
            </a:r>
          </a:p>
          <a:p>
            <a:pPr lvl="1"/>
            <a:r>
              <a:rPr lang="fr-FR" sz="2400" i="1" dirty="0" smtClean="0">
                <a:solidFill>
                  <a:schemeClr val="tx2"/>
                </a:solidFill>
                <a:latin typeface="Times New Roman" panose="02020603050405020304" pitchFamily="18" charset="0"/>
                <a:cs typeface="Times New Roman" panose="02020603050405020304" pitchFamily="18" charset="0"/>
              </a:rPr>
              <a:t>La moitié de la population mondiale vit en ville</a:t>
            </a:r>
            <a:r>
              <a:rPr lang="fr-FR" sz="2400" dirty="0" smtClean="0">
                <a:solidFill>
                  <a:schemeClr val="tx2"/>
                </a:solidFill>
                <a:latin typeface="Times New Roman" panose="02020603050405020304" pitchFamily="18" charset="0"/>
                <a:cs typeface="Times New Roman" panose="02020603050405020304" pitchFamily="18" charset="0"/>
              </a:rPr>
              <a:t> </a:t>
            </a:r>
            <a:r>
              <a:rPr lang="fr-FR" sz="2400" dirty="0" smtClean="0">
                <a:latin typeface="Times New Roman" panose="02020603050405020304" pitchFamily="18" charset="0"/>
                <a:cs typeface="Times New Roman" panose="02020603050405020304" pitchFamily="18" charset="0"/>
              </a:rPr>
              <a:t>(6,3 milliards en 2003)</a:t>
            </a:r>
            <a:endParaRPr lang="fr-BE" sz="2400" dirty="0" smtClean="0">
              <a:latin typeface="Times New Roman" panose="02020603050405020304" pitchFamily="18" charset="0"/>
              <a:cs typeface="Times New Roman" panose="02020603050405020304" pitchFamily="18" charset="0"/>
            </a:endParaRPr>
          </a:p>
          <a:p>
            <a:pPr lvl="1"/>
            <a:r>
              <a:rPr lang="fr-FR" sz="2400" i="1" dirty="0" smtClean="0">
                <a:solidFill>
                  <a:schemeClr val="tx2"/>
                </a:solidFill>
                <a:latin typeface="Times New Roman" panose="02020603050405020304" pitchFamily="18" charset="0"/>
                <a:cs typeface="Times New Roman" panose="02020603050405020304" pitchFamily="18" charset="0"/>
              </a:rPr>
              <a:t>Dans des mégapoles de plus en plus grandes.</a:t>
            </a:r>
            <a:endParaRPr kumimoji="0" lang="fr-BE" altLang="zh-CN"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planisphère"/>
          <p:cNvPicPr>
            <a:picLocks noChangeAspect="1" noChangeArrowheads="1"/>
          </p:cNvPicPr>
          <p:nvPr/>
        </p:nvPicPr>
        <p:blipFill>
          <a:blip r:embed="rId2"/>
          <a:srcRect/>
          <a:stretch>
            <a:fillRect/>
          </a:stretch>
        </p:blipFill>
        <p:spPr bwMode="auto">
          <a:xfrm>
            <a:off x="2519366" y="1571612"/>
            <a:ext cx="2552700" cy="1466850"/>
          </a:xfrm>
          <a:prstGeom prst="rect">
            <a:avLst/>
          </a:prstGeom>
          <a:noFill/>
          <a:ln w="9525">
            <a:noFill/>
            <a:miter lim="800000"/>
            <a:headEnd/>
            <a:tailEnd/>
          </a:ln>
        </p:spPr>
      </p:pic>
      <p:sp>
        <p:nvSpPr>
          <p:cNvPr id="2049" name="Rectangle 1"/>
          <p:cNvSpPr>
            <a:spLocks noChangeArrowheads="1"/>
          </p:cNvSpPr>
          <p:nvPr/>
        </p:nvSpPr>
        <p:spPr bwMode="auto">
          <a:xfrm>
            <a:off x="285720" y="272735"/>
            <a:ext cx="857256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BE" sz="2400" dirty="0" smtClean="0">
                <a:latin typeface="Times New Roman" pitchFamily="18" charset="0"/>
                <a:cs typeface="Times New Roman" pitchFamily="18" charset="0"/>
              </a:rPr>
              <a:t>La 1</a:t>
            </a:r>
            <a:r>
              <a:rPr lang="fr-BE" sz="2400" baseline="30000" dirty="0" smtClean="0">
                <a:latin typeface="Times New Roman" pitchFamily="18" charset="0"/>
                <a:cs typeface="Times New Roman" pitchFamily="18" charset="0"/>
              </a:rPr>
              <a:t>ère</a:t>
            </a:r>
            <a:r>
              <a:rPr lang="fr-BE" sz="2400" dirty="0" smtClean="0">
                <a:latin typeface="Times New Roman" pitchFamily="18" charset="0"/>
                <a:cs typeface="Times New Roman" pitchFamily="18" charset="0"/>
              </a:rPr>
              <a:t> carte de l'émission détaille, par continent :</a:t>
            </a:r>
          </a:p>
          <a:p>
            <a:r>
              <a:rPr lang="fr-FR" sz="2400" i="1" dirty="0" smtClean="0">
                <a:solidFill>
                  <a:schemeClr val="tx2"/>
                </a:solidFill>
                <a:latin typeface="Times New Roman" pitchFamily="18" charset="0"/>
                <a:cs typeface="Times New Roman" pitchFamily="18" charset="0"/>
              </a:rPr>
              <a:t>	Le nombre de villes de plus d'un million d'habitants : </a:t>
            </a:r>
            <a:endParaRPr lang="fr-BE" sz="2400" dirty="0">
              <a:solidFill>
                <a:schemeClr val="tx2"/>
              </a:solidFill>
              <a:latin typeface="Times New Roman" pitchFamily="18" charset="0"/>
              <a:cs typeface="Times New Roman" pitchFamily="18" charset="0"/>
            </a:endParaRPr>
          </a:p>
        </p:txBody>
      </p:sp>
      <p:sp>
        <p:nvSpPr>
          <p:cNvPr id="3" name="Rectangle 1"/>
          <p:cNvSpPr>
            <a:spLocks noChangeArrowheads="1"/>
          </p:cNvSpPr>
          <p:nvPr/>
        </p:nvSpPr>
        <p:spPr bwMode="auto">
          <a:xfrm>
            <a:off x="285720" y="3406692"/>
            <a:ext cx="857256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BE" sz="2400" dirty="0" smtClean="0">
                <a:latin typeface="Times New Roman" pitchFamily="18" charset="0"/>
                <a:cs typeface="Times New Roman" pitchFamily="18" charset="0"/>
              </a:rPr>
              <a:t>Première constatation, elles se trouvent surtout </a:t>
            </a:r>
            <a:r>
              <a:rPr lang="fr-BE" sz="2400" i="1" dirty="0" smtClean="0">
                <a:solidFill>
                  <a:schemeClr val="tx2"/>
                </a:solidFill>
                <a:latin typeface="Times New Roman" pitchFamily="18" charset="0"/>
                <a:cs typeface="Times New Roman" pitchFamily="18" charset="0"/>
              </a:rPr>
              <a:t>dans des pays en développement.</a:t>
            </a:r>
            <a:endParaRPr lang="fr-BE" sz="2400" dirty="0" smtClean="0">
              <a:solidFill>
                <a:schemeClr val="tx2"/>
              </a:solidFill>
              <a:latin typeface="Times New Roman" pitchFamily="18" charset="0"/>
              <a:cs typeface="Times New Roman" pitchFamily="18" charset="0"/>
            </a:endParaRPr>
          </a:p>
          <a:p>
            <a:endParaRPr lang="fr-FR" sz="2400" i="1" dirty="0" smtClean="0">
              <a:solidFill>
                <a:schemeClr val="tx2"/>
              </a:solidFill>
              <a:latin typeface="Times New Roman" pitchFamily="18" charset="0"/>
              <a:cs typeface="Times New Roman" pitchFamily="18" charset="0"/>
            </a:endParaRPr>
          </a:p>
          <a:p>
            <a:r>
              <a:rPr lang="fr-BE" sz="2400" dirty="0" smtClean="0">
                <a:latin typeface="Times New Roman" pitchFamily="18" charset="0"/>
                <a:cs typeface="Times New Roman" pitchFamily="18" charset="0"/>
              </a:rPr>
              <a:t>Pourquoi les villes attirent-elles tant de monde ?</a:t>
            </a:r>
          </a:p>
          <a:p>
            <a:pPr lvl="1"/>
            <a:r>
              <a:rPr lang="fr-BE" sz="2400" dirty="0" smtClean="0">
                <a:latin typeface="Times New Roman" pitchFamily="18" charset="0"/>
                <a:cs typeface="Times New Roman" pitchFamily="18" charset="0"/>
              </a:rPr>
              <a:t> </a:t>
            </a:r>
            <a:r>
              <a:rPr lang="fr-FR" sz="2400" i="1" dirty="0" smtClean="0">
                <a:solidFill>
                  <a:schemeClr val="tx2"/>
                </a:solidFill>
                <a:latin typeface="Times New Roman" pitchFamily="18" charset="0"/>
                <a:cs typeface="Times New Roman" pitchFamily="18" charset="0"/>
              </a:rPr>
              <a:t>Elles sont synonymes de nourriture, emploi, vie meilleure, espoir.</a:t>
            </a:r>
            <a:endParaRPr lang="fr-BE" sz="2400" dirty="0">
              <a:solidFill>
                <a:schemeClr val="tx2"/>
              </a:solidFill>
              <a:latin typeface="Times New Roman" pitchFamily="18" charset="0"/>
              <a:cs typeface="Times New Roman" pitchFamily="18" charset="0"/>
            </a:endParaRPr>
          </a:p>
        </p:txBody>
      </p:sp>
      <p:sp>
        <p:nvSpPr>
          <p:cNvPr id="5121" name="Text Box 1"/>
          <p:cNvSpPr txBox="1">
            <a:spLocks noChangeArrowheads="1"/>
          </p:cNvSpPr>
          <p:nvPr/>
        </p:nvSpPr>
        <p:spPr bwMode="auto">
          <a:xfrm>
            <a:off x="3630613" y="1957377"/>
            <a:ext cx="381000" cy="239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BE" sz="1200" b="1" i="0" u="none" strike="noStrike" cap="none" normalizeH="0" baseline="0" smtClean="0">
                <a:ln>
                  <a:noFill/>
                </a:ln>
                <a:solidFill>
                  <a:schemeClr val="tx1"/>
                </a:solidFill>
                <a:effectLst/>
                <a:latin typeface="Calibri" pitchFamily="34" charset="0"/>
                <a:cs typeface="Arial" pitchFamily="34" charset="0"/>
              </a:rPr>
              <a:t>50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5122" name="Text Box 2"/>
          <p:cNvSpPr txBox="1">
            <a:spLocks noChangeArrowheads="1"/>
          </p:cNvSpPr>
          <p:nvPr/>
        </p:nvSpPr>
        <p:spPr bwMode="auto">
          <a:xfrm>
            <a:off x="2716213" y="1928802"/>
            <a:ext cx="381000" cy="239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BE" sz="1200" b="1" i="0" u="none" strike="noStrike" cap="none" normalizeH="0" baseline="0" smtClean="0">
                <a:ln>
                  <a:noFill/>
                </a:ln>
                <a:solidFill>
                  <a:schemeClr val="tx1"/>
                </a:solidFill>
                <a:effectLst/>
                <a:latin typeface="Calibri" pitchFamily="34" charset="0"/>
                <a:cs typeface="Arial" pitchFamily="34" charset="0"/>
              </a:rPr>
              <a:t>48</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5123" name="Text Box 3"/>
          <p:cNvSpPr txBox="1">
            <a:spLocks noChangeArrowheads="1"/>
          </p:cNvSpPr>
          <p:nvPr/>
        </p:nvSpPr>
        <p:spPr bwMode="auto">
          <a:xfrm>
            <a:off x="3030538" y="2490777"/>
            <a:ext cx="381000" cy="239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BE" sz="1200" b="1" i="0" u="none" strike="noStrike" cap="none" normalizeH="0" baseline="0" smtClean="0">
                <a:ln>
                  <a:noFill/>
                </a:ln>
                <a:solidFill>
                  <a:schemeClr val="tx1"/>
                </a:solidFill>
                <a:effectLst/>
                <a:latin typeface="Calibri" pitchFamily="34" charset="0"/>
                <a:cs typeface="Arial" pitchFamily="34" charset="0"/>
              </a:rPr>
              <a:t>38</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5124" name="Text Box 4"/>
          <p:cNvSpPr txBox="1">
            <a:spLocks noChangeArrowheads="1"/>
          </p:cNvSpPr>
          <p:nvPr/>
        </p:nvSpPr>
        <p:spPr bwMode="auto">
          <a:xfrm>
            <a:off x="3678238" y="2290752"/>
            <a:ext cx="381000" cy="239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BE" sz="1200" b="1" i="0" u="none" strike="noStrike" cap="none" normalizeH="0" baseline="0" smtClean="0">
                <a:ln>
                  <a:noFill/>
                </a:ln>
                <a:solidFill>
                  <a:schemeClr val="tx1"/>
                </a:solidFill>
                <a:effectLst/>
                <a:latin typeface="Calibri" pitchFamily="34" charset="0"/>
                <a:cs typeface="Arial" pitchFamily="34" charset="0"/>
              </a:rPr>
              <a:t>34</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5125" name="Text Box 5"/>
          <p:cNvSpPr txBox="1">
            <a:spLocks noChangeArrowheads="1"/>
          </p:cNvSpPr>
          <p:nvPr/>
        </p:nvSpPr>
        <p:spPr bwMode="auto">
          <a:xfrm>
            <a:off x="4249738" y="2119302"/>
            <a:ext cx="514350" cy="239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BE" sz="1200" b="1" i="0" u="none" strike="noStrike" cap="none" normalizeH="0" baseline="0" smtClean="0">
                <a:ln>
                  <a:noFill/>
                </a:ln>
                <a:solidFill>
                  <a:schemeClr val="tx1"/>
                </a:solidFill>
                <a:effectLst/>
                <a:latin typeface="Calibri" pitchFamily="34" charset="0"/>
                <a:cs typeface="Arial" pitchFamily="34" charset="0"/>
              </a:rPr>
              <a:t>153</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P spid="5122" grpId="0"/>
      <p:bldP spid="5123" grpId="0"/>
      <p:bldP spid="5124" grpId="0"/>
      <p:bldP spid="51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85720" y="452037"/>
            <a:ext cx="857256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400" b="1" u="sng" dirty="0" smtClean="0">
                <a:latin typeface="Times New Roman" pitchFamily="18" charset="0"/>
                <a:cs typeface="Times New Roman" pitchFamily="18" charset="0"/>
              </a:rPr>
              <a:t>Développement</a:t>
            </a:r>
            <a:endParaRPr lang="fr-BE" sz="2400" dirty="0" smtClean="0">
              <a:latin typeface="Times New Roman" pitchFamily="18" charset="0"/>
              <a:cs typeface="Times New Roman" pitchFamily="18" charset="0"/>
            </a:endParaRPr>
          </a:p>
          <a:p>
            <a:r>
              <a:rPr lang="fr-BE" sz="2400" dirty="0" smtClean="0">
                <a:latin typeface="Times New Roman" pitchFamily="18" charset="0"/>
                <a:cs typeface="Times New Roman" pitchFamily="18" charset="0"/>
              </a:rPr>
              <a:t>L'émission propose ensuite d'observer quelles sont les conséquences de cette croissance pour les villes du sud. Elle va le faire au travers de quelques exemples (mais qui sont valables également pour d'autres endroits du monde).</a:t>
            </a:r>
            <a:endParaRPr lang="fr-BE" sz="2400" dirty="0">
              <a:latin typeface="Times New Roman" pitchFamily="18" charset="0"/>
              <a:cs typeface="Times New Roman" pitchFamily="18" charset="0"/>
            </a:endParaRPr>
          </a:p>
        </p:txBody>
      </p:sp>
      <p:sp>
        <p:nvSpPr>
          <p:cNvPr id="3" name="Rectangle 1"/>
          <p:cNvSpPr>
            <a:spLocks noChangeArrowheads="1"/>
          </p:cNvSpPr>
          <p:nvPr/>
        </p:nvSpPr>
        <p:spPr bwMode="auto">
          <a:xfrm>
            <a:off x="0" y="2428868"/>
            <a:ext cx="91440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BE" sz="2400" b="1" dirty="0" smtClean="0">
                <a:latin typeface="Times New Roman" pitchFamily="18" charset="0"/>
                <a:cs typeface="Times New Roman" pitchFamily="18" charset="0"/>
                <a:sym typeface="Wingdings"/>
              </a:rPr>
              <a:t></a:t>
            </a:r>
            <a:r>
              <a:rPr lang="fr-BE" sz="2400" b="1" dirty="0" smtClean="0">
                <a:latin typeface="Times New Roman" pitchFamily="18" charset="0"/>
                <a:cs typeface="Times New Roman" pitchFamily="18" charset="0"/>
              </a:rPr>
              <a:t> Eau = manque (exemple de Mexico)</a:t>
            </a:r>
            <a:endParaRPr lang="fr-BE" sz="2400" dirty="0" smtClean="0">
              <a:latin typeface="Times New Roman" pitchFamily="18" charset="0"/>
              <a:cs typeface="Times New Roman" pitchFamily="18" charset="0"/>
            </a:endParaRPr>
          </a:p>
          <a:p>
            <a:pPr lvl="0" algn="just">
              <a:buFont typeface="Wingdings" pitchFamily="2" charset="2"/>
              <a:buChar char="q"/>
            </a:pPr>
            <a:r>
              <a:rPr lang="fr-BE" sz="2400" dirty="0" smtClean="0">
                <a:latin typeface="Times New Roman" pitchFamily="18" charset="0"/>
                <a:cs typeface="Times New Roman" pitchFamily="18" charset="0"/>
              </a:rPr>
              <a:t> 1</a:t>
            </a:r>
            <a:r>
              <a:rPr lang="fr-BE" sz="2400" baseline="30000" dirty="0" smtClean="0">
                <a:latin typeface="Times New Roman" pitchFamily="18" charset="0"/>
                <a:cs typeface="Times New Roman" pitchFamily="18" charset="0"/>
              </a:rPr>
              <a:t>ère</a:t>
            </a:r>
            <a:r>
              <a:rPr lang="fr-BE" sz="2400" dirty="0" smtClean="0">
                <a:latin typeface="Times New Roman" pitchFamily="18" charset="0"/>
                <a:cs typeface="Times New Roman" pitchFamily="18" charset="0"/>
              </a:rPr>
              <a:t> observation : la ville compte </a:t>
            </a:r>
            <a:r>
              <a:rPr lang="fr-BE" sz="2400" i="1" dirty="0" smtClean="0">
                <a:solidFill>
                  <a:schemeClr val="tx2"/>
                </a:solidFill>
                <a:latin typeface="Times New Roman" pitchFamily="18" charset="0"/>
                <a:cs typeface="Times New Roman" pitchFamily="18" charset="0"/>
              </a:rPr>
              <a:t>18 millions</a:t>
            </a:r>
            <a:r>
              <a:rPr lang="fr-BE" sz="2400" dirty="0" smtClean="0">
                <a:solidFill>
                  <a:schemeClr val="tx2"/>
                </a:solidFill>
                <a:latin typeface="Times New Roman" pitchFamily="18" charset="0"/>
                <a:cs typeface="Times New Roman" pitchFamily="18" charset="0"/>
              </a:rPr>
              <a:t> </a:t>
            </a:r>
            <a:r>
              <a:rPr lang="fr-BE" sz="2400" dirty="0" smtClean="0">
                <a:latin typeface="Times New Roman" pitchFamily="18" charset="0"/>
                <a:cs typeface="Times New Roman" pitchFamily="18" charset="0"/>
              </a:rPr>
              <a:t>d'habitants</a:t>
            </a:r>
          </a:p>
          <a:p>
            <a:pPr lvl="1" algn="just">
              <a:buFont typeface="Courier New" pitchFamily="49" charset="0"/>
              <a:buChar char="o"/>
            </a:pPr>
            <a:r>
              <a:rPr lang="fr-BE" sz="2400" dirty="0" smtClean="0">
                <a:latin typeface="Times New Roman" pitchFamily="18" charset="0"/>
                <a:cs typeface="Times New Roman" pitchFamily="18" charset="0"/>
              </a:rPr>
              <a:t> problème que cela pose : </a:t>
            </a:r>
            <a:r>
              <a:rPr lang="fr-BE" sz="2400" i="1" dirty="0" smtClean="0">
                <a:solidFill>
                  <a:schemeClr val="tx2"/>
                </a:solidFill>
                <a:latin typeface="Times New Roman" pitchFamily="18" charset="0"/>
                <a:cs typeface="Times New Roman" pitchFamily="18" charset="0"/>
              </a:rPr>
              <a:t>l'eau sur place est insuffisante</a:t>
            </a:r>
            <a:endParaRPr lang="fr-BE" sz="2400" dirty="0" smtClean="0">
              <a:solidFill>
                <a:schemeClr val="tx2"/>
              </a:solidFill>
              <a:latin typeface="Times New Roman" pitchFamily="18" charset="0"/>
              <a:cs typeface="Times New Roman" pitchFamily="18" charset="0"/>
            </a:endParaRPr>
          </a:p>
          <a:p>
            <a:pPr lvl="1" algn="just">
              <a:buFont typeface="Courier New" pitchFamily="49" charset="0"/>
              <a:buChar char="o"/>
            </a:pPr>
            <a:r>
              <a:rPr lang="fr-BE" sz="2400" dirty="0" smtClean="0">
                <a:latin typeface="Times New Roman" pitchFamily="18" charset="0"/>
                <a:cs typeface="Times New Roman" pitchFamily="18" charset="0"/>
              </a:rPr>
              <a:t> solutions imaginées :	1) </a:t>
            </a:r>
            <a:r>
              <a:rPr lang="fr-BE" sz="2400" i="1" dirty="0" smtClean="0">
                <a:solidFill>
                  <a:schemeClr val="tx2"/>
                </a:solidFill>
                <a:latin typeface="Times New Roman" pitchFamily="18" charset="0"/>
                <a:cs typeface="Times New Roman" pitchFamily="18" charset="0"/>
              </a:rPr>
              <a:t>le pompage des nappes phréatiques</a:t>
            </a:r>
            <a:endParaRPr lang="fr-BE" sz="2400" dirty="0" smtClean="0">
              <a:solidFill>
                <a:schemeClr val="tx2"/>
              </a:solidFill>
              <a:latin typeface="Times New Roman" pitchFamily="18" charset="0"/>
              <a:cs typeface="Times New Roman" pitchFamily="18" charset="0"/>
            </a:endParaRPr>
          </a:p>
          <a:p>
            <a:pPr lvl="2" algn="just">
              <a:buFont typeface="Wingdings" pitchFamily="2" charset="2"/>
              <a:buChar char="§"/>
            </a:pPr>
            <a:r>
              <a:rPr lang="fr-BE" sz="2400" dirty="0" smtClean="0">
                <a:latin typeface="Times New Roman" pitchFamily="18" charset="0"/>
                <a:cs typeface="Times New Roman" pitchFamily="18" charset="0"/>
              </a:rPr>
              <a:t> conséquence négative : </a:t>
            </a:r>
            <a:r>
              <a:rPr lang="fr-BE" sz="2400" i="1" dirty="0" smtClean="0">
                <a:solidFill>
                  <a:schemeClr val="tx2"/>
                </a:solidFill>
                <a:latin typeface="Times New Roman" pitchFamily="18" charset="0"/>
                <a:cs typeface="Times New Roman" pitchFamily="18" charset="0"/>
              </a:rPr>
              <a:t>les sols sont fragilisés </a:t>
            </a:r>
            <a:r>
              <a:rPr lang="fr-BE" sz="2400" dirty="0" smtClean="0">
                <a:latin typeface="Times New Roman" pitchFamily="18" charset="0"/>
                <a:cs typeface="Times New Roman" pitchFamily="18" charset="0"/>
              </a:rPr>
              <a:t>et cela aggrave les </a:t>
            </a:r>
            <a:r>
              <a:rPr lang="fr-BE" sz="2400" i="1" dirty="0" smtClean="0">
                <a:solidFill>
                  <a:schemeClr val="tx2"/>
                </a:solidFill>
                <a:latin typeface="Times New Roman" pitchFamily="18" charset="0"/>
                <a:cs typeface="Times New Roman" pitchFamily="18" charset="0"/>
              </a:rPr>
              <a:t>séismes</a:t>
            </a:r>
            <a:endParaRPr lang="fr-BE" sz="2400" dirty="0" smtClean="0">
              <a:solidFill>
                <a:schemeClr val="tx2"/>
              </a:solidFill>
              <a:latin typeface="Times New Roman" pitchFamily="18" charset="0"/>
              <a:cs typeface="Times New Roman" pitchFamily="18" charset="0"/>
            </a:endParaRPr>
          </a:p>
          <a:p>
            <a:pPr lvl="8" algn="just"/>
            <a:r>
              <a:rPr lang="fr-BE" sz="2400" dirty="0" smtClean="0">
                <a:latin typeface="Times New Roman" pitchFamily="18" charset="0"/>
                <a:cs typeface="Times New Roman" pitchFamily="18" charset="0"/>
              </a:rPr>
              <a:t>2) </a:t>
            </a:r>
            <a:r>
              <a:rPr lang="fr-BE" sz="2400" i="1" dirty="0" smtClean="0">
                <a:solidFill>
                  <a:schemeClr val="tx2"/>
                </a:solidFill>
                <a:latin typeface="Times New Roman" pitchFamily="18" charset="0"/>
                <a:cs typeface="Times New Roman" pitchFamily="18" charset="0"/>
              </a:rPr>
              <a:t>le pompage de fleuves de plus en plus éloignés</a:t>
            </a:r>
            <a:endParaRPr lang="fr-BE" sz="2400" dirty="0" smtClean="0">
              <a:solidFill>
                <a:schemeClr val="tx2"/>
              </a:solidFill>
              <a:latin typeface="Times New Roman" pitchFamily="18" charset="0"/>
              <a:cs typeface="Times New Roman" pitchFamily="18" charset="0"/>
            </a:endParaRPr>
          </a:p>
          <a:p>
            <a:pPr lvl="2" algn="just">
              <a:buFont typeface="Wingdings" pitchFamily="2" charset="2"/>
              <a:buChar char="§"/>
            </a:pPr>
            <a:r>
              <a:rPr lang="fr-BE" sz="2400" dirty="0" smtClean="0">
                <a:latin typeface="Times New Roman" pitchFamily="18" charset="0"/>
                <a:cs typeface="Times New Roman" pitchFamily="18" charset="0"/>
              </a:rPr>
              <a:t> conséquences négatives :	- </a:t>
            </a:r>
            <a:r>
              <a:rPr lang="fr-BE" sz="2400" i="1" dirty="0" smtClean="0">
                <a:solidFill>
                  <a:schemeClr val="tx2"/>
                </a:solidFill>
                <a:latin typeface="Times New Roman" pitchFamily="18" charset="0"/>
                <a:cs typeface="Times New Roman" pitchFamily="18" charset="0"/>
              </a:rPr>
              <a:t>tension sur l'eau</a:t>
            </a:r>
            <a:endParaRPr lang="fr-BE" sz="2400" dirty="0" smtClean="0">
              <a:solidFill>
                <a:schemeClr val="tx2"/>
              </a:solidFill>
              <a:latin typeface="Times New Roman" pitchFamily="18" charset="0"/>
              <a:cs typeface="Times New Roman" pitchFamily="18" charset="0"/>
            </a:endParaRPr>
          </a:p>
          <a:p>
            <a:pPr lvl="8" algn="just"/>
            <a:r>
              <a:rPr lang="fr-BE" sz="2400" dirty="0" smtClean="0">
                <a:latin typeface="Times New Roman" pitchFamily="18" charset="0"/>
                <a:cs typeface="Times New Roman" pitchFamily="18" charset="0"/>
              </a:rPr>
              <a:t>	- </a:t>
            </a:r>
            <a:r>
              <a:rPr lang="fr-BE" sz="2400" i="1" dirty="0" smtClean="0">
                <a:solidFill>
                  <a:schemeClr val="tx2"/>
                </a:solidFill>
                <a:latin typeface="Times New Roman" pitchFamily="18" charset="0"/>
                <a:cs typeface="Times New Roman" pitchFamily="18" charset="0"/>
              </a:rPr>
              <a:t>risque de pénurie</a:t>
            </a:r>
            <a:endParaRPr lang="fr-BE" sz="2400" dirty="0" smtClean="0">
              <a:solidFill>
                <a:schemeClr val="tx2"/>
              </a:solidFill>
              <a:latin typeface="Times New Roman" pitchFamily="18" charset="0"/>
              <a:cs typeface="Times New Roman" pitchFamily="18" charset="0"/>
            </a:endParaRPr>
          </a:p>
          <a:p>
            <a:pPr lvl="8" algn="just"/>
            <a:r>
              <a:rPr lang="fr-BE" sz="2400" dirty="0" smtClean="0">
                <a:latin typeface="Times New Roman" pitchFamily="18" charset="0"/>
                <a:cs typeface="Times New Roman" pitchFamily="18" charset="0"/>
              </a:rPr>
              <a:t>	- </a:t>
            </a:r>
            <a:r>
              <a:rPr lang="fr-BE" sz="2400" i="1" dirty="0" smtClean="0">
                <a:solidFill>
                  <a:schemeClr val="tx2"/>
                </a:solidFill>
                <a:latin typeface="Times New Roman" pitchFamily="18" charset="0"/>
                <a:cs typeface="Times New Roman" pitchFamily="18" charset="0"/>
              </a:rPr>
              <a:t>accès inégal</a:t>
            </a:r>
            <a:endParaRPr lang="fr-BE" sz="2400" dirty="0">
              <a:solidFill>
                <a:schemeClr val="tx2"/>
              </a:solidFill>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142844" y="46279"/>
            <a:ext cx="8858312"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buFont typeface="Wingdings" pitchFamily="2" charset="2"/>
              <a:buChar char="q"/>
            </a:pPr>
            <a:r>
              <a:rPr lang="fr-BE" sz="2400" dirty="0" smtClean="0">
                <a:latin typeface="Times New Roman" pitchFamily="18" charset="0"/>
                <a:cs typeface="Times New Roman" pitchFamily="18" charset="0"/>
              </a:rPr>
              <a:t> 2</a:t>
            </a:r>
            <a:r>
              <a:rPr lang="fr-BE" sz="2400" baseline="30000" dirty="0" smtClean="0">
                <a:latin typeface="Times New Roman" pitchFamily="18" charset="0"/>
                <a:cs typeface="Times New Roman" pitchFamily="18" charset="0"/>
              </a:rPr>
              <a:t>ème</a:t>
            </a:r>
            <a:r>
              <a:rPr lang="fr-BE" sz="2400" dirty="0" smtClean="0">
                <a:latin typeface="Times New Roman" pitchFamily="18" charset="0"/>
                <a:cs typeface="Times New Roman" pitchFamily="18" charset="0"/>
              </a:rPr>
              <a:t> observation : la ville est entourée de </a:t>
            </a:r>
            <a:r>
              <a:rPr lang="fr-BE" sz="2400" i="1" dirty="0" smtClean="0">
                <a:solidFill>
                  <a:schemeClr val="tx2"/>
                </a:solidFill>
                <a:latin typeface="Times New Roman" pitchFamily="18" charset="0"/>
                <a:cs typeface="Times New Roman" pitchFamily="18" charset="0"/>
              </a:rPr>
              <a:t>montagnes</a:t>
            </a:r>
            <a:endParaRPr lang="fr-BE" sz="2400" dirty="0" smtClean="0">
              <a:solidFill>
                <a:schemeClr val="tx2"/>
              </a:solidFill>
              <a:latin typeface="Times New Roman" pitchFamily="18" charset="0"/>
              <a:cs typeface="Times New Roman" pitchFamily="18" charset="0"/>
            </a:endParaRPr>
          </a:p>
          <a:p>
            <a:pPr lvl="1" algn="just">
              <a:buFont typeface="Courier New" pitchFamily="49" charset="0"/>
              <a:buChar char="o"/>
            </a:pPr>
            <a:r>
              <a:rPr lang="fr-BE" sz="2400" dirty="0" smtClean="0">
                <a:latin typeface="Times New Roman" pitchFamily="18" charset="0"/>
                <a:cs typeface="Times New Roman" pitchFamily="18" charset="0"/>
              </a:rPr>
              <a:t> problème que cela pose : </a:t>
            </a:r>
            <a:r>
              <a:rPr lang="fr-BE" sz="2400" i="1" dirty="0" smtClean="0">
                <a:solidFill>
                  <a:schemeClr val="tx2"/>
                </a:solidFill>
                <a:latin typeface="Times New Roman" pitchFamily="18" charset="0"/>
                <a:cs typeface="Times New Roman" pitchFamily="18" charset="0"/>
              </a:rPr>
              <a:t>on construit de plus en plus à flanc de colline</a:t>
            </a:r>
            <a:endParaRPr lang="fr-BE" sz="2400" dirty="0" smtClean="0">
              <a:solidFill>
                <a:schemeClr val="tx2"/>
              </a:solidFill>
              <a:latin typeface="Times New Roman" pitchFamily="18" charset="0"/>
              <a:cs typeface="Times New Roman" pitchFamily="18" charset="0"/>
            </a:endParaRPr>
          </a:p>
          <a:p>
            <a:pPr lvl="2" algn="just">
              <a:buFont typeface="Wingdings" pitchFamily="2" charset="2"/>
              <a:buChar char="§"/>
            </a:pPr>
            <a:r>
              <a:rPr lang="fr-BE" sz="2400" dirty="0" smtClean="0">
                <a:latin typeface="Times New Roman" pitchFamily="18" charset="0"/>
                <a:cs typeface="Times New Roman" pitchFamily="18" charset="0"/>
              </a:rPr>
              <a:t> conséquence négative : </a:t>
            </a:r>
            <a:r>
              <a:rPr lang="fr-BE" sz="2400" i="1" dirty="0" smtClean="0">
                <a:solidFill>
                  <a:schemeClr val="tx2"/>
                </a:solidFill>
                <a:latin typeface="Times New Roman" pitchFamily="18" charset="0"/>
                <a:cs typeface="Times New Roman" pitchFamily="18" charset="0"/>
              </a:rPr>
              <a:t>l'eau ruisselle sur les pentes cimentées </a:t>
            </a:r>
            <a:r>
              <a:rPr lang="fr-BE" sz="2400" dirty="0" smtClean="0">
                <a:latin typeface="Times New Roman" pitchFamily="18" charset="0"/>
                <a:cs typeface="Times New Roman" pitchFamily="18" charset="0"/>
              </a:rPr>
              <a:t>et cela aggrave les </a:t>
            </a:r>
            <a:r>
              <a:rPr lang="fr-BE" sz="2400" i="1" dirty="0" smtClean="0">
                <a:solidFill>
                  <a:schemeClr val="tx2"/>
                </a:solidFill>
                <a:latin typeface="Times New Roman" pitchFamily="18" charset="0"/>
                <a:cs typeface="Times New Roman" pitchFamily="18" charset="0"/>
              </a:rPr>
              <a:t>inondations</a:t>
            </a:r>
            <a:endParaRPr lang="fr-BE" sz="2400" dirty="0" smtClean="0">
              <a:solidFill>
                <a:schemeClr val="tx2"/>
              </a:solidFill>
              <a:latin typeface="Times New Roman" pitchFamily="18" charset="0"/>
              <a:cs typeface="Times New Roman" pitchFamily="18" charset="0"/>
            </a:endParaRPr>
          </a:p>
        </p:txBody>
      </p:sp>
      <p:sp>
        <p:nvSpPr>
          <p:cNvPr id="3" name="Rectangle 1"/>
          <p:cNvSpPr>
            <a:spLocks noChangeArrowheads="1"/>
          </p:cNvSpPr>
          <p:nvPr/>
        </p:nvSpPr>
        <p:spPr bwMode="auto">
          <a:xfrm>
            <a:off x="142844" y="2490140"/>
            <a:ext cx="8858312"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BE" sz="2400" b="1" dirty="0" smtClean="0">
                <a:latin typeface="Times New Roman" pitchFamily="18" charset="0"/>
                <a:cs typeface="Times New Roman" pitchFamily="18" charset="0"/>
                <a:sym typeface="Wingdings"/>
              </a:rPr>
              <a:t></a:t>
            </a:r>
            <a:r>
              <a:rPr lang="fr-BE" sz="2400" b="1" dirty="0" smtClean="0">
                <a:latin typeface="Times New Roman" pitchFamily="18" charset="0"/>
                <a:cs typeface="Times New Roman" pitchFamily="18" charset="0"/>
              </a:rPr>
              <a:t> Eau = danger (exemple du Bangladesh)</a:t>
            </a:r>
            <a:endParaRPr lang="fr-BE" sz="2400" dirty="0" smtClean="0">
              <a:latin typeface="Times New Roman" pitchFamily="18" charset="0"/>
              <a:cs typeface="Times New Roman" pitchFamily="18" charset="0"/>
            </a:endParaRPr>
          </a:p>
          <a:p>
            <a:pPr lvl="0" algn="just">
              <a:buFont typeface="Wingdings" pitchFamily="2" charset="2"/>
              <a:buChar char="q"/>
            </a:pPr>
            <a:r>
              <a:rPr lang="fr-BE" sz="2400" dirty="0" smtClean="0">
                <a:latin typeface="Times New Roman" pitchFamily="18" charset="0"/>
                <a:cs typeface="Times New Roman" pitchFamily="18" charset="0"/>
              </a:rPr>
              <a:t> 1</a:t>
            </a:r>
            <a:r>
              <a:rPr lang="fr-BE" sz="2400" baseline="30000" dirty="0" smtClean="0">
                <a:latin typeface="Times New Roman" pitchFamily="18" charset="0"/>
                <a:cs typeface="Times New Roman" pitchFamily="18" charset="0"/>
              </a:rPr>
              <a:t>ère</a:t>
            </a:r>
            <a:r>
              <a:rPr lang="fr-BE" sz="2400" dirty="0" smtClean="0">
                <a:latin typeface="Times New Roman" pitchFamily="18" charset="0"/>
                <a:cs typeface="Times New Roman" pitchFamily="18" charset="0"/>
              </a:rPr>
              <a:t> observation : la situation particulière de ce pays le rend particulièrement vulnérable aux inondations pour trois raisons :</a:t>
            </a:r>
          </a:p>
          <a:p>
            <a:pPr lvl="1" algn="just">
              <a:buFont typeface="Courier New" pitchFamily="49" charset="0"/>
              <a:buChar char="o"/>
            </a:pPr>
            <a:r>
              <a:rPr lang="fr-BE" sz="2400" dirty="0" smtClean="0">
                <a:latin typeface="Times New Roman" pitchFamily="18" charset="0"/>
                <a:cs typeface="Times New Roman" pitchFamily="18" charset="0"/>
              </a:rPr>
              <a:t> il est parcouru par </a:t>
            </a:r>
            <a:r>
              <a:rPr lang="fr-BE" sz="2400" i="1" dirty="0" smtClean="0">
                <a:solidFill>
                  <a:schemeClr val="tx2"/>
                </a:solidFill>
                <a:latin typeface="Times New Roman" pitchFamily="18" charset="0"/>
                <a:cs typeface="Times New Roman" pitchFamily="18" charset="0"/>
              </a:rPr>
              <a:t>plusieurs grands fleuves</a:t>
            </a:r>
            <a:endParaRPr lang="fr-BE" sz="2400" dirty="0" smtClean="0">
              <a:solidFill>
                <a:schemeClr val="tx2"/>
              </a:solidFill>
              <a:latin typeface="Times New Roman" pitchFamily="18" charset="0"/>
              <a:cs typeface="Times New Roman" pitchFamily="18" charset="0"/>
            </a:endParaRPr>
          </a:p>
          <a:p>
            <a:pPr lvl="2" algn="just">
              <a:buFont typeface="Wingdings" pitchFamily="2" charset="2"/>
              <a:buChar char="§"/>
            </a:pPr>
            <a:r>
              <a:rPr lang="fr-BE" sz="2400" dirty="0" smtClean="0">
                <a:latin typeface="Times New Roman" pitchFamily="18" charset="0"/>
                <a:cs typeface="Times New Roman" pitchFamily="18" charset="0"/>
              </a:rPr>
              <a:t> conséquence négative : </a:t>
            </a:r>
            <a:r>
              <a:rPr lang="fr-BE" sz="2400" i="1" dirty="0" smtClean="0">
                <a:solidFill>
                  <a:schemeClr val="tx2"/>
                </a:solidFill>
                <a:latin typeface="Times New Roman" pitchFamily="18" charset="0"/>
                <a:cs typeface="Times New Roman" pitchFamily="18" charset="0"/>
              </a:rPr>
              <a:t>les crues</a:t>
            </a:r>
            <a:endParaRPr lang="fr-BE" sz="2400" dirty="0" smtClean="0">
              <a:solidFill>
                <a:schemeClr val="tx2"/>
              </a:solidFill>
              <a:latin typeface="Times New Roman" pitchFamily="18" charset="0"/>
              <a:cs typeface="Times New Roman" pitchFamily="18" charset="0"/>
            </a:endParaRPr>
          </a:p>
          <a:p>
            <a:pPr lvl="1" algn="just">
              <a:buFont typeface="Courier New" pitchFamily="49" charset="0"/>
              <a:buChar char="o"/>
            </a:pPr>
            <a:r>
              <a:rPr lang="fr-BE" sz="2400" dirty="0" smtClean="0">
                <a:latin typeface="Times New Roman" pitchFamily="18" charset="0"/>
                <a:cs typeface="Times New Roman" pitchFamily="18" charset="0"/>
              </a:rPr>
              <a:t> il se trouve au fond </a:t>
            </a:r>
            <a:r>
              <a:rPr lang="fr-BE" sz="2400" i="1" dirty="0" smtClean="0">
                <a:solidFill>
                  <a:schemeClr val="tx2"/>
                </a:solidFill>
                <a:latin typeface="Times New Roman" pitchFamily="18" charset="0"/>
                <a:cs typeface="Times New Roman" pitchFamily="18" charset="0"/>
              </a:rPr>
              <a:t>du Golfe du Bengale</a:t>
            </a:r>
            <a:endParaRPr lang="fr-BE" sz="2400" dirty="0" smtClean="0">
              <a:solidFill>
                <a:schemeClr val="tx2"/>
              </a:solidFill>
              <a:latin typeface="Times New Roman" pitchFamily="18" charset="0"/>
              <a:cs typeface="Times New Roman" pitchFamily="18" charset="0"/>
            </a:endParaRPr>
          </a:p>
          <a:p>
            <a:pPr lvl="2" algn="just">
              <a:buFont typeface="Wingdings" pitchFamily="2" charset="2"/>
              <a:buChar char="§"/>
            </a:pPr>
            <a:r>
              <a:rPr lang="fr-BE" sz="2400" dirty="0" smtClean="0">
                <a:latin typeface="Times New Roman" pitchFamily="18" charset="0"/>
                <a:cs typeface="Times New Roman" pitchFamily="18" charset="0"/>
              </a:rPr>
              <a:t> conséquence négative : </a:t>
            </a:r>
            <a:r>
              <a:rPr lang="fr-BE" sz="2400" i="1" dirty="0" smtClean="0">
                <a:solidFill>
                  <a:schemeClr val="tx2"/>
                </a:solidFill>
                <a:latin typeface="Times New Roman" pitchFamily="18" charset="0"/>
                <a:cs typeface="Times New Roman" pitchFamily="18" charset="0"/>
              </a:rPr>
              <a:t>les cyclones qui le traversent</a:t>
            </a:r>
            <a:endParaRPr lang="fr-BE" sz="2400" dirty="0" smtClean="0">
              <a:solidFill>
                <a:schemeClr val="tx2"/>
              </a:solidFill>
              <a:latin typeface="Times New Roman" pitchFamily="18" charset="0"/>
              <a:cs typeface="Times New Roman" pitchFamily="18" charset="0"/>
            </a:endParaRPr>
          </a:p>
          <a:p>
            <a:pPr lvl="1" algn="just">
              <a:buFont typeface="Courier New" pitchFamily="49" charset="0"/>
              <a:buChar char="o"/>
            </a:pPr>
            <a:r>
              <a:rPr lang="fr-BE" sz="2400" dirty="0" smtClean="0">
                <a:latin typeface="Times New Roman" pitchFamily="18" charset="0"/>
                <a:cs typeface="Times New Roman" pitchFamily="18" charset="0"/>
              </a:rPr>
              <a:t> chaque année, il subit </a:t>
            </a:r>
            <a:r>
              <a:rPr lang="fr-BE" sz="2400" i="1" dirty="0" smtClean="0">
                <a:solidFill>
                  <a:schemeClr val="tx2"/>
                </a:solidFill>
                <a:latin typeface="Times New Roman" pitchFamily="18" charset="0"/>
                <a:cs typeface="Times New Roman" pitchFamily="18" charset="0"/>
              </a:rPr>
              <a:t>la mousson</a:t>
            </a:r>
            <a:endParaRPr lang="fr-BE" sz="2400" dirty="0" smtClean="0">
              <a:solidFill>
                <a:schemeClr val="tx2"/>
              </a:solidFill>
              <a:latin typeface="Times New Roman" pitchFamily="18" charset="0"/>
              <a:cs typeface="Times New Roman" pitchFamily="18" charset="0"/>
            </a:endParaRPr>
          </a:p>
          <a:p>
            <a:pPr lvl="2" algn="just">
              <a:buFont typeface="Wingdings" pitchFamily="2" charset="2"/>
              <a:buChar char="§"/>
            </a:pPr>
            <a:r>
              <a:rPr lang="fr-BE" sz="2400" dirty="0" smtClean="0">
                <a:latin typeface="Times New Roman" pitchFamily="18" charset="0"/>
                <a:cs typeface="Times New Roman" pitchFamily="18" charset="0"/>
              </a:rPr>
              <a:t> conséquence négative : </a:t>
            </a:r>
            <a:r>
              <a:rPr lang="fr-BE" sz="2400" i="1" dirty="0" smtClean="0">
                <a:solidFill>
                  <a:schemeClr val="tx2"/>
                </a:solidFill>
                <a:latin typeface="Times New Roman" pitchFamily="18" charset="0"/>
                <a:cs typeface="Times New Roman" pitchFamily="18" charset="0"/>
              </a:rPr>
              <a:t>des pluies diluviennes</a:t>
            </a:r>
            <a:endParaRPr lang="fr-BE" sz="2400" dirty="0">
              <a:solidFill>
                <a:schemeClr val="tx2"/>
              </a:solidFill>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285720" y="285728"/>
            <a:ext cx="857256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buFont typeface="Wingdings" pitchFamily="2" charset="2"/>
              <a:buChar char="q"/>
            </a:pPr>
            <a:r>
              <a:rPr lang="fr-BE" sz="2400" dirty="0" smtClean="0">
                <a:latin typeface="Times New Roman" pitchFamily="18" charset="0"/>
                <a:cs typeface="Times New Roman" pitchFamily="18" charset="0"/>
              </a:rPr>
              <a:t> 2</a:t>
            </a:r>
            <a:r>
              <a:rPr lang="fr-BE" sz="2400" baseline="30000" dirty="0" smtClean="0">
                <a:latin typeface="Times New Roman" pitchFamily="18" charset="0"/>
                <a:cs typeface="Times New Roman" pitchFamily="18" charset="0"/>
              </a:rPr>
              <a:t>ème</a:t>
            </a:r>
            <a:r>
              <a:rPr lang="fr-BE" sz="2400" dirty="0" smtClean="0">
                <a:latin typeface="Times New Roman" pitchFamily="18" charset="0"/>
                <a:cs typeface="Times New Roman" pitchFamily="18" charset="0"/>
              </a:rPr>
              <a:t> observation : l'extension de la capitale, </a:t>
            </a:r>
            <a:r>
              <a:rPr lang="fr-BE" sz="2400" i="1" dirty="0" smtClean="0">
                <a:solidFill>
                  <a:schemeClr val="tx2"/>
                </a:solidFill>
                <a:latin typeface="Times New Roman" pitchFamily="18" charset="0"/>
                <a:cs typeface="Times New Roman" pitchFamily="18" charset="0"/>
              </a:rPr>
              <a:t>Dacca</a:t>
            </a:r>
            <a:r>
              <a:rPr lang="fr-BE" sz="2400" dirty="0" smtClean="0">
                <a:latin typeface="Times New Roman" pitchFamily="18" charset="0"/>
                <a:cs typeface="Times New Roman" pitchFamily="18" charset="0"/>
              </a:rPr>
              <a:t>, se fait sur </a:t>
            </a:r>
            <a:r>
              <a:rPr lang="fr-BE" sz="2400" i="1" dirty="0" smtClean="0">
                <a:solidFill>
                  <a:schemeClr val="tx2"/>
                </a:solidFill>
                <a:latin typeface="Times New Roman" pitchFamily="18" charset="0"/>
                <a:cs typeface="Times New Roman" pitchFamily="18" charset="0"/>
              </a:rPr>
              <a:t>une zone marécageuse</a:t>
            </a:r>
            <a:endParaRPr lang="fr-BE" sz="2400" dirty="0" smtClean="0">
              <a:solidFill>
                <a:schemeClr val="tx2"/>
              </a:solidFill>
              <a:latin typeface="Times New Roman" pitchFamily="18" charset="0"/>
              <a:cs typeface="Times New Roman" pitchFamily="18" charset="0"/>
            </a:endParaRPr>
          </a:p>
          <a:p>
            <a:pPr lvl="2" algn="just">
              <a:buFont typeface="Wingdings" pitchFamily="2" charset="2"/>
              <a:buChar char="§"/>
            </a:pPr>
            <a:r>
              <a:rPr lang="fr-BE" sz="2400" dirty="0" smtClean="0">
                <a:latin typeface="Times New Roman" pitchFamily="18" charset="0"/>
                <a:cs typeface="Times New Roman" pitchFamily="18" charset="0"/>
              </a:rPr>
              <a:t> conséquence négative : </a:t>
            </a:r>
            <a:r>
              <a:rPr lang="fr-BE" sz="2400" i="1" dirty="0" smtClean="0">
                <a:solidFill>
                  <a:schemeClr val="tx2"/>
                </a:solidFill>
                <a:latin typeface="Times New Roman" pitchFamily="18" charset="0"/>
                <a:cs typeface="Times New Roman" pitchFamily="18" charset="0"/>
              </a:rPr>
              <a:t>cela aggrave les inondations</a:t>
            </a:r>
            <a:endParaRPr lang="fr-BE" sz="2400" dirty="0" smtClean="0">
              <a:solidFill>
                <a:schemeClr val="tx2"/>
              </a:solidFill>
              <a:latin typeface="Times New Roman" pitchFamily="18" charset="0"/>
              <a:cs typeface="Times New Roman" pitchFamily="18" charset="0"/>
            </a:endParaRPr>
          </a:p>
          <a:p>
            <a:pPr lvl="0" algn="just">
              <a:buFont typeface="Wingdings" pitchFamily="2" charset="2"/>
              <a:buChar char="q"/>
            </a:pPr>
            <a:r>
              <a:rPr lang="fr-BE" sz="2400" dirty="0" smtClean="0">
                <a:latin typeface="Times New Roman" pitchFamily="18" charset="0"/>
                <a:cs typeface="Times New Roman" pitchFamily="18" charset="0"/>
              </a:rPr>
              <a:t> Réflexion sur l'avenir : </a:t>
            </a:r>
            <a:r>
              <a:rPr lang="fr-BE" sz="2400" i="1" dirty="0" smtClean="0">
                <a:solidFill>
                  <a:schemeClr val="tx2"/>
                </a:solidFill>
                <a:latin typeface="Times New Roman" pitchFamily="18" charset="0"/>
                <a:cs typeface="Times New Roman" pitchFamily="18" charset="0"/>
              </a:rPr>
              <a:t>une future montée des mers aurait des conséquences catastrophiques pour le pays</a:t>
            </a:r>
            <a:endParaRPr lang="fr-BE" sz="2400" dirty="0">
              <a:solidFill>
                <a:schemeClr val="tx2"/>
              </a:solidFill>
              <a:latin typeface="Times New Roman" pitchFamily="18" charset="0"/>
              <a:cs typeface="Times New Roman" pitchFamily="18" charset="0"/>
            </a:endParaRPr>
          </a:p>
        </p:txBody>
      </p:sp>
      <p:sp>
        <p:nvSpPr>
          <p:cNvPr id="3" name="Rectangle 1"/>
          <p:cNvSpPr>
            <a:spLocks noChangeArrowheads="1"/>
          </p:cNvSpPr>
          <p:nvPr/>
        </p:nvSpPr>
        <p:spPr bwMode="auto">
          <a:xfrm>
            <a:off x="0" y="2715182"/>
            <a:ext cx="9144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BE" sz="2400" b="1" dirty="0" smtClean="0">
                <a:latin typeface="Times New Roman" pitchFamily="18" charset="0"/>
                <a:cs typeface="Times New Roman" pitchFamily="18" charset="0"/>
                <a:sym typeface="Wingdings"/>
              </a:rPr>
              <a:t></a:t>
            </a:r>
            <a:r>
              <a:rPr lang="fr-BE" sz="2400" b="1" dirty="0" smtClean="0">
                <a:latin typeface="Times New Roman" pitchFamily="18" charset="0"/>
                <a:cs typeface="Times New Roman" pitchFamily="18" charset="0"/>
              </a:rPr>
              <a:t> Mais aussi ailleurs</a:t>
            </a:r>
            <a:endParaRPr lang="fr-BE" sz="2400" dirty="0" smtClean="0">
              <a:latin typeface="Times New Roman" pitchFamily="18" charset="0"/>
              <a:cs typeface="Times New Roman" pitchFamily="18" charset="0"/>
            </a:endParaRPr>
          </a:p>
          <a:p>
            <a:pPr lvl="0" algn="just">
              <a:buFont typeface="Wingdings" pitchFamily="2" charset="2"/>
              <a:buChar char="q"/>
            </a:pPr>
            <a:r>
              <a:rPr lang="fr-BE" sz="2400" u="words" dirty="0" smtClean="0">
                <a:latin typeface="Times New Roman" pitchFamily="18" charset="0"/>
                <a:cs typeface="Times New Roman" pitchFamily="18" charset="0"/>
              </a:rPr>
              <a:t> L'Asie</a:t>
            </a:r>
            <a:r>
              <a:rPr lang="fr-BE" sz="2400" dirty="0" smtClean="0">
                <a:latin typeface="Times New Roman" pitchFamily="18" charset="0"/>
                <a:cs typeface="Times New Roman" pitchFamily="18" charset="0"/>
              </a:rPr>
              <a:t> consomme </a:t>
            </a:r>
            <a:r>
              <a:rPr lang="fr-BE" sz="2400" i="1" dirty="0" smtClean="0">
                <a:solidFill>
                  <a:schemeClr val="tx2"/>
                </a:solidFill>
                <a:latin typeface="Times New Roman" pitchFamily="18" charset="0"/>
                <a:cs typeface="Times New Roman" pitchFamily="18" charset="0"/>
              </a:rPr>
              <a:t>70</a:t>
            </a:r>
            <a:r>
              <a:rPr lang="fr-BE" sz="2400" dirty="0" smtClean="0">
                <a:solidFill>
                  <a:schemeClr val="tx2"/>
                </a:solidFill>
                <a:latin typeface="Times New Roman" pitchFamily="18" charset="0"/>
                <a:cs typeface="Times New Roman" pitchFamily="18" charset="0"/>
              </a:rPr>
              <a:t>%</a:t>
            </a:r>
            <a:r>
              <a:rPr lang="fr-BE" sz="2400" dirty="0" smtClean="0">
                <a:latin typeface="Times New Roman" pitchFamily="18" charset="0"/>
                <a:cs typeface="Times New Roman" pitchFamily="18" charset="0"/>
              </a:rPr>
              <a:t> de l'eau dans le monde mais la quantité d'eau </a:t>
            </a:r>
            <a:r>
              <a:rPr lang="fr-BE" sz="2400" i="1" dirty="0" smtClean="0">
                <a:solidFill>
                  <a:schemeClr val="tx2"/>
                </a:solidFill>
                <a:latin typeface="Times New Roman" pitchFamily="18" charset="0"/>
                <a:cs typeface="Times New Roman" pitchFamily="18" charset="0"/>
              </a:rPr>
              <a:t>potable</a:t>
            </a:r>
            <a:r>
              <a:rPr lang="fr-BE" sz="2400" dirty="0" smtClean="0">
                <a:latin typeface="Times New Roman" pitchFamily="18" charset="0"/>
                <a:cs typeface="Times New Roman" pitchFamily="18" charset="0"/>
              </a:rPr>
              <a:t> disponible y a  baissé de </a:t>
            </a:r>
            <a:r>
              <a:rPr lang="fr-BE" sz="2400" i="1" dirty="0" smtClean="0">
                <a:solidFill>
                  <a:schemeClr val="tx2"/>
                </a:solidFill>
                <a:latin typeface="Times New Roman" pitchFamily="18" charset="0"/>
                <a:cs typeface="Times New Roman" pitchFamily="18" charset="0"/>
              </a:rPr>
              <a:t>50</a:t>
            </a:r>
            <a:r>
              <a:rPr lang="fr-BE" sz="2400" dirty="0" smtClean="0">
                <a:solidFill>
                  <a:schemeClr val="tx2"/>
                </a:solidFill>
                <a:latin typeface="Times New Roman" pitchFamily="18" charset="0"/>
                <a:cs typeface="Times New Roman" pitchFamily="18" charset="0"/>
              </a:rPr>
              <a:t>%</a:t>
            </a:r>
            <a:r>
              <a:rPr lang="fr-BE" sz="2400" dirty="0" smtClean="0">
                <a:latin typeface="Times New Roman" pitchFamily="18" charset="0"/>
                <a:cs typeface="Times New Roman" pitchFamily="18" charset="0"/>
              </a:rPr>
              <a:t> depuis 1990.</a:t>
            </a:r>
          </a:p>
          <a:p>
            <a:pPr lvl="2" algn="just">
              <a:buFont typeface="Wingdings" pitchFamily="2" charset="2"/>
              <a:buChar char="§"/>
            </a:pPr>
            <a:r>
              <a:rPr lang="fr-BE" sz="2400" dirty="0" smtClean="0">
                <a:latin typeface="Times New Roman" pitchFamily="18" charset="0"/>
                <a:cs typeface="Times New Roman" pitchFamily="18" charset="0"/>
              </a:rPr>
              <a:t> conséquence négative : </a:t>
            </a:r>
            <a:r>
              <a:rPr lang="fr-BE" sz="2400" i="1" dirty="0" smtClean="0">
                <a:solidFill>
                  <a:schemeClr val="tx2"/>
                </a:solidFill>
                <a:latin typeface="Times New Roman" pitchFamily="18" charset="0"/>
                <a:cs typeface="Times New Roman" pitchFamily="18" charset="0"/>
              </a:rPr>
              <a:t>une grosse pénurie est à craindre vers 2025</a:t>
            </a:r>
            <a:endParaRPr lang="fr-BE" sz="2400" dirty="0" smtClean="0">
              <a:solidFill>
                <a:schemeClr val="tx2"/>
              </a:solidFill>
              <a:latin typeface="Times New Roman" pitchFamily="18" charset="0"/>
              <a:cs typeface="Times New Roman" pitchFamily="18" charset="0"/>
            </a:endParaRPr>
          </a:p>
          <a:p>
            <a:pPr lvl="0" algn="just">
              <a:buFont typeface="Wingdings" pitchFamily="2" charset="2"/>
              <a:buChar char="q"/>
            </a:pPr>
            <a:r>
              <a:rPr lang="fr-BE" sz="2400" u="words" dirty="0" smtClean="0">
                <a:latin typeface="Times New Roman" pitchFamily="18" charset="0"/>
                <a:cs typeface="Times New Roman" pitchFamily="18" charset="0"/>
              </a:rPr>
              <a:t> Bangkok</a:t>
            </a:r>
            <a:r>
              <a:rPr lang="fr-BE" sz="2400" dirty="0" smtClean="0">
                <a:latin typeface="Times New Roman" pitchFamily="18" charset="0"/>
                <a:cs typeface="Times New Roman" pitchFamily="18" charset="0"/>
              </a:rPr>
              <a:t> est en pleine croissance.</a:t>
            </a:r>
          </a:p>
          <a:p>
            <a:pPr lvl="2" algn="just">
              <a:buFont typeface="Wingdings" pitchFamily="2" charset="2"/>
              <a:buChar char="§"/>
            </a:pPr>
            <a:r>
              <a:rPr lang="fr-BE" sz="2400" dirty="0" smtClean="0">
                <a:latin typeface="Times New Roman" pitchFamily="18" charset="0"/>
                <a:cs typeface="Times New Roman" pitchFamily="18" charset="0"/>
              </a:rPr>
              <a:t> conséquences négatives : 	- </a:t>
            </a:r>
            <a:r>
              <a:rPr lang="fr-BE" sz="2400" i="1" dirty="0" smtClean="0">
                <a:solidFill>
                  <a:schemeClr val="tx2"/>
                </a:solidFill>
                <a:latin typeface="Times New Roman" pitchFamily="18" charset="0"/>
                <a:cs typeface="Times New Roman" pitchFamily="18" charset="0"/>
              </a:rPr>
              <a:t>pompage intensif des nappes</a:t>
            </a:r>
            <a:endParaRPr lang="fr-BE" sz="2400" dirty="0" smtClean="0">
              <a:solidFill>
                <a:schemeClr val="tx2"/>
              </a:solidFill>
              <a:latin typeface="Times New Roman" pitchFamily="18" charset="0"/>
              <a:cs typeface="Times New Roman" pitchFamily="18" charset="0"/>
            </a:endParaRPr>
          </a:p>
          <a:p>
            <a:pPr lvl="2" algn="just"/>
            <a:r>
              <a:rPr lang="fr-BE" sz="2400" dirty="0" smtClean="0">
                <a:latin typeface="Times New Roman" pitchFamily="18" charset="0"/>
                <a:cs typeface="Times New Roman" pitchFamily="18" charset="0"/>
              </a:rPr>
              <a:t>et cela provoque </a:t>
            </a:r>
            <a:r>
              <a:rPr lang="fr-BE" sz="2400" i="1" dirty="0" smtClean="0">
                <a:solidFill>
                  <a:schemeClr val="tx2"/>
                </a:solidFill>
                <a:latin typeface="Times New Roman" pitchFamily="18" charset="0"/>
                <a:cs typeface="Times New Roman" pitchFamily="18" charset="0"/>
              </a:rPr>
              <a:t>des affaissements de terrain</a:t>
            </a:r>
            <a:endParaRPr lang="fr-BE" sz="2400" dirty="0" smtClean="0">
              <a:solidFill>
                <a:schemeClr val="tx2"/>
              </a:solidFill>
              <a:latin typeface="Times New Roman" pitchFamily="18" charset="0"/>
              <a:cs typeface="Times New Roman" pitchFamily="18" charset="0"/>
            </a:endParaRPr>
          </a:p>
          <a:p>
            <a:pPr lvl="8" algn="just"/>
            <a:r>
              <a:rPr lang="fr-BE" sz="2400" dirty="0" smtClean="0">
                <a:latin typeface="Times New Roman" pitchFamily="18" charset="0"/>
                <a:cs typeface="Times New Roman" pitchFamily="18" charset="0"/>
              </a:rPr>
              <a:t>	- </a:t>
            </a:r>
            <a:r>
              <a:rPr lang="fr-BE" sz="2400" i="1" dirty="0" smtClean="0">
                <a:solidFill>
                  <a:schemeClr val="tx2"/>
                </a:solidFill>
                <a:latin typeface="Times New Roman" pitchFamily="18" charset="0"/>
                <a:cs typeface="Times New Roman" pitchFamily="18" charset="0"/>
              </a:rPr>
              <a:t>on construit sur d'anciens canaux</a:t>
            </a:r>
            <a:endParaRPr lang="fr-BE" sz="2400" dirty="0" smtClean="0">
              <a:solidFill>
                <a:schemeClr val="tx2"/>
              </a:solidFill>
              <a:latin typeface="Times New Roman" pitchFamily="18" charset="0"/>
              <a:cs typeface="Times New Roman" pitchFamily="18" charset="0"/>
            </a:endParaRPr>
          </a:p>
          <a:p>
            <a:pPr lvl="2" algn="just"/>
            <a:r>
              <a:rPr lang="fr-BE" sz="2400" dirty="0" smtClean="0">
                <a:latin typeface="Times New Roman" pitchFamily="18" charset="0"/>
                <a:cs typeface="Times New Roman" pitchFamily="18" charset="0"/>
              </a:rPr>
              <a:t>et cela aggrave les </a:t>
            </a:r>
            <a:r>
              <a:rPr lang="fr-BE" sz="2400" i="1" dirty="0" smtClean="0">
                <a:solidFill>
                  <a:schemeClr val="tx2"/>
                </a:solidFill>
                <a:latin typeface="Times New Roman" pitchFamily="18" charset="0"/>
                <a:cs typeface="Times New Roman" pitchFamily="18" charset="0"/>
              </a:rPr>
              <a:t>inondations à la saison des pluies</a:t>
            </a:r>
            <a:endParaRPr lang="fr-BE" sz="2400" dirty="0">
              <a:solidFill>
                <a:schemeClr val="tx2"/>
              </a:solidFill>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214282" y="284877"/>
            <a:ext cx="8643998"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BE" sz="2400" b="1" dirty="0" smtClean="0">
                <a:latin typeface="Times New Roman" pitchFamily="18" charset="0"/>
                <a:cs typeface="Times New Roman" pitchFamily="18" charset="0"/>
                <a:sym typeface="Wingdings"/>
              </a:rPr>
              <a:t></a:t>
            </a:r>
            <a:r>
              <a:rPr lang="fr-BE" sz="2400" b="1" dirty="0" smtClean="0">
                <a:latin typeface="Times New Roman" pitchFamily="18" charset="0"/>
                <a:cs typeface="Times New Roman" pitchFamily="18" charset="0"/>
              </a:rPr>
              <a:t> Eau = maladies</a:t>
            </a:r>
            <a:endParaRPr lang="fr-BE" sz="2400" dirty="0" smtClean="0">
              <a:latin typeface="Times New Roman" pitchFamily="18" charset="0"/>
              <a:cs typeface="Times New Roman" pitchFamily="18" charset="0"/>
            </a:endParaRPr>
          </a:p>
          <a:p>
            <a:pPr lvl="0" algn="just">
              <a:buFont typeface="Wingdings" pitchFamily="2" charset="2"/>
              <a:buChar char="q"/>
            </a:pPr>
            <a:r>
              <a:rPr lang="fr-BE" sz="2400" dirty="0" smtClean="0">
                <a:latin typeface="Times New Roman" pitchFamily="18" charset="0"/>
                <a:cs typeface="Times New Roman" pitchFamily="18" charset="0"/>
              </a:rPr>
              <a:t> En </a:t>
            </a:r>
            <a:r>
              <a:rPr lang="fr-BE" sz="2400" u="words" dirty="0" smtClean="0">
                <a:latin typeface="Times New Roman" pitchFamily="18" charset="0"/>
                <a:cs typeface="Times New Roman" pitchFamily="18" charset="0"/>
              </a:rPr>
              <a:t>Asie</a:t>
            </a:r>
            <a:r>
              <a:rPr lang="fr-BE" sz="2400" dirty="0" smtClean="0">
                <a:latin typeface="Times New Roman" pitchFamily="18" charset="0"/>
                <a:cs typeface="Times New Roman" pitchFamily="18" charset="0"/>
              </a:rPr>
              <a:t>, </a:t>
            </a:r>
            <a:r>
              <a:rPr lang="fr-BE" sz="2400" i="1" dirty="0" smtClean="0">
                <a:solidFill>
                  <a:schemeClr val="tx2"/>
                </a:solidFill>
                <a:latin typeface="Times New Roman" pitchFamily="18" charset="0"/>
                <a:cs typeface="Times New Roman" pitchFamily="18" charset="0"/>
              </a:rPr>
              <a:t>90</a:t>
            </a:r>
            <a:r>
              <a:rPr lang="fr-BE" sz="2400" dirty="0" smtClean="0">
                <a:solidFill>
                  <a:schemeClr val="tx2"/>
                </a:solidFill>
                <a:latin typeface="Times New Roman" pitchFamily="18" charset="0"/>
                <a:cs typeface="Times New Roman" pitchFamily="18" charset="0"/>
              </a:rPr>
              <a:t>%</a:t>
            </a:r>
            <a:r>
              <a:rPr lang="fr-BE" sz="2400" dirty="0" smtClean="0">
                <a:latin typeface="Times New Roman" pitchFamily="18" charset="0"/>
                <a:cs typeface="Times New Roman" pitchFamily="18" charset="0"/>
              </a:rPr>
              <a:t> des eaux usées ne sont pas traitées. Chaque année, cela entraîne des maladies pour environ </a:t>
            </a:r>
            <a:r>
              <a:rPr lang="fr-BE" sz="2400" i="1" dirty="0" smtClean="0">
                <a:solidFill>
                  <a:schemeClr val="tx2"/>
                </a:solidFill>
                <a:latin typeface="Times New Roman" pitchFamily="18" charset="0"/>
                <a:cs typeface="Times New Roman" pitchFamily="18" charset="0"/>
              </a:rPr>
              <a:t>700 millions</a:t>
            </a:r>
            <a:r>
              <a:rPr lang="fr-BE" sz="2400" dirty="0" smtClean="0">
                <a:solidFill>
                  <a:schemeClr val="tx2"/>
                </a:solidFill>
                <a:latin typeface="Times New Roman" pitchFamily="18" charset="0"/>
                <a:cs typeface="Times New Roman" pitchFamily="18" charset="0"/>
              </a:rPr>
              <a:t> </a:t>
            </a:r>
            <a:r>
              <a:rPr lang="fr-BE" sz="2400" dirty="0" smtClean="0">
                <a:latin typeface="Times New Roman" pitchFamily="18" charset="0"/>
                <a:cs typeface="Times New Roman" pitchFamily="18" charset="0"/>
              </a:rPr>
              <a:t>de personnes.</a:t>
            </a:r>
          </a:p>
          <a:p>
            <a:pPr lvl="0" algn="just">
              <a:buFont typeface="Wingdings" pitchFamily="2" charset="2"/>
              <a:buChar char="q"/>
            </a:pPr>
            <a:r>
              <a:rPr lang="fr-BE" sz="2400" dirty="0" smtClean="0">
                <a:latin typeface="Times New Roman" pitchFamily="18" charset="0"/>
                <a:cs typeface="Times New Roman" pitchFamily="18" charset="0"/>
              </a:rPr>
              <a:t> Au </a:t>
            </a:r>
            <a:r>
              <a:rPr lang="fr-BE" sz="2400" u="words" dirty="0" smtClean="0">
                <a:latin typeface="Times New Roman" pitchFamily="18" charset="0"/>
                <a:cs typeface="Times New Roman" pitchFamily="18" charset="0"/>
              </a:rPr>
              <a:t>Brésil</a:t>
            </a:r>
            <a:r>
              <a:rPr lang="fr-BE" sz="2400" dirty="0" smtClean="0">
                <a:latin typeface="Times New Roman" pitchFamily="18" charset="0"/>
                <a:cs typeface="Times New Roman" pitchFamily="18" charset="0"/>
              </a:rPr>
              <a:t>, </a:t>
            </a:r>
            <a:r>
              <a:rPr lang="fr-BE" sz="2400" i="1" dirty="0" smtClean="0">
                <a:solidFill>
                  <a:schemeClr val="tx2"/>
                </a:solidFill>
                <a:latin typeface="Times New Roman" pitchFamily="18" charset="0"/>
                <a:cs typeface="Times New Roman" pitchFamily="18" charset="0"/>
              </a:rPr>
              <a:t>90</a:t>
            </a:r>
            <a:r>
              <a:rPr lang="fr-BE" sz="2400" dirty="0" smtClean="0">
                <a:solidFill>
                  <a:schemeClr val="tx2"/>
                </a:solidFill>
                <a:latin typeface="Times New Roman" pitchFamily="18" charset="0"/>
                <a:cs typeface="Times New Roman" pitchFamily="18" charset="0"/>
              </a:rPr>
              <a:t>%</a:t>
            </a:r>
            <a:r>
              <a:rPr lang="fr-BE" sz="2400" dirty="0" smtClean="0">
                <a:latin typeface="Times New Roman" pitchFamily="18" charset="0"/>
                <a:cs typeface="Times New Roman" pitchFamily="18" charset="0"/>
              </a:rPr>
              <a:t> des lits des hôpitaux sont occupés par des malades infectés par une pollution de l'eau.</a:t>
            </a:r>
          </a:p>
          <a:p>
            <a:pPr lvl="0" algn="just">
              <a:buFont typeface="Wingdings" pitchFamily="2" charset="2"/>
              <a:buChar char="q"/>
            </a:pPr>
            <a:r>
              <a:rPr lang="fr-BE" sz="2400" dirty="0" smtClean="0">
                <a:latin typeface="Times New Roman" pitchFamily="18" charset="0"/>
                <a:cs typeface="Times New Roman" pitchFamily="18" charset="0"/>
              </a:rPr>
              <a:t> En </a:t>
            </a:r>
            <a:r>
              <a:rPr lang="fr-BE" sz="2400" u="words" dirty="0" smtClean="0">
                <a:latin typeface="Times New Roman" pitchFamily="18" charset="0"/>
                <a:cs typeface="Times New Roman" pitchFamily="18" charset="0"/>
              </a:rPr>
              <a:t>France</a:t>
            </a:r>
            <a:r>
              <a:rPr lang="fr-BE" sz="2400" dirty="0" smtClean="0">
                <a:latin typeface="Times New Roman" pitchFamily="18" charset="0"/>
                <a:cs typeface="Times New Roman" pitchFamily="18" charset="0"/>
              </a:rPr>
              <a:t>, </a:t>
            </a:r>
            <a:r>
              <a:rPr lang="fr-BE" sz="2400" i="1" dirty="0" smtClean="0">
                <a:solidFill>
                  <a:schemeClr val="tx2"/>
                </a:solidFill>
                <a:latin typeface="Times New Roman" pitchFamily="18" charset="0"/>
                <a:cs typeface="Times New Roman" pitchFamily="18" charset="0"/>
              </a:rPr>
              <a:t>l'agriculture intensive</a:t>
            </a:r>
            <a:r>
              <a:rPr lang="fr-BE" sz="2400" dirty="0" smtClean="0">
                <a:solidFill>
                  <a:schemeClr val="tx2"/>
                </a:solidFill>
                <a:latin typeface="Times New Roman" pitchFamily="18" charset="0"/>
                <a:cs typeface="Times New Roman" pitchFamily="18" charset="0"/>
              </a:rPr>
              <a:t> </a:t>
            </a:r>
            <a:r>
              <a:rPr lang="fr-BE" sz="2400" dirty="0" smtClean="0">
                <a:latin typeface="Times New Roman" pitchFamily="18" charset="0"/>
                <a:cs typeface="Times New Roman" pitchFamily="18" charset="0"/>
              </a:rPr>
              <a:t>pollue sols, sous-sols et nappes phréatiques.</a:t>
            </a:r>
            <a:endParaRPr lang="fr-BE" sz="2400" dirty="0">
              <a:latin typeface="Times New Roman" pitchFamily="18" charset="0"/>
              <a:cs typeface="Times New Roman" pitchFamily="18" charset="0"/>
            </a:endParaRPr>
          </a:p>
        </p:txBody>
      </p:sp>
      <p:sp>
        <p:nvSpPr>
          <p:cNvPr id="3" name="Rectangle 1"/>
          <p:cNvSpPr>
            <a:spLocks noChangeArrowheads="1"/>
          </p:cNvSpPr>
          <p:nvPr/>
        </p:nvSpPr>
        <p:spPr bwMode="auto">
          <a:xfrm>
            <a:off x="214282" y="3643314"/>
            <a:ext cx="8643998"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b="1" u="sng" dirty="0" smtClean="0">
                <a:latin typeface="Times New Roman" pitchFamily="18" charset="0"/>
                <a:cs typeface="Times New Roman" pitchFamily="18" charset="0"/>
              </a:rPr>
              <a:t>Conclusion</a:t>
            </a:r>
            <a:endParaRPr lang="fr-BE" sz="2400" dirty="0" smtClean="0">
              <a:latin typeface="Times New Roman" pitchFamily="18" charset="0"/>
              <a:cs typeface="Times New Roman" pitchFamily="18" charset="0"/>
            </a:endParaRPr>
          </a:p>
          <a:p>
            <a:pPr algn="just"/>
            <a:r>
              <a:rPr lang="fr-BE" sz="2400" dirty="0" smtClean="0">
                <a:latin typeface="Times New Roman" pitchFamily="18" charset="0"/>
                <a:cs typeface="Times New Roman" pitchFamily="18" charset="0"/>
              </a:rPr>
              <a:t>L'émission peut sembler </a:t>
            </a:r>
            <a:r>
              <a:rPr lang="fr-BE" sz="2400" i="1" dirty="0" smtClean="0">
                <a:solidFill>
                  <a:schemeClr val="tx2"/>
                </a:solidFill>
                <a:latin typeface="Times New Roman" pitchFamily="18" charset="0"/>
                <a:cs typeface="Times New Roman" pitchFamily="18" charset="0"/>
              </a:rPr>
              <a:t>alarmiste</a:t>
            </a:r>
            <a:r>
              <a:rPr lang="fr-BE" sz="2400" dirty="0" smtClean="0">
                <a:latin typeface="Times New Roman" pitchFamily="18" charset="0"/>
                <a:cs typeface="Times New Roman" pitchFamily="18" charset="0"/>
              </a:rPr>
              <a:t> mais le journaliste affirme que c'est dû au fait que la situation est réellement </a:t>
            </a:r>
            <a:r>
              <a:rPr lang="fr-BE" sz="2400" i="1" dirty="0" smtClean="0">
                <a:solidFill>
                  <a:schemeClr val="tx2"/>
                </a:solidFill>
                <a:latin typeface="Times New Roman" pitchFamily="18" charset="0"/>
                <a:cs typeface="Times New Roman" pitchFamily="18" charset="0"/>
              </a:rPr>
              <a:t>alarmante</a:t>
            </a:r>
            <a:r>
              <a:rPr lang="fr-BE" sz="2400" dirty="0" smtClean="0">
                <a:latin typeface="Times New Roman" pitchFamily="18" charset="0"/>
                <a:cs typeface="Times New Roman" pitchFamily="18" charset="0"/>
              </a:rPr>
              <a:t>.</a:t>
            </a:r>
          </a:p>
          <a:p>
            <a:pPr algn="just"/>
            <a:r>
              <a:rPr lang="fr-BE" sz="2400" dirty="0" smtClean="0">
                <a:latin typeface="Times New Roman" pitchFamily="18" charset="0"/>
                <a:cs typeface="Times New Roman" pitchFamily="18" charset="0"/>
              </a:rPr>
              <a:t>Enfin il invite à réfléchir sur une question qui lui semble essentielle pour l'avenir :</a:t>
            </a:r>
          </a:p>
          <a:p>
            <a:pPr algn="just"/>
            <a:r>
              <a:rPr lang="fr-BE" sz="2400" i="1" dirty="0" smtClean="0">
                <a:solidFill>
                  <a:schemeClr val="tx2"/>
                </a:solidFill>
                <a:latin typeface="Times New Roman" pitchFamily="18" charset="0"/>
                <a:cs typeface="Times New Roman" pitchFamily="18" charset="0"/>
              </a:rPr>
              <a:t>Pourquoi l'eau est-elle de plus en plus privatisée ? Ne devrait-elle pas être considérée comme un bien public au même titre que l'air ?</a:t>
            </a:r>
            <a:endParaRPr lang="fr-BE" sz="2400" dirty="0">
              <a:solidFill>
                <a:schemeClr val="tx2"/>
              </a:solidFill>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599</Words>
  <Application>Microsoft Office PowerPoint</Application>
  <PresentationFormat>Affichage à l'écran (4:3)</PresentationFormat>
  <Paragraphs>67</Paragraphs>
  <Slides>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vt:i4>
      </vt:variant>
    </vt:vector>
  </HeadingPairs>
  <TitlesOfParts>
    <vt:vector size="14" baseType="lpstr">
      <vt:lpstr>宋体</vt:lpstr>
      <vt:lpstr>Arial</vt:lpstr>
      <vt:lpstr>Calibri</vt:lpstr>
      <vt:lpstr>Courier New</vt:lpstr>
      <vt:lpstr>Times New Roman</vt:lpstr>
      <vt:lpstr>Wingdings</vt:lpstr>
      <vt:lpstr>Thème Office</vt:lpstr>
      <vt:lpstr>L'eau et les mégapoles aujourd'hui</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No et moi », carte d’identité de l’héroïne</dc:title>
  <dc:creator>Gau</dc:creator>
  <cp:lastModifiedBy>HP</cp:lastModifiedBy>
  <cp:revision>22</cp:revision>
  <dcterms:created xsi:type="dcterms:W3CDTF">2014-09-14T17:18:34Z</dcterms:created>
  <dcterms:modified xsi:type="dcterms:W3CDTF">2017-01-10T13:48:33Z</dcterms:modified>
</cp:coreProperties>
</file>