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E9AC-B7B8-40CA-AD16-E59B5CE2469F}" type="datetimeFigureOut">
              <a:rPr lang="fr-FR" smtClean="0"/>
              <a:pPr/>
              <a:t>24/02/2016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E58B-3740-4C9C-9CED-D5B0EEC4C699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E9AC-B7B8-40CA-AD16-E59B5CE2469F}" type="datetimeFigureOut">
              <a:rPr lang="fr-FR" smtClean="0"/>
              <a:pPr/>
              <a:t>24/02/2016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E58B-3740-4C9C-9CED-D5B0EEC4C699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E9AC-B7B8-40CA-AD16-E59B5CE2469F}" type="datetimeFigureOut">
              <a:rPr lang="fr-FR" smtClean="0"/>
              <a:pPr/>
              <a:t>24/02/2016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E58B-3740-4C9C-9CED-D5B0EEC4C699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E9AC-B7B8-40CA-AD16-E59B5CE2469F}" type="datetimeFigureOut">
              <a:rPr lang="fr-FR" smtClean="0"/>
              <a:pPr/>
              <a:t>24/02/2016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E58B-3740-4C9C-9CED-D5B0EEC4C699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E9AC-B7B8-40CA-AD16-E59B5CE2469F}" type="datetimeFigureOut">
              <a:rPr lang="fr-FR" smtClean="0"/>
              <a:pPr/>
              <a:t>24/02/2016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E58B-3740-4C9C-9CED-D5B0EEC4C699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E9AC-B7B8-40CA-AD16-E59B5CE2469F}" type="datetimeFigureOut">
              <a:rPr lang="fr-FR" smtClean="0"/>
              <a:pPr/>
              <a:t>24/02/2016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E58B-3740-4C9C-9CED-D5B0EEC4C699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E9AC-B7B8-40CA-AD16-E59B5CE2469F}" type="datetimeFigureOut">
              <a:rPr lang="fr-FR" smtClean="0"/>
              <a:pPr/>
              <a:t>24/02/2016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E58B-3740-4C9C-9CED-D5B0EEC4C699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E9AC-B7B8-40CA-AD16-E59B5CE2469F}" type="datetimeFigureOut">
              <a:rPr lang="fr-FR" smtClean="0"/>
              <a:pPr/>
              <a:t>24/02/2016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E58B-3740-4C9C-9CED-D5B0EEC4C699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E9AC-B7B8-40CA-AD16-E59B5CE2469F}" type="datetimeFigureOut">
              <a:rPr lang="fr-FR" smtClean="0"/>
              <a:pPr/>
              <a:t>24/02/2016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E58B-3740-4C9C-9CED-D5B0EEC4C699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E9AC-B7B8-40CA-AD16-E59B5CE2469F}" type="datetimeFigureOut">
              <a:rPr lang="fr-FR" smtClean="0"/>
              <a:pPr/>
              <a:t>24/02/2016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E58B-3740-4C9C-9CED-D5B0EEC4C699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E9AC-B7B8-40CA-AD16-E59B5CE2469F}" type="datetimeFigureOut">
              <a:rPr lang="fr-FR" smtClean="0"/>
              <a:pPr/>
              <a:t>24/02/2016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E58B-3740-4C9C-9CED-D5B0EEC4C699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AE9AC-B7B8-40CA-AD16-E59B5CE2469F}" type="datetimeFigureOut">
              <a:rPr lang="fr-FR" smtClean="0"/>
              <a:pPr/>
              <a:t>24/02/2016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7E58B-3740-4C9C-9CED-D5B0EEC4C699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e planète en sursis"/>
          <p:cNvPicPr>
            <a:picLocks noChangeAspect="1" noChangeArrowheads="1"/>
          </p:cNvPicPr>
          <p:nvPr/>
        </p:nvPicPr>
        <p:blipFill>
          <a:blip r:embed="rId2">
            <a:lum bright="6000"/>
            <a:grayscl/>
          </a:blip>
          <a:srcRect/>
          <a:stretch>
            <a:fillRect/>
          </a:stretch>
        </p:blipFill>
        <p:spPr bwMode="auto">
          <a:xfrm>
            <a:off x="-32" y="2214554"/>
            <a:ext cx="2714644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5720" y="142852"/>
            <a:ext cx="8572560" cy="1470025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sz="3200" b="1" dirty="0" smtClean="0"/>
              <a:t>La déforestation en Amazonie</a:t>
            </a:r>
            <a:endParaRPr lang="fr-BE" sz="3200" b="1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571736" y="1928802"/>
          <a:ext cx="6143668" cy="3413760"/>
        </p:xfrm>
        <a:graphic>
          <a:graphicData uri="http://schemas.openxmlformats.org/drawingml/2006/table">
            <a:tbl>
              <a:tblPr/>
              <a:tblGrid>
                <a:gridCol w="6143668"/>
              </a:tblGrid>
              <a:tr h="15259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800" u="sng" dirty="0" smtClean="0">
                          <a:latin typeface="+mn-lt"/>
                          <a:ea typeface="Times New Roman"/>
                        </a:rPr>
                        <a:t>Consigne</a:t>
                      </a:r>
                      <a:r>
                        <a:rPr lang="fr-FR" sz="2800" dirty="0" smtClean="0">
                          <a:latin typeface="+mn-lt"/>
                          <a:ea typeface="Times New Roman"/>
                        </a:rPr>
                        <a:t> :</a:t>
                      </a:r>
                    </a:p>
                    <a:p>
                      <a:pPr algn="just"/>
                      <a:r>
                        <a:rPr lang="fr-FR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Ecoute et regarde attentivement cette émission une première fois en essayant simplement de bien la comprendre.</a:t>
                      </a:r>
                      <a:endParaRPr lang="fr-BE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fr-FR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 ensuite le plan de synthèse proposé ci-dessous.</a:t>
                      </a:r>
                      <a:endParaRPr lang="fr-BE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fr-FR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 deuxième visionnage, complète cette synthèse.</a:t>
                      </a:r>
                      <a:endParaRPr lang="fr-BE" sz="28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214282" y="500042"/>
            <a:ext cx="864399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b="1" u="sng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fr-BE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Après une précédente émission consacrée à la forêt française, Jean-Christophe Victor propose aujourd'hui d'aborder un autre sujet :</a:t>
            </a:r>
            <a:endParaRPr lang="fr-BE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Le </a:t>
            </a:r>
            <a:r>
              <a:rPr lang="fr-FR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phénomène de destruction de la forêt</a:t>
            </a:r>
            <a:endParaRPr lang="fr-BE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Pour ce faire, il va présenter l'étude d'un cas particulier :</a:t>
            </a:r>
          </a:p>
          <a:p>
            <a:r>
              <a:rPr lang="fr-FR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La </a:t>
            </a:r>
            <a:r>
              <a:rPr lang="fr-FR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forêt amazonienne au Brésil</a:t>
            </a:r>
            <a:endParaRPr lang="fr-BE" sz="24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214546" y="3214686"/>
            <a:ext cx="488632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85720" y="272735"/>
            <a:ext cx="8572560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BE" sz="2400" dirty="0" smtClean="0"/>
              <a:t>La première carte, semblable à celle de la page précédente, présente :</a:t>
            </a:r>
          </a:p>
          <a:p>
            <a:r>
              <a:rPr lang="fr-FR" sz="2400" i="1" dirty="0" smtClean="0">
                <a:solidFill>
                  <a:schemeClr val="tx2"/>
                </a:solidFill>
              </a:rPr>
              <a:t>	Le </a:t>
            </a:r>
            <a:r>
              <a:rPr lang="fr-FR" sz="2400" i="1" dirty="0" smtClean="0">
                <a:solidFill>
                  <a:schemeClr val="tx2"/>
                </a:solidFill>
              </a:rPr>
              <a:t>couvert forestier dans le monde</a:t>
            </a:r>
            <a:endParaRPr lang="fr-BE" sz="2400" dirty="0" smtClean="0">
              <a:solidFill>
                <a:schemeClr val="tx2"/>
              </a:solidFill>
            </a:endParaRPr>
          </a:p>
          <a:p>
            <a:r>
              <a:rPr lang="fr-BE" sz="2400" dirty="0" smtClean="0"/>
              <a:t>Quelle superficie de forêts disparaît chaque année ?</a:t>
            </a:r>
          </a:p>
          <a:p>
            <a:pPr lvl="2"/>
            <a:r>
              <a:rPr lang="fr-FR" sz="2400" i="1" dirty="0" smtClean="0">
                <a:solidFill>
                  <a:schemeClr val="tx2"/>
                </a:solidFill>
              </a:rPr>
              <a:t>L'équivalent </a:t>
            </a:r>
            <a:r>
              <a:rPr lang="fr-FR" sz="2400" i="1" dirty="0" smtClean="0">
                <a:solidFill>
                  <a:schemeClr val="tx2"/>
                </a:solidFill>
              </a:rPr>
              <a:t>du tiers de la superficie de l'Allemagne (note : superficie de l'Allemagne = 357 000 km²)</a:t>
            </a:r>
            <a:endParaRPr lang="fr-BE" sz="2400" dirty="0" smtClean="0">
              <a:solidFill>
                <a:schemeClr val="tx2"/>
              </a:solidFill>
            </a:endParaRPr>
          </a:p>
          <a:p>
            <a:r>
              <a:rPr lang="fr-BE" sz="2400" dirty="0" smtClean="0"/>
              <a:t>Les </a:t>
            </a:r>
            <a:r>
              <a:rPr lang="fr-BE" sz="2400" b="1" dirty="0" smtClean="0"/>
              <a:t>causes</a:t>
            </a:r>
            <a:r>
              <a:rPr lang="fr-BE" sz="2400" dirty="0" smtClean="0"/>
              <a:t> de cette déforestation sont </a:t>
            </a:r>
            <a:r>
              <a:rPr lang="fr-BE" sz="2400" i="1" dirty="0" smtClean="0"/>
              <a:t>les activités humaines : </a:t>
            </a:r>
            <a:r>
              <a:rPr lang="fr-BE" sz="2400" i="1" dirty="0" smtClean="0"/>
              <a:t>	</a:t>
            </a:r>
            <a:r>
              <a:rPr lang="fr-FR" sz="2400" i="1" dirty="0" smtClean="0">
                <a:solidFill>
                  <a:schemeClr val="tx2"/>
                </a:solidFill>
              </a:rPr>
              <a:t>développement </a:t>
            </a:r>
            <a:r>
              <a:rPr lang="fr-FR" sz="2400" i="1" dirty="0" smtClean="0">
                <a:solidFill>
                  <a:schemeClr val="tx2"/>
                </a:solidFill>
              </a:rPr>
              <a:t>économique et urbanisation.</a:t>
            </a:r>
            <a:endParaRPr lang="fr-BE" sz="2400" dirty="0" smtClean="0">
              <a:solidFill>
                <a:schemeClr val="tx2"/>
              </a:solidFill>
            </a:endParaRPr>
          </a:p>
          <a:p>
            <a:r>
              <a:rPr lang="fr-FR" sz="2400" dirty="0" smtClean="0"/>
              <a:t>Les forêts les plus touchées sont </a:t>
            </a:r>
            <a:r>
              <a:rPr lang="fr-FR" sz="2400" i="1" dirty="0" smtClean="0"/>
              <a:t>les forêts tropicales humides</a:t>
            </a:r>
            <a:r>
              <a:rPr lang="fr-FR" sz="2400" dirty="0" smtClean="0"/>
              <a:t>, c'est-à-dire celles situées </a:t>
            </a:r>
            <a:r>
              <a:rPr lang="fr-FR" sz="2400" i="1" dirty="0" smtClean="0">
                <a:solidFill>
                  <a:schemeClr val="tx2"/>
                </a:solidFill>
              </a:rPr>
              <a:t>de part et d'autre de l'équateur : Amazonie, Afrique centrale</a:t>
            </a:r>
            <a:r>
              <a:rPr lang="fr-FR" sz="2400" i="1" dirty="0" smtClean="0"/>
              <a:t> </a:t>
            </a:r>
            <a:r>
              <a:rPr lang="fr-FR" sz="2400" dirty="0" smtClean="0"/>
              <a:t>et Asie du sud-est.</a:t>
            </a:r>
            <a:endParaRPr lang="fr-BE" sz="2400" dirty="0" smtClean="0"/>
          </a:p>
          <a:p>
            <a:r>
              <a:rPr lang="fr-BE" sz="2400" dirty="0" smtClean="0"/>
              <a:t>Les </a:t>
            </a:r>
            <a:r>
              <a:rPr lang="fr-BE" sz="2400" b="1" dirty="0" smtClean="0"/>
              <a:t>conséquences</a:t>
            </a:r>
            <a:r>
              <a:rPr lang="fr-BE" sz="2400" dirty="0" smtClean="0"/>
              <a:t> de cette déforestation sont :</a:t>
            </a:r>
          </a:p>
          <a:p>
            <a:pPr lvl="2"/>
            <a:r>
              <a:rPr lang="fr-BE" sz="2400" i="1" dirty="0" smtClean="0">
                <a:solidFill>
                  <a:schemeClr val="tx2"/>
                </a:solidFill>
              </a:rPr>
              <a:t>La </a:t>
            </a:r>
            <a:r>
              <a:rPr lang="fr-BE" sz="2400" i="1" dirty="0" smtClean="0">
                <a:solidFill>
                  <a:schemeClr val="tx2"/>
                </a:solidFill>
              </a:rPr>
              <a:t>disparition de certaines espèces (réduction de la biodiversité)</a:t>
            </a:r>
            <a:endParaRPr lang="fr-BE" sz="2400" dirty="0" smtClean="0">
              <a:solidFill>
                <a:schemeClr val="tx2"/>
              </a:solidFill>
            </a:endParaRPr>
          </a:p>
          <a:p>
            <a:pPr lvl="2"/>
            <a:r>
              <a:rPr lang="fr-BE" sz="2400" i="1" dirty="0" smtClean="0">
                <a:solidFill>
                  <a:schemeClr val="tx2"/>
                </a:solidFill>
              </a:rPr>
              <a:t>Des modifications du climat (augmentation des précipitations)</a:t>
            </a:r>
            <a:endParaRPr lang="fr-BE" sz="2400" dirty="0" smtClean="0">
              <a:solidFill>
                <a:schemeClr val="tx2"/>
              </a:solidFill>
            </a:endParaRPr>
          </a:p>
          <a:p>
            <a:pPr lvl="2" algn="just"/>
            <a:r>
              <a:rPr lang="fr-BE" sz="2400" i="1" dirty="0" smtClean="0">
                <a:solidFill>
                  <a:schemeClr val="tx2"/>
                </a:solidFill>
              </a:rPr>
              <a:t>Une contribution au réchauffement du climat mondial</a:t>
            </a:r>
            <a:endParaRPr lang="fr-BE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452037"/>
            <a:ext cx="857256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fr-BE" sz="2400" b="1" dirty="0" smtClean="0">
                <a:latin typeface="Times New Roman" pitchFamily="18" charset="0"/>
                <a:cs typeface="Times New Roman" pitchFamily="18" charset="0"/>
                <a:sym typeface="Wingdings"/>
              </a:rPr>
              <a:t></a:t>
            </a:r>
            <a:r>
              <a:rPr lang="fr-BE" sz="2400" b="1" dirty="0" smtClean="0">
                <a:latin typeface="Times New Roman" pitchFamily="18" charset="0"/>
                <a:cs typeface="Times New Roman" pitchFamily="18" charset="0"/>
              </a:rPr>
              <a:t> Brève présentation</a:t>
            </a:r>
            <a:endParaRPr lang="fr-BE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§"/>
            </a:pP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 Superficie</a:t>
            </a:r>
            <a:r>
              <a:rPr lang="fr-BE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BE" sz="2400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B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c'est la plus grande forêt au monde (environ 7 millions de km²)</a:t>
            </a:r>
            <a:endParaRPr lang="fr-BE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§"/>
            </a:pP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 Situation</a:t>
            </a:r>
            <a:r>
              <a:rPr lang="fr-BE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BE" sz="2400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B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elle est partagée entre huit pays.</a:t>
            </a:r>
            <a:endParaRPr lang="fr-BE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§"/>
            </a:pP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 Hydrographie</a:t>
            </a:r>
            <a:r>
              <a:rPr lang="fr-BE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BE" sz="2400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B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elle est traversée par le fleuve Amazone (environ </a:t>
            </a:r>
            <a:r>
              <a:rPr lang="fr-B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7000 </a:t>
            </a:r>
            <a:r>
              <a:rPr lang="fr-B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km) et ses mille affluents.</a:t>
            </a:r>
            <a:endParaRPr lang="fr-BE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BE" sz="24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fr-BE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BE" sz="2400" b="1" dirty="0" smtClean="0">
                <a:latin typeface="Times New Roman" pitchFamily="18" charset="0"/>
                <a:cs typeface="Times New Roman" pitchFamily="18" charset="0"/>
                <a:sym typeface="Wingdings"/>
              </a:rPr>
              <a:t></a:t>
            </a:r>
            <a:r>
              <a:rPr lang="fr-BE" sz="2400" b="1" dirty="0" smtClean="0">
                <a:latin typeface="Times New Roman" pitchFamily="18" charset="0"/>
                <a:cs typeface="Times New Roman" pitchFamily="18" charset="0"/>
              </a:rPr>
              <a:t> Quel enjeu pour le Brésil ?</a:t>
            </a:r>
            <a:endParaRPr lang="fr-BE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§"/>
            </a:pP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 Elle </a:t>
            </a: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couvre près de </a:t>
            </a:r>
            <a:r>
              <a:rPr lang="fr-B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40 </a:t>
            </a: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% de la superficie totale du Brésil.</a:t>
            </a:r>
          </a:p>
          <a:p>
            <a:pPr lvl="2" algn="just">
              <a:buFont typeface="Wingdings" pitchFamily="2" charset="2"/>
              <a:buChar char="§"/>
            </a:pP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 Elle </a:t>
            </a: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recèlerait environ </a:t>
            </a:r>
            <a:r>
              <a:rPr lang="fr-B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2,5 millions </a:t>
            </a: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d'espèces vivantes différentes.</a:t>
            </a:r>
          </a:p>
          <a:p>
            <a:pPr lvl="2" algn="just">
              <a:buFont typeface="Wingdings" pitchFamily="2" charset="2"/>
              <a:buChar char="§"/>
            </a:pP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environ </a:t>
            </a:r>
            <a:r>
              <a:rPr lang="fr-B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200</a:t>
            </a:r>
            <a:r>
              <a:rPr lang="fr-BE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espèces d'arbres. A titre de comparaison, une forêt européenne en compte en moyenne </a:t>
            </a:r>
            <a:r>
              <a:rPr lang="fr-B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BE" sz="24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fr-BE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La déforestation concerne, en moyenne, </a:t>
            </a:r>
            <a:r>
              <a:rPr lang="fr-B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15 000 km² </a:t>
            </a: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par an (note : superficie de la Belgique = 30 500 km²). </a:t>
            </a:r>
            <a:r>
              <a:rPr lang="fr-BE" sz="2400" b="1" dirty="0" smtClean="0">
                <a:latin typeface="Times New Roman" pitchFamily="18" charset="0"/>
                <a:cs typeface="Times New Roman" pitchFamily="18" charset="0"/>
              </a:rPr>
              <a:t>Pourquoi</a:t>
            </a: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 ?</a:t>
            </a:r>
            <a:endParaRPr lang="fr-BE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142844" y="46279"/>
            <a:ext cx="8858312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just">
              <a:buFont typeface="Courier New" pitchFamily="49" charset="0"/>
              <a:buChar char="o"/>
            </a:pP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BE" sz="2400" baseline="30000" dirty="0" smtClean="0">
                <a:latin typeface="Times New Roman" pitchFamily="18" charset="0"/>
                <a:cs typeface="Times New Roman" pitchFamily="18" charset="0"/>
              </a:rPr>
              <a:t>ère</a:t>
            </a: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 cause est </a:t>
            </a:r>
            <a:r>
              <a:rPr lang="fr-B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culturelle</a:t>
            </a: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; cette forêt est tellement vaste qu'on la croit </a:t>
            </a:r>
            <a:r>
              <a:rPr lang="fr-B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inépuisable</a:t>
            </a:r>
            <a:r>
              <a:rPr lang="fr-BE" sz="24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 Elle n'est donc pas gérée comme les forêts européennes.</a:t>
            </a:r>
          </a:p>
          <a:p>
            <a:pPr lvl="2" algn="just">
              <a:buFont typeface="Wingdings" pitchFamily="2" charset="2"/>
              <a:buChar char="§"/>
            </a:pP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 on </a:t>
            </a: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y exploite </a:t>
            </a:r>
            <a:r>
              <a:rPr lang="fr-B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 caoutchouc</a:t>
            </a:r>
            <a:r>
              <a:rPr lang="fr-BE" sz="24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fr-BE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§"/>
            </a:pP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 on </a:t>
            </a: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y exploite </a:t>
            </a:r>
            <a:r>
              <a:rPr lang="fr-B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 bois</a:t>
            </a: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, souvent sans respecter la législation brésilienne qui oblige en principe à </a:t>
            </a:r>
            <a:r>
              <a:rPr lang="fr-B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replanter les arbres coupés</a:t>
            </a:r>
            <a:r>
              <a:rPr lang="fr-BE" sz="24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fr-BE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§"/>
            </a:pP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 enfin</a:t>
            </a: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, on exploite aussi </a:t>
            </a:r>
            <a:r>
              <a:rPr lang="fr-B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les ressources minières (or, diamant, fer, cuivre, étain).</a:t>
            </a:r>
            <a:endParaRPr lang="fr-BE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Courier New" pitchFamily="49" charset="0"/>
              <a:buChar char="o"/>
            </a:pP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BE" sz="2400" baseline="30000" dirty="0" smtClean="0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 cause est liée au </a:t>
            </a:r>
            <a:r>
              <a:rPr lang="fr-B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front pionnier</a:t>
            </a: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, c'est-à-dire </a:t>
            </a:r>
            <a:r>
              <a:rPr lang="fr-B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l'extension des Brésiliens</a:t>
            </a:r>
            <a:r>
              <a:rPr lang="fr-BE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à l'intérieur de leur propre pays, favorisée par le gouvernement.</a:t>
            </a:r>
          </a:p>
          <a:p>
            <a:pPr lvl="2" algn="just">
              <a:buFont typeface="Wingdings" pitchFamily="2" charset="2"/>
              <a:buChar char="§"/>
            </a:pP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 on </a:t>
            </a: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construit donc </a:t>
            </a:r>
            <a:r>
              <a:rPr lang="fr-B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des routes</a:t>
            </a:r>
            <a:r>
              <a:rPr lang="fr-BE" sz="24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fr-BE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§"/>
            </a:pP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 on </a:t>
            </a: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incite </a:t>
            </a:r>
            <a:r>
              <a:rPr lang="fr-B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la population pauvre </a:t>
            </a: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du nord-est à se déplacer vers l'Amazonie.</a:t>
            </a:r>
          </a:p>
          <a:p>
            <a:pPr lvl="2" algn="just">
              <a:buFont typeface="Wingdings" pitchFamily="2" charset="2"/>
              <a:buChar char="§"/>
            </a:pP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 pour </a:t>
            </a: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combler le manque de terres agricoles, on y crée </a:t>
            </a:r>
            <a:r>
              <a:rPr lang="fr-B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des pâturages</a:t>
            </a:r>
            <a:r>
              <a:rPr lang="fr-BE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et des </a:t>
            </a:r>
            <a:r>
              <a:rPr lang="fr-B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zones agricoles </a:t>
            </a: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mais cela provoque régulièrement des </a:t>
            </a:r>
            <a:r>
              <a:rPr lang="fr-B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feux de forêt </a:t>
            </a:r>
            <a:r>
              <a:rPr lang="fr-BE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qui viennent encore accentuer le phénomène de déforestation</a:t>
            </a: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fr-BE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285720" y="1785926"/>
            <a:ext cx="857256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just">
              <a:buFont typeface="Courier New" pitchFamily="49" charset="0"/>
              <a:buChar char="o"/>
            </a:pP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BE" sz="2400" baseline="30000" dirty="0" smtClean="0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 cause est </a:t>
            </a:r>
            <a:r>
              <a:rPr lang="fr-B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l'urbanisation</a:t>
            </a:r>
            <a:r>
              <a:rPr lang="fr-BE" sz="24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 La déforestation se concentre essentiellement autour </a:t>
            </a:r>
            <a:r>
              <a:rPr lang="fr-B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des villes et villages</a:t>
            </a:r>
            <a:r>
              <a:rPr lang="fr-BE" sz="24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 En 40 ans, la population en Amazonie a été multipliée par </a:t>
            </a:r>
            <a:r>
              <a:rPr lang="fr-B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quatre</a:t>
            </a: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fr-BE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Selon </a:t>
            </a: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les scientifiques, si rien ne change, la forêt amazonienne brésilienne perdra jusqu'à </a:t>
            </a:r>
            <a:r>
              <a:rPr lang="fr-BE" sz="2400" i="1" dirty="0" smtClean="0">
                <a:latin typeface="Times New Roman" pitchFamily="18" charset="0"/>
                <a:cs typeface="Times New Roman" pitchFamily="18" charset="0"/>
              </a:rPr>
              <a:t>42 </a:t>
            </a: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% de sa superficie d'ici 2020. Le Brésil sacrifie sa forêt pour assurer : </a:t>
            </a:r>
            <a:r>
              <a:rPr lang="fr-B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son développement économique </a:t>
            </a: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et </a:t>
            </a:r>
            <a:r>
              <a:rPr lang="fr-B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l'aménagement de son territoire</a:t>
            </a:r>
            <a:r>
              <a:rPr lang="fr-BE" sz="24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fr-BE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214282" y="284877"/>
            <a:ext cx="8643998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fr-FR" sz="2400" b="1" u="sng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fr-BE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Le problème de la déforestation concerne évidemment </a:t>
            </a:r>
            <a:r>
              <a:rPr lang="fr-B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la forêt</a:t>
            </a:r>
            <a:r>
              <a:rPr lang="fr-BE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mais aussi </a:t>
            </a:r>
            <a:r>
              <a:rPr lang="fr-B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les hommes qui y vivent</a:t>
            </a:r>
            <a:r>
              <a:rPr lang="fr-BE" sz="24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 algn="just">
              <a:buFont typeface="Courier New" pitchFamily="49" charset="0"/>
              <a:buChar char="o"/>
            </a:pP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 Beaucoup </a:t>
            </a: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sont </a:t>
            </a:r>
            <a:r>
              <a:rPr lang="fr-B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chassés de leur territoire</a:t>
            </a:r>
            <a:r>
              <a:rPr lang="fr-BE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par </a:t>
            </a:r>
            <a:r>
              <a:rPr lang="fr-B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les chercheurs d'or </a:t>
            </a: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ou les </a:t>
            </a:r>
            <a:r>
              <a:rPr lang="fr-B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compagnies multinationales</a:t>
            </a:r>
            <a:r>
              <a:rPr lang="fr-BE" sz="24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fr-BE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Courier New" pitchFamily="49" charset="0"/>
              <a:buChar char="o"/>
            </a:pP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 Des </a:t>
            </a: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villages sont parfois </a:t>
            </a:r>
            <a:r>
              <a:rPr lang="fr-B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détruits</a:t>
            </a: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 par les </a:t>
            </a:r>
            <a:r>
              <a:rPr lang="fr-B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incendies de forêt</a:t>
            </a:r>
            <a:r>
              <a:rPr lang="fr-BE" sz="24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fr-BE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Courier New" pitchFamily="49" charset="0"/>
              <a:buChar char="o"/>
            </a:pPr>
            <a:r>
              <a:rPr lang="fr-BE" sz="2400" i="1" dirty="0" smtClean="0">
                <a:latin typeface="Times New Roman" pitchFamily="18" charset="0"/>
                <a:cs typeface="Times New Roman" pitchFamily="18" charset="0"/>
              </a:rPr>
              <a:t> Des </a:t>
            </a:r>
            <a:r>
              <a:rPr lang="fr-B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maladies</a:t>
            </a:r>
            <a:r>
              <a:rPr lang="fr-BE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sont apportées involontairement.</a:t>
            </a:r>
          </a:p>
          <a:p>
            <a:pPr algn="just"/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Sur un siècle, la population indienne d'Amazonie aurait </a:t>
            </a:r>
            <a:r>
              <a:rPr lang="fr-B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chuté de 75 %.</a:t>
            </a:r>
            <a:endParaRPr lang="fr-BE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/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La contradiction, pour le Brésil, est la suivante :</a:t>
            </a:r>
          </a:p>
          <a:p>
            <a:pPr lvl="2" algn="just"/>
            <a:r>
              <a:rPr lang="fr-B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 développement économique est-il compatible avec la préservation de la forêt amazonienne ?</a:t>
            </a:r>
            <a:endParaRPr lang="fr-BE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/>
            <a:r>
              <a:rPr lang="fr-BE" sz="2400" dirty="0" smtClean="0">
                <a:latin typeface="Times New Roman" pitchFamily="18" charset="0"/>
                <a:cs typeface="Times New Roman" pitchFamily="18" charset="0"/>
              </a:rPr>
              <a:t>Peu à peu, une prise de conscience se fait mais la déforestation se poursuit toujours.</a:t>
            </a:r>
            <a:endParaRPr lang="fr-BE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421</Words>
  <Application>Microsoft Office PowerPoint</Application>
  <PresentationFormat>Affichage à l'écran (4:3)</PresentationFormat>
  <Paragraphs>52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La déforestation en Amazonie</vt:lpstr>
      <vt:lpstr>Diapositive 2</vt:lpstr>
      <vt:lpstr>Diapositive 3</vt:lpstr>
      <vt:lpstr>Diapositive 4</vt:lpstr>
      <vt:lpstr>Diapositive 5</vt:lpstr>
      <vt:lpstr>Diapositive 6</vt:lpstr>
      <vt:lpstr>Diapositive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 No et moi », carte d’identité de l’héroïne</dc:title>
  <dc:creator>Gau</dc:creator>
  <cp:lastModifiedBy>Gau</cp:lastModifiedBy>
  <cp:revision>16</cp:revision>
  <dcterms:created xsi:type="dcterms:W3CDTF">2014-09-14T17:18:34Z</dcterms:created>
  <dcterms:modified xsi:type="dcterms:W3CDTF">2016-02-24T08:16:51Z</dcterms:modified>
</cp:coreProperties>
</file>