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4" r:id="rId7"/>
    <p:sldId id="265" r:id="rId8"/>
    <p:sldId id="260"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94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t>30/03/2015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F283-EE7B-465F-B21C-A2BD3312BC5C}" type="datetimeFigureOut">
              <a:rPr lang="fr-FR" smtClean="0"/>
              <a:t>30/03/2015</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02D2C-07B0-42A4-9754-540A0C9B09D0}" type="slidenum">
              <a:rPr lang="fr-BE" smtClean="0"/>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984356" y="2348880"/>
            <a:ext cx="3171820" cy="2115247"/>
          </a:xfrm>
        </p:spPr>
        <p:txBody>
          <a:bodyPr>
            <a:normAutofit fontScale="90000"/>
          </a:bodyPr>
          <a:lstStyle/>
          <a:p>
            <a:r>
              <a:rPr lang="fr-FR" dirty="0" smtClean="0"/>
              <a:t>La géographie économique mondiale</a:t>
            </a:r>
            <a:endParaRPr lang="fr-B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90397" y="332656"/>
            <a:ext cx="8530075"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u="sng" dirty="0">
                <a:latin typeface="Times New Roman" panose="02020603050405020304" pitchFamily="18" charset="0"/>
                <a:cs typeface="Times New Roman" panose="02020603050405020304" pitchFamily="18" charset="0"/>
              </a:rPr>
              <a:t>Présentation du sujet</a:t>
            </a:r>
            <a:endParaRPr lang="fr-FR" sz="2400"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Jean-Christophe Victor propose aujourd'hui d'expliquer la mécanique complexe qu'est l'économie mondiale avec ses flux commerciaux, financiers, de personnes et de données. C'est particulièrement important pour comprendre le monde actuel car l'économie sous-tend les rapports de force mondiaux.</a:t>
            </a:r>
          </a:p>
        </p:txBody>
      </p:sp>
      <p:sp>
        <p:nvSpPr>
          <p:cNvPr id="1026" name="Rectangle 2"/>
          <p:cNvSpPr>
            <a:spLocks noChangeArrowheads="1"/>
          </p:cNvSpPr>
          <p:nvPr/>
        </p:nvSpPr>
        <p:spPr bwMode="auto">
          <a:xfrm>
            <a:off x="4788023" y="3401125"/>
            <a:ext cx="4032449"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latin typeface="Times New Roman" panose="02020603050405020304" pitchFamily="18" charset="0"/>
                <a:cs typeface="Times New Roman" panose="02020603050405020304" pitchFamily="18" charset="0"/>
              </a:rPr>
              <a:t>Les pays les plus riches sont ceux dont le revenu annuel moyen par habitant est supérieur à 15000€. Dans les pays les moins avancés, ce revenu tombe à 900€/habitant. Dans les pays riches, ce revenu augmente.</a:t>
            </a:r>
          </a:p>
        </p:txBody>
      </p:sp>
      <p:pic>
        <p:nvPicPr>
          <p:cNvPr id="2" name="Picture 2" descr="géo éco mondiale 1"/>
          <p:cNvPicPr>
            <a:picLocks noChangeAspect="1" noChangeArrowheads="1"/>
          </p:cNvPicPr>
          <p:nvPr/>
        </p:nvPicPr>
        <p:blipFill>
          <a:blip r:embed="rId2">
            <a:lum bright="12000"/>
            <a:grayscl/>
            <a:extLst>
              <a:ext uri="{28A0092B-C50C-407E-A947-70E740481C1C}">
                <a14:useLocalDpi xmlns:a14="http://schemas.microsoft.com/office/drawing/2010/main" val="0"/>
              </a:ext>
            </a:extLst>
          </a:blip>
          <a:srcRect/>
          <a:stretch>
            <a:fillRect/>
          </a:stretch>
        </p:blipFill>
        <p:spPr bwMode="auto">
          <a:xfrm>
            <a:off x="435868" y="3429000"/>
            <a:ext cx="38481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90397" y="2708920"/>
            <a:ext cx="7809995" cy="738664"/>
          </a:xfrm>
          <a:prstGeom prst="rect">
            <a:avLst/>
          </a:prstGeom>
        </p:spPr>
        <p:txBody>
          <a:bodyPr wrap="square">
            <a:spAutoFit/>
          </a:bodyPr>
          <a:lstStyle/>
          <a:p>
            <a:pPr algn="just">
              <a:lnSpc>
                <a:spcPct val="150000"/>
              </a:lnSpc>
              <a:spcAft>
                <a:spcPts val="0"/>
              </a:spcAft>
            </a:pPr>
            <a:r>
              <a:rPr lang="fr-FR" sz="2800" b="1" u="sng" dirty="0">
                <a:latin typeface="Times New Roman" panose="02020603050405020304" pitchFamily="18" charset="0"/>
                <a:ea typeface="Times New Roman" panose="02020603050405020304" pitchFamily="18" charset="0"/>
              </a:rPr>
              <a:t>Carte 1 – Les écarts de richesse dans le monde</a:t>
            </a:r>
            <a:endParaRPr lang="fr-FR"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26"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467544" y="404664"/>
            <a:ext cx="407022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u="sng" dirty="0">
                <a:latin typeface="Times New Roman" panose="02020603050405020304" pitchFamily="18" charset="0"/>
                <a:cs typeface="Times New Roman" panose="02020603050405020304" pitchFamily="18" charset="0"/>
              </a:rPr>
              <a:t>Carte 2 – Les flux de marchandises (la circulation des biens)</a:t>
            </a:r>
            <a:endParaRPr lang="fr-FR" sz="2400" dirty="0">
              <a:latin typeface="Times New Roman" panose="02020603050405020304" pitchFamily="18" charset="0"/>
              <a:cs typeface="Times New Roman" panose="02020603050405020304" pitchFamily="18" charset="0"/>
            </a:endParaRPr>
          </a:p>
        </p:txBody>
      </p:sp>
      <p:sp>
        <p:nvSpPr>
          <p:cNvPr id="4" name="ZoneTexte 3"/>
          <p:cNvSpPr txBox="1"/>
          <p:nvPr/>
        </p:nvSpPr>
        <p:spPr>
          <a:xfrm rot="10800000" flipV="1">
            <a:off x="467544" y="2276872"/>
            <a:ext cx="8429684" cy="1569660"/>
          </a:xfrm>
          <a:prstGeom prst="rect">
            <a:avLst/>
          </a:prstGeom>
          <a:noFill/>
        </p:spPr>
        <p:txBody>
          <a:bodyPr wrap="square" rtlCol="0">
            <a:spAutoFit/>
          </a:bodyPr>
          <a:lstStyle/>
          <a:p>
            <a:pPr lvl="0" algn="just"/>
            <a:r>
              <a:rPr lang="fr-BE" sz="2400" dirty="0">
                <a:latin typeface="Times New Roman" panose="02020603050405020304" pitchFamily="18" charset="0"/>
                <a:cs typeface="Times New Roman" panose="02020603050405020304" pitchFamily="18" charset="0"/>
              </a:rPr>
              <a:t>Des unions économiques favorisent les échanges entre pays voisins (ex. : UE) mais mettent aujourd'hui en concurrence commerciale des alliés stratégiques comme Europe et Etats-Unis. Le commerce structure de plus en plus les relations internationales.</a:t>
            </a:r>
            <a:endParaRPr lang="fr-FR" sz="2400" dirty="0">
              <a:latin typeface="Times New Roman" panose="02020603050405020304" pitchFamily="18" charset="0"/>
              <a:cs typeface="Times New Roman" panose="02020603050405020304" pitchFamily="18" charset="0"/>
            </a:endParaRPr>
          </a:p>
        </p:txBody>
      </p:sp>
      <p:pic>
        <p:nvPicPr>
          <p:cNvPr id="2050" name="Picture 2" descr="géo éco mondiale 2"/>
          <p:cNvPicPr>
            <a:picLocks noChangeAspect="1" noChangeArrowheads="1"/>
          </p:cNvPicPr>
          <p:nvPr/>
        </p:nvPicPr>
        <p:blipFill>
          <a:blip r:embed="rId2" cstate="print">
            <a:lum bright="12000"/>
            <a:grayscl/>
            <a:extLst>
              <a:ext uri="{28A0092B-C50C-407E-A947-70E740481C1C}">
                <a14:useLocalDpi xmlns:a14="http://schemas.microsoft.com/office/drawing/2010/main" val="0"/>
              </a:ext>
            </a:extLst>
          </a:blip>
          <a:srcRect/>
          <a:stretch>
            <a:fillRect/>
          </a:stretch>
        </p:blipFill>
        <p:spPr bwMode="auto">
          <a:xfrm>
            <a:off x="6084168" y="404664"/>
            <a:ext cx="2525028" cy="189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p:cNvSpPr txBox="1"/>
          <p:nvPr/>
        </p:nvSpPr>
        <p:spPr>
          <a:xfrm rot="10800000" flipV="1">
            <a:off x="467544" y="3789040"/>
            <a:ext cx="8429684" cy="2308324"/>
          </a:xfrm>
          <a:prstGeom prst="rect">
            <a:avLst/>
          </a:prstGeom>
          <a:noFill/>
        </p:spPr>
        <p:txBody>
          <a:bodyPr wrap="square" rtlCol="0">
            <a:spAutoFit/>
          </a:bodyPr>
          <a:lstStyle/>
          <a:p>
            <a:pPr lvl="0" algn="just"/>
            <a:r>
              <a:rPr lang="fr-BE" sz="2400" dirty="0">
                <a:latin typeface="Times New Roman" panose="02020603050405020304" pitchFamily="18" charset="0"/>
                <a:cs typeface="Times New Roman" panose="02020603050405020304" pitchFamily="18" charset="0"/>
              </a:rPr>
              <a:t>Les flux de marchandises se concentrent entre les 3 pôles de richesse : UE, Asie, Nord de l'Amérique. Depuis 1995, l'Organisation Mondiale du Commerce est là pour réguler les tensions économiques entre pays qui sont de plus en plus dépendants de leur économie (pour preuve : les embargos économiques utilisés pour faire pression sur certains pays).</a:t>
            </a:r>
            <a:endParaRPr lang="fr-FR"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467544" y="6054387"/>
            <a:ext cx="8429684" cy="830997"/>
          </a:xfrm>
          <a:prstGeom prst="rect">
            <a:avLst/>
          </a:prstGeom>
        </p:spPr>
        <p:txBody>
          <a:bodyPr wrap="square">
            <a:spAutoFit/>
          </a:bodyPr>
          <a:lstStyle/>
          <a:p>
            <a:pPr lvl="0" algn="just">
              <a:spcAft>
                <a:spcPts val="0"/>
              </a:spcAft>
              <a:tabLst>
                <a:tab pos="678815" algn="l"/>
              </a:tabLst>
            </a:pPr>
            <a:r>
              <a:rPr lang="fr-BE" sz="2400" dirty="0">
                <a:latin typeface="Times New Roman" panose="02020603050405020304" pitchFamily="18" charset="0"/>
                <a:ea typeface="Times New Roman" panose="02020603050405020304" pitchFamily="18" charset="0"/>
              </a:rPr>
              <a:t>Certains s'opposent à cette logique et posent la question de la redistribution des richesses.</a:t>
            </a:r>
            <a:endParaRPr lang="fr-FR" sz="16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P spid="4" grpId="0"/>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214282" y="373307"/>
            <a:ext cx="850112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u="sng" dirty="0"/>
              <a:t>Carte 3 – Les flux financiers (la circulation des devises)</a:t>
            </a:r>
            <a:endParaRPr lang="fr-FR" sz="2400" dirty="0"/>
          </a:p>
        </p:txBody>
      </p:sp>
      <p:sp>
        <p:nvSpPr>
          <p:cNvPr id="4" name="ZoneTexte 3"/>
          <p:cNvSpPr txBox="1"/>
          <p:nvPr/>
        </p:nvSpPr>
        <p:spPr>
          <a:xfrm rot="10800000" flipV="1">
            <a:off x="376294" y="4224620"/>
            <a:ext cx="8429684" cy="830997"/>
          </a:xfrm>
          <a:prstGeom prst="rect">
            <a:avLst/>
          </a:prstGeom>
          <a:noFill/>
        </p:spPr>
        <p:txBody>
          <a:bodyPr wrap="square" rtlCol="0">
            <a:spAutoFit/>
          </a:bodyPr>
          <a:lstStyle/>
          <a:p>
            <a:pPr lvl="0" algn="just"/>
            <a:r>
              <a:rPr lang="fr-BE" sz="2400" dirty="0">
                <a:latin typeface="Times New Roman" panose="02020603050405020304" pitchFamily="18" charset="0"/>
                <a:cs typeface="Times New Roman" panose="02020603050405020304" pitchFamily="18" charset="0"/>
              </a:rPr>
              <a:t>Les flux financiers entre les principales places boursières ont considérablement augmenté ces dernières années</a:t>
            </a:r>
            <a:endParaRPr lang="fr-FR" sz="2400" dirty="0">
              <a:latin typeface="Times New Roman" panose="02020603050405020304" pitchFamily="18" charset="0"/>
              <a:cs typeface="Times New Roman" panose="02020603050405020304" pitchFamily="18" charset="0"/>
            </a:endParaRPr>
          </a:p>
        </p:txBody>
      </p:sp>
      <p:sp>
        <p:nvSpPr>
          <p:cNvPr id="5" name="ZoneTexte 4"/>
          <p:cNvSpPr txBox="1"/>
          <p:nvPr/>
        </p:nvSpPr>
        <p:spPr>
          <a:xfrm rot="10800000" flipV="1">
            <a:off x="428596" y="5085185"/>
            <a:ext cx="8429684" cy="1569660"/>
          </a:xfrm>
          <a:prstGeom prst="rect">
            <a:avLst/>
          </a:prstGeom>
          <a:noFill/>
        </p:spPr>
        <p:txBody>
          <a:bodyPr wrap="square" rtlCol="0">
            <a:spAutoFit/>
          </a:bodyPr>
          <a:lstStyle/>
          <a:p>
            <a:pPr lvl="0" algn="just"/>
            <a:r>
              <a:rPr lang="fr-BE" sz="2400" dirty="0">
                <a:latin typeface="Times New Roman" panose="02020603050405020304" pitchFamily="18" charset="0"/>
                <a:cs typeface="Times New Roman" panose="02020603050405020304" pitchFamily="18" charset="0"/>
              </a:rPr>
              <a:t>Ainsi que l'influence des paradis fiscaux qui, en échappant au contrôle des Etats,  peuvent déstabiliser en quelques heures l'économie mondiale. Il est donc nécessaire de lutter contre eux pour lutter, notamment, contre le terrorisme</a:t>
            </a:r>
            <a:r>
              <a:rPr lang="fr-BE" sz="2400" dirty="0" smtClean="0">
                <a:latin typeface="Times New Roman" panose="02020603050405020304" pitchFamily="18" charset="0"/>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pic>
        <p:nvPicPr>
          <p:cNvPr id="3074" name="Picture 2" descr="géo éco mondiale 3"/>
          <p:cNvPicPr>
            <a:picLocks noChangeAspect="1" noChangeArrowheads="1"/>
          </p:cNvPicPr>
          <p:nvPr/>
        </p:nvPicPr>
        <p:blipFill>
          <a:blip r:embed="rId2">
            <a:lum bright="12000"/>
            <a:grayscl/>
            <a:extLst>
              <a:ext uri="{28A0092B-C50C-407E-A947-70E740481C1C}">
                <a14:useLocalDpi xmlns:a14="http://schemas.microsoft.com/office/drawing/2010/main" val="0"/>
              </a:ext>
            </a:extLst>
          </a:blip>
          <a:srcRect/>
          <a:stretch>
            <a:fillRect/>
          </a:stretch>
        </p:blipFill>
        <p:spPr bwMode="auto">
          <a:xfrm>
            <a:off x="2450033" y="1052736"/>
            <a:ext cx="4282207" cy="321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14314" y="969555"/>
            <a:ext cx="864396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u="sng" dirty="0">
                <a:latin typeface="Times New Roman" panose="02020603050405020304" pitchFamily="18" charset="0"/>
                <a:cs typeface="Times New Roman" panose="02020603050405020304" pitchFamily="18" charset="0"/>
              </a:rPr>
              <a:t>Carte 4 – Les 20 premiers aéroports du monde (la circulation des personnes)</a:t>
            </a:r>
            <a:endParaRPr lang="fr-FR" sz="2400" dirty="0">
              <a:latin typeface="Times New Roman" panose="02020603050405020304" pitchFamily="18" charset="0"/>
              <a:cs typeface="Times New Roman" panose="02020603050405020304" pitchFamily="18" charset="0"/>
            </a:endParaRPr>
          </a:p>
        </p:txBody>
      </p:sp>
      <p:sp>
        <p:nvSpPr>
          <p:cNvPr id="3" name="ZoneTexte 2"/>
          <p:cNvSpPr txBox="1"/>
          <p:nvPr/>
        </p:nvSpPr>
        <p:spPr>
          <a:xfrm rot="10800000" flipV="1">
            <a:off x="444448" y="4614226"/>
            <a:ext cx="8429684" cy="830997"/>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Le transport aérien augmente mais toujours dans les 3 mêmes zones.</a:t>
            </a:r>
          </a:p>
        </p:txBody>
      </p:sp>
      <p:pic>
        <p:nvPicPr>
          <p:cNvPr id="4098" name="Picture 2" descr="géo éco mondiale 4"/>
          <p:cNvPicPr>
            <a:picLocks noChangeAspect="1" noChangeArrowheads="1"/>
          </p:cNvPicPr>
          <p:nvPr/>
        </p:nvPicPr>
        <p:blipFill>
          <a:blip r:embed="rId2">
            <a:lum bright="12000"/>
            <a:grayscl/>
            <a:extLst>
              <a:ext uri="{28A0092B-C50C-407E-A947-70E740481C1C}">
                <a14:useLocalDpi xmlns:a14="http://schemas.microsoft.com/office/drawing/2010/main" val="0"/>
              </a:ext>
            </a:extLst>
          </a:blip>
          <a:srcRect/>
          <a:stretch>
            <a:fillRect/>
          </a:stretch>
        </p:blipFill>
        <p:spPr bwMode="auto">
          <a:xfrm>
            <a:off x="2411760" y="1737676"/>
            <a:ext cx="38385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14314" y="445315"/>
            <a:ext cx="864396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u="sng" dirty="0">
                <a:latin typeface="Times New Roman" panose="02020603050405020304" pitchFamily="18" charset="0"/>
                <a:cs typeface="Times New Roman" panose="02020603050405020304" pitchFamily="18" charset="0"/>
              </a:rPr>
              <a:t>Carte 5 – L'utilisation d'internet (la circulation des idées)</a:t>
            </a:r>
            <a:endParaRPr lang="fr-FR" sz="2400" dirty="0">
              <a:latin typeface="Times New Roman" panose="02020603050405020304" pitchFamily="18" charset="0"/>
              <a:cs typeface="Times New Roman" panose="02020603050405020304" pitchFamily="18" charset="0"/>
            </a:endParaRPr>
          </a:p>
        </p:txBody>
      </p:sp>
      <p:sp>
        <p:nvSpPr>
          <p:cNvPr id="3" name="ZoneTexte 2"/>
          <p:cNvSpPr txBox="1"/>
          <p:nvPr/>
        </p:nvSpPr>
        <p:spPr>
          <a:xfrm rot="10800000" flipV="1">
            <a:off x="444448" y="4523635"/>
            <a:ext cx="8429684" cy="1569660"/>
          </a:xfrm>
          <a:prstGeom prst="rect">
            <a:avLst/>
          </a:prstGeom>
          <a:noFill/>
        </p:spPr>
        <p:txBody>
          <a:bodyPr wrap="square" rtlCol="0">
            <a:spAutoFit/>
          </a:bodyPr>
          <a:lstStyle/>
          <a:p>
            <a:pPr algn="just"/>
            <a:r>
              <a:rPr lang="fr-FR" sz="2400" dirty="0">
                <a:latin typeface="Times New Roman" panose="02020603050405020304" pitchFamily="18" charset="0"/>
                <a:cs typeface="Times New Roman" panose="02020603050405020304" pitchFamily="18" charset="0"/>
              </a:rPr>
              <a:t>Le nombre d'internautes augmente de façon spectaculaire dans les 3 mêmes zones.</a:t>
            </a:r>
          </a:p>
          <a:p>
            <a:pPr algn="just"/>
            <a:r>
              <a:rPr lang="fr-FR" sz="2400" dirty="0">
                <a:latin typeface="Times New Roman" panose="02020603050405020304" pitchFamily="18" charset="0"/>
                <a:cs typeface="Times New Roman" panose="02020603050405020304" pitchFamily="18" charset="0"/>
              </a:rPr>
              <a:t>En 2000, seulement 9,7% de la population mondiale était connectée.</a:t>
            </a:r>
          </a:p>
        </p:txBody>
      </p:sp>
      <p:pic>
        <p:nvPicPr>
          <p:cNvPr id="5122" name="Picture 2" descr="géo éco mondiale 5"/>
          <p:cNvPicPr>
            <a:picLocks noChangeAspect="1" noChangeArrowheads="1"/>
          </p:cNvPicPr>
          <p:nvPr/>
        </p:nvPicPr>
        <p:blipFill>
          <a:blip r:embed="rId2">
            <a:lum bright="12000"/>
            <a:grayscl/>
            <a:extLst>
              <a:ext uri="{28A0092B-C50C-407E-A947-70E740481C1C}">
                <a14:useLocalDpi xmlns:a14="http://schemas.microsoft.com/office/drawing/2010/main" val="0"/>
              </a:ext>
            </a:extLst>
          </a:blip>
          <a:srcRect/>
          <a:stretch>
            <a:fillRect/>
          </a:stretch>
        </p:blipFill>
        <p:spPr bwMode="auto">
          <a:xfrm>
            <a:off x="2677641" y="1299760"/>
            <a:ext cx="38385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52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14314" y="188640"/>
            <a:ext cx="864396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u="sng" dirty="0">
                <a:latin typeface="Times New Roman" panose="02020603050405020304" pitchFamily="18" charset="0"/>
                <a:cs typeface="Times New Roman" panose="02020603050405020304" pitchFamily="18" charset="0"/>
              </a:rPr>
              <a:t>Carte 6 – Les mégapoles (l'immobilisme des richesses)</a:t>
            </a:r>
            <a:endParaRPr lang="fr-FR" sz="2400" dirty="0">
              <a:latin typeface="Times New Roman" panose="02020603050405020304" pitchFamily="18" charset="0"/>
              <a:cs typeface="Times New Roman" panose="02020603050405020304" pitchFamily="18" charset="0"/>
            </a:endParaRPr>
          </a:p>
        </p:txBody>
      </p:sp>
      <p:sp>
        <p:nvSpPr>
          <p:cNvPr id="3" name="ZoneTexte 2"/>
          <p:cNvSpPr txBox="1"/>
          <p:nvPr/>
        </p:nvSpPr>
        <p:spPr>
          <a:xfrm rot="10800000" flipV="1">
            <a:off x="428596" y="3789040"/>
            <a:ext cx="8429684" cy="830997"/>
          </a:xfrm>
          <a:prstGeom prst="rect">
            <a:avLst/>
          </a:prstGeom>
          <a:noFill/>
        </p:spPr>
        <p:txBody>
          <a:bodyPr wrap="square" rtlCol="0">
            <a:spAutoFit/>
          </a:bodyPr>
          <a:lstStyle/>
          <a:p>
            <a:pPr lvl="0" algn="just"/>
            <a:r>
              <a:rPr lang="fr-FR" sz="2400" dirty="0">
                <a:latin typeface="Times New Roman" panose="02020603050405020304" pitchFamily="18" charset="0"/>
                <a:cs typeface="Times New Roman" panose="02020603050405020304" pitchFamily="18" charset="0"/>
              </a:rPr>
              <a:t>Un homme sur deux y vit. En 2000, 30 villes comptaient plus de 5 millions d'habitants. Elles accumulent croissance et richesse.</a:t>
            </a:r>
          </a:p>
        </p:txBody>
      </p:sp>
      <p:pic>
        <p:nvPicPr>
          <p:cNvPr id="6146" name="Picture 2" descr="géo éco mondiale 6"/>
          <p:cNvPicPr>
            <a:picLocks noChangeAspect="1" noChangeArrowheads="1"/>
          </p:cNvPicPr>
          <p:nvPr/>
        </p:nvPicPr>
        <p:blipFill>
          <a:blip r:embed="rId2">
            <a:lum bright="12000"/>
            <a:grayscl/>
            <a:extLst>
              <a:ext uri="{28A0092B-C50C-407E-A947-70E740481C1C}">
                <a14:useLocalDpi xmlns:a14="http://schemas.microsoft.com/office/drawing/2010/main" val="0"/>
              </a:ext>
            </a:extLst>
          </a:blip>
          <a:srcRect/>
          <a:stretch>
            <a:fillRect/>
          </a:stretch>
        </p:blipFill>
        <p:spPr bwMode="auto">
          <a:xfrm>
            <a:off x="2677641" y="836712"/>
            <a:ext cx="38385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p:cNvSpPr txBox="1"/>
          <p:nvPr/>
        </p:nvSpPr>
        <p:spPr>
          <a:xfrm rot="10800000" flipV="1">
            <a:off x="462796" y="4509120"/>
            <a:ext cx="8429684" cy="1200329"/>
          </a:xfrm>
          <a:prstGeom prst="rect">
            <a:avLst/>
          </a:prstGeom>
          <a:noFill/>
        </p:spPr>
        <p:txBody>
          <a:bodyPr wrap="square" rtlCol="0">
            <a:spAutoFit/>
          </a:bodyPr>
          <a:lstStyle/>
          <a:p>
            <a:pPr lvl="0" algn="just"/>
            <a:r>
              <a:rPr lang="fr-FR" sz="2400" dirty="0">
                <a:latin typeface="Times New Roman" panose="02020603050405020304" pitchFamily="18" charset="0"/>
                <a:cs typeface="Times New Roman" panose="02020603050405020304" pitchFamily="18" charset="0"/>
              </a:rPr>
              <a:t>Malgré l'augmentation et l'accélération des flux décrits ci-dessus, la répartition des richesses (et donc la répartition de la population mondiale) n'a pas évolué, au contraire.</a:t>
            </a:r>
          </a:p>
        </p:txBody>
      </p:sp>
      <p:sp>
        <p:nvSpPr>
          <p:cNvPr id="7" name="ZoneTexte 6"/>
          <p:cNvSpPr txBox="1"/>
          <p:nvPr/>
        </p:nvSpPr>
        <p:spPr>
          <a:xfrm rot="10800000" flipV="1">
            <a:off x="467544" y="5622338"/>
            <a:ext cx="8429684" cy="830997"/>
          </a:xfrm>
          <a:prstGeom prst="rect">
            <a:avLst/>
          </a:prstGeom>
          <a:noFill/>
        </p:spPr>
        <p:txBody>
          <a:bodyPr wrap="square" rtlCol="0">
            <a:spAutoFit/>
          </a:bodyPr>
          <a:lstStyle/>
          <a:p>
            <a:pPr lvl="0" algn="just"/>
            <a:r>
              <a:rPr lang="fr-FR" sz="2400" dirty="0">
                <a:latin typeface="Times New Roman" panose="02020603050405020304" pitchFamily="18" charset="0"/>
                <a:cs typeface="Times New Roman" panose="02020603050405020304" pitchFamily="18" charset="0"/>
              </a:rPr>
              <a:t>Les hommes, les données, les savoirs s'y concentrent de plus en plus avec les risques (naturels ou terroristes) que cela comporte.</a:t>
            </a:r>
          </a:p>
        </p:txBody>
      </p:sp>
    </p:spTree>
    <p:extLst>
      <p:ext uri="{BB962C8B-B14F-4D97-AF65-F5344CB8AC3E}">
        <p14:creationId xmlns:p14="http://schemas.microsoft.com/office/powerpoint/2010/main" val="34643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P spid="3"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14282" y="2498120"/>
            <a:ext cx="885828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u="sng" dirty="0">
                <a:latin typeface="Times New Roman" panose="02020603050405020304" pitchFamily="18" charset="0"/>
                <a:cs typeface="Times New Roman" panose="02020603050405020304" pitchFamily="18" charset="0"/>
              </a:rPr>
              <a:t>Conclusion</a:t>
            </a:r>
            <a:endParaRPr lang="fr-FR" sz="2400"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Ces cartes montrent que certaines zones du monde vivent comme hors du temps, car exclues des flux, et que la répartition des richesses reste toujours sensiblement la même. La mondialisation n'est pas vraiment mondiale puisqu'elle n'est pas pour tout le monde.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500</Words>
  <Application>Microsoft Office PowerPoint</Application>
  <PresentationFormat>Affichage à l'écran (4:3)</PresentationFormat>
  <Paragraphs>23</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Times New Roman</vt:lpstr>
      <vt:lpstr>Thème Office</vt:lpstr>
      <vt:lpstr>La géographie économique mondiale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Gauthier Vanhove</cp:lastModifiedBy>
  <cp:revision>18</cp:revision>
  <dcterms:created xsi:type="dcterms:W3CDTF">2014-11-05T13:12:07Z</dcterms:created>
  <dcterms:modified xsi:type="dcterms:W3CDTF">2015-03-30T11:55:37Z</dcterms:modified>
</cp:coreProperties>
</file>