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74" r:id="rId3"/>
    <p:sldId id="257" r:id="rId4"/>
    <p:sldId id="258" r:id="rId5"/>
    <p:sldId id="259" r:id="rId6"/>
    <p:sldId id="275" r:id="rId7"/>
    <p:sldId id="276" r:id="rId8"/>
    <p:sldId id="277" r:id="rId9"/>
    <p:sldId id="264" r:id="rId10"/>
    <p:sldId id="278" r:id="rId11"/>
    <p:sldId id="279" r:id="rId12"/>
    <p:sldId id="281" r:id="rId13"/>
    <p:sldId id="280" r:id="rId14"/>
    <p:sldId id="282" r:id="rId15"/>
    <p:sldId id="283" r:id="rId16"/>
    <p:sldId id="284" r:id="rId17"/>
    <p:sldId id="286" r:id="rId18"/>
    <p:sldId id="285" r:id="rId19"/>
    <p:sldId id="287" r:id="rId20"/>
    <p:sldId id="288" r:id="rId21"/>
    <p:sldId id="289" r:id="rId22"/>
    <p:sldId id="290" r:id="rId23"/>
    <p:sldId id="291" r:id="rId24"/>
    <p:sldId id="292" r:id="rId25"/>
    <p:sldId id="293" r:id="rId26"/>
    <p:sldId id="294" r:id="rId27"/>
    <p:sldId id="295" r:id="rId28"/>
    <p:sldId id="296" r:id="rId2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DF07C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8" autoAdjust="0"/>
    <p:restoredTop sz="94638" autoAdjust="0"/>
  </p:normalViewPr>
  <p:slideViewPr>
    <p:cSldViewPr>
      <p:cViewPr varScale="1">
        <p:scale>
          <a:sx n="86" d="100"/>
          <a:sy n="86" d="100"/>
        </p:scale>
        <p:origin x="-9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9" d="100"/>
          <a:sy n="69" d="100"/>
        </p:scale>
        <p:origin x="-3318"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FB03BB-FEB1-4633-8885-58C6EF0219FA}" type="datetimeFigureOut">
              <a:rPr lang="fr-FR" smtClean="0"/>
              <a:pPr/>
              <a:t>01/05/2015</a:t>
            </a:fld>
            <a:endParaRPr lang="fr-BE"/>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B06A00-1D99-4B84-8443-3802F60E616F}" type="slidenum">
              <a:rPr lang="fr-BE" smtClean="0"/>
              <a:pPr/>
              <a:t>‹N°›</a:t>
            </a:fld>
            <a:endParaRPr lang="fr-B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B38FF-AB86-43EC-B32F-EB74B75EFC99}" type="datetimeFigureOut">
              <a:rPr lang="fr-FR" smtClean="0"/>
              <a:pPr/>
              <a:t>01/05/2015</a:t>
            </a:fld>
            <a:endParaRPr lang="fr-BE"/>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BE"/>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128CB-D35B-41FB-8213-025E9DD9D712}" type="slidenum">
              <a:rPr lang="fr-BE" smtClean="0"/>
              <a:pPr/>
              <a:t>‹N°›</a:t>
            </a:fld>
            <a:endParaRPr lang="fr-B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BE" dirty="0"/>
          </a:p>
        </p:txBody>
      </p:sp>
      <p:sp>
        <p:nvSpPr>
          <p:cNvPr id="4" name="Espace réservé du numéro de diapositive 3"/>
          <p:cNvSpPr>
            <a:spLocks noGrp="1"/>
          </p:cNvSpPr>
          <p:nvPr>
            <p:ph type="sldNum" sz="quarter" idx="10"/>
          </p:nvPr>
        </p:nvSpPr>
        <p:spPr/>
        <p:txBody>
          <a:bodyPr/>
          <a:lstStyle/>
          <a:p>
            <a:fld id="{76F128CB-D35B-41FB-8213-025E9DD9D712}" type="slidenum">
              <a:rPr lang="fr-BE" smtClean="0"/>
              <a:pPr/>
              <a:t>3</a:t>
            </a:fld>
            <a:endParaRPr lang="fr-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90636351-46DB-4E39-A0CA-620DE4D25819}" type="datetimeFigureOut">
              <a:rPr lang="fr-FR" smtClean="0"/>
              <a:pPr/>
              <a:t>01/05/2015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7422821-B0E8-4F2C-8DAD-FC770D7A0764}"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0636351-46DB-4E39-A0CA-620DE4D25819}" type="datetimeFigureOut">
              <a:rPr lang="fr-FR" smtClean="0"/>
              <a:pPr/>
              <a:t>01/05/2015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7422821-B0E8-4F2C-8DAD-FC770D7A0764}"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0636351-46DB-4E39-A0CA-620DE4D25819}" type="datetimeFigureOut">
              <a:rPr lang="fr-FR" smtClean="0"/>
              <a:pPr/>
              <a:t>01/05/2015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7422821-B0E8-4F2C-8DAD-FC770D7A0764}"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90636351-46DB-4E39-A0CA-620DE4D25819}" type="datetimeFigureOut">
              <a:rPr lang="fr-FR" smtClean="0"/>
              <a:pPr/>
              <a:t>01/05/2015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7422821-B0E8-4F2C-8DAD-FC770D7A0764}"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0636351-46DB-4E39-A0CA-620DE4D25819}" type="datetimeFigureOut">
              <a:rPr lang="fr-FR" smtClean="0"/>
              <a:pPr/>
              <a:t>01/05/2015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57422821-B0E8-4F2C-8DAD-FC770D7A0764}"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90636351-46DB-4E39-A0CA-620DE4D25819}" type="datetimeFigureOut">
              <a:rPr lang="fr-FR" smtClean="0"/>
              <a:pPr/>
              <a:t>01/05/2015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7422821-B0E8-4F2C-8DAD-FC770D7A0764}"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90636351-46DB-4E39-A0CA-620DE4D25819}" type="datetimeFigureOut">
              <a:rPr lang="fr-FR" smtClean="0"/>
              <a:pPr/>
              <a:t>01/05/2015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57422821-B0E8-4F2C-8DAD-FC770D7A0764}"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90636351-46DB-4E39-A0CA-620DE4D25819}" type="datetimeFigureOut">
              <a:rPr lang="fr-FR" smtClean="0"/>
              <a:pPr/>
              <a:t>01/05/2015</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57422821-B0E8-4F2C-8DAD-FC770D7A0764}"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0636351-46DB-4E39-A0CA-620DE4D25819}" type="datetimeFigureOut">
              <a:rPr lang="fr-FR" smtClean="0"/>
              <a:pPr/>
              <a:t>01/05/2015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57422821-B0E8-4F2C-8DAD-FC770D7A0764}"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0636351-46DB-4E39-A0CA-620DE4D25819}" type="datetimeFigureOut">
              <a:rPr lang="fr-FR" smtClean="0"/>
              <a:pPr/>
              <a:t>01/05/2015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7422821-B0E8-4F2C-8DAD-FC770D7A0764}"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0636351-46DB-4E39-A0CA-620DE4D25819}" type="datetimeFigureOut">
              <a:rPr lang="fr-FR" smtClean="0"/>
              <a:pPr/>
              <a:t>01/05/2015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57422821-B0E8-4F2C-8DAD-FC770D7A0764}"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36351-46DB-4E39-A0CA-620DE4D25819}" type="datetimeFigureOut">
              <a:rPr lang="fr-FR" smtClean="0"/>
              <a:pPr/>
              <a:t>01/05/2015</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22821-B0E8-4F2C-8DAD-FC770D7A0764}"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285720" y="285728"/>
            <a:ext cx="8572560" cy="1569660"/>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3200" b="0" i="0" u="none" strike="noStrike" cap="none" normalizeH="0" baseline="0" dirty="0" smtClean="0">
              <a:solidFill>
                <a:schemeClr val="tx1"/>
              </a:solidFill>
              <a:effectLst/>
              <a:latin typeface="Comic Sans MS" pitchFamily="66"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solidFill>
                  <a:schemeClr val="tx1"/>
                </a:solidFill>
                <a:effectLst/>
                <a:latin typeface="Comic Sans MS" pitchFamily="66" charset="0"/>
                <a:ea typeface="Times New Roman" pitchFamily="18" charset="0"/>
                <a:cs typeface="Arial" pitchFamily="34" charset="0"/>
              </a:rPr>
              <a:t>La peinture et moi</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fr-BE" sz="3200" b="0" i="0" u="none" strike="noStrike" cap="none" normalizeH="0" baseline="0" dirty="0" smtClean="0">
              <a:solidFill>
                <a:schemeClr val="tx1"/>
              </a:solidFill>
              <a:effectLst/>
              <a:latin typeface="Arial" pitchFamily="34" charset="0"/>
              <a:cs typeface="Arial" pitchFamily="34" charset="0"/>
            </a:endParaRPr>
          </a:p>
        </p:txBody>
      </p:sp>
      <p:sp>
        <p:nvSpPr>
          <p:cNvPr id="20481" name="Rectangle 1"/>
          <p:cNvSpPr>
            <a:spLocks noChangeArrowheads="1"/>
          </p:cNvSpPr>
          <p:nvPr/>
        </p:nvSpPr>
        <p:spPr bwMode="auto">
          <a:xfrm>
            <a:off x="500034" y="2047957"/>
            <a:ext cx="5786478"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a:t>
            </a:r>
            <a:r>
              <a:rPr kumimoji="0" lang="fr-FR" altLang="zh-CN"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ère</a:t>
            </a: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partie – Le jugement de goût</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Observation</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Réflexion</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Synthèse</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a:t>
            </a:r>
            <a:r>
              <a:rPr kumimoji="0" lang="fr-FR" altLang="zh-CN"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ème</a:t>
            </a: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partie – Tous les goûts sont dans la nature</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Observation</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Réflexion</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Synthèse</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a:t>
            </a:r>
            <a:r>
              <a:rPr kumimoji="0" lang="fr-FR" altLang="zh-CN"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ème</a:t>
            </a: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partie – Petite histoire de la peinture</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Observation</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Exposé</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Exercices</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a:t>
            </a:r>
            <a:r>
              <a:rPr kumimoji="0" lang="fr-FR" altLang="zh-CN" b="0" i="0"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ème</a:t>
            </a: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partie – Ordonner les motifs et les développer</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Observation</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Réflexion</a:t>
            </a:r>
            <a:endParaRPr kumimoji="0" lang="fr-BE" altLang="zh-CN"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Exercice</a:t>
            </a:r>
            <a:endParaRPr kumimoji="0" lang="fr-FR" altLang="zh-CN" sz="28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0482" name="Picture 2"/>
          <p:cNvPicPr>
            <a:picLocks noChangeAspect="1" noChangeArrowheads="1"/>
          </p:cNvPicPr>
          <p:nvPr/>
        </p:nvPicPr>
        <p:blipFill>
          <a:blip r:embed="rId2">
            <a:grayscl/>
          </a:blip>
          <a:srcRect/>
          <a:stretch>
            <a:fillRect/>
          </a:stretch>
        </p:blipFill>
        <p:spPr bwMode="auto">
          <a:xfrm>
            <a:off x="5357818" y="2385783"/>
            <a:ext cx="3500462" cy="39363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2857488" y="1014225"/>
            <a:ext cx="3000364"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altLang="zh-CN" sz="2400" dirty="0" smtClean="0">
                <a:latin typeface="Comic Sans MS" pitchFamily="66" charset="0"/>
                <a:ea typeface="Times New Roman" pitchFamily="18" charset="0"/>
                <a:cs typeface="Arial" pitchFamily="34" charset="0"/>
              </a:rPr>
              <a:t>3</a:t>
            </a: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rPr>
              <a:t>ème partie – Petite</a:t>
            </a:r>
            <a:r>
              <a:rPr kumimoji="0" lang="fr-FR" altLang="zh-CN" sz="2400" b="0" i="0" u="none" strike="noStrike" cap="none" normalizeH="0" dirty="0" smtClean="0">
                <a:ln>
                  <a:noFill/>
                </a:ln>
                <a:solidFill>
                  <a:schemeClr val="tx1"/>
                </a:solidFill>
                <a:effectLst/>
                <a:latin typeface="Comic Sans MS" pitchFamily="66" charset="0"/>
                <a:ea typeface="Times New Roman" pitchFamily="18" charset="0"/>
                <a:cs typeface="Arial" pitchFamily="34" charset="0"/>
              </a:rPr>
              <a:t> histoire de la peinture</a:t>
            </a:r>
            <a:endParaRPr kumimoji="0" lang="fr-FR" altLang="zh-CN"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descr="http://art.mygalerie.com/lesmaitres/jgris/jg_6002.jpg"/>
          <p:cNvPicPr>
            <a:picLocks noChangeAspect="1" noChangeArrowheads="1"/>
          </p:cNvPicPr>
          <p:nvPr/>
        </p:nvPicPr>
        <p:blipFill>
          <a:blip r:embed="rId2"/>
          <a:srcRect/>
          <a:stretch>
            <a:fillRect/>
          </a:stretch>
        </p:blipFill>
        <p:spPr bwMode="auto">
          <a:xfrm>
            <a:off x="214282" y="0"/>
            <a:ext cx="2571768" cy="3981593"/>
          </a:xfrm>
          <a:prstGeom prst="rect">
            <a:avLst/>
          </a:prstGeom>
          <a:noFill/>
        </p:spPr>
      </p:pic>
      <p:sp>
        <p:nvSpPr>
          <p:cNvPr id="1028" name="AutoShape 4" descr="data:image/jpeg;base64,/9j/4AAQSkZJRgABAQAAAQABAAD/2wCEAAkGBxQTEhUTExQWFRUXFxcXFxgYFxcYGBcaGBcXGBcXGBcYHCggHBolHBUXITEhJSkrLi4uFx8zODMsNygtLisBCgoKDg0OGxAQGywkICQsLCwsLCwsLCwsLCwsLCwsLCwsLCwsLCwsLCwsLCwsLCwsLCwsLCwsLCwsLCwsLCwsLP/AABEIAMkA+wMBIgACEQEDEQH/xAAbAAACAwEBAQAAAAAAAAAAAAADBAECBQYAB//EADsQAAEDAgQDBwMCBQMEAwAAAAEAAhEDIQQxQVESYXEFE4GRobHwIsHRMuEGFCNC8WJygjNSosIVJNL/xAAZAQADAQEBAAAAAAAAAAAAAAABAgMABAX/xAAkEQACAgICAgMAAwEAAAAAAAAAAQIRAyESMUFRBBMiMmFxUv/aAAwDAQACEQMRAD8A+s8B0KgsKa4VAYuc6LAtB8OitdFtsvFK4o1ggFUhFLlBKakEUqArxnb2RKqC9KE9J1EKJVpVXBBsyK8XVVcdleAq2Q0Eieao626sIVXmUQAyhuCI4whufrCUKKl6qCicMgoRox02TBKSJ1+bKHHQondBUqU/FYBQjYqhBRg1QQj4MJOabWPn7odVpPyPvknXMQXmFrFE6dOLXjmr8KK4IZaUU0gMG7yUHJH7rdV7pPGSEaF4Kgu2RXhC7tNyEaBnmrA81fu17uxsm5PwJR9DUSoXpUWzqPcS9xKpCgJV2EklDcVclVcjQAbiqSrOahlBoNklULVBKkFAxDmqA1TKqHJTHiqlTKqUxrBuQ3BEehLUZMsCqk3XnBCctYS5eFQlDJXihZixKo5y8UNxWsxYqOGV7jVeJC7F0QQoiy9MqYQ7A6BOCq4Itl4BMmxWLd2qOEJp3ReITqQjQDg1VeFEcVUhFMU7biXuNDcvOKm2dJcuUcSoCvcSZBL8SoSksXi4yKzqfaxBg3+yjL5EVKg8H2bTnIbnJOj2g1wmYjNVf2i0ap/tgu2Di/A6Sqyssdssvv8APVaAeDca3WU0+haaey5VOJeJVCnZixcqcSGXKC5A1Fy9QCqcSG6osEK9yCXKO8UB11jHpUFXY5Q5wKxgRVXKaipO6AWigKlSvMEIoSi0KpVjdVKZIVkMUPevAr3Cm4iM816qXKAVBWUANns14tUwrSm4i2dW9DJXnVFQuUG0dSLByDia3CFYuG6y+0q+ilmm4w0PDbAYiqsqpWvqi1qpSRdzXnxj5LSZo4Yw0nfJCq1s5sh16uWySr1UErY10iKy6fsvFA0mX0jysVyVOp9V8vdPmvFhEA2gab+XsuiOTh4JceWzpauMa2SSLINPtFriQCItBymy5LtDEOg/Us9jzEEmFdZZPYlRTo78uUcaw6HaA7sS8F4F97Zz4JvD41pBcHS3cXT48zlpoEkkaHeKhKE3FtcLHWMkF+NE5GDkQJBzt1sq8l1Yv9jUqeJLMxEmIPjl7orOHiImSBvcTlbzUp5lEMY8gnGqteElXxJad15mLBEwfGE8c0ZIVxcRxxQ3EJJ+PgTHqFl4j+J2Uzdp1Od4Bj7hH7I3QKdHQFQs/Ddpio0OYCWm8/5V/wCaO3y/zxR5xBs0WKSxY3/yNTi+kNAtHFn0Xq+KrGYc0dP3Q+6ItM1HKC8BY5NYMkuvNxE20KUx9CoYc93plsFRZfQjs6AVATAIXiVz2GoFlPjBkz5H7K/ePfAFQZSL53znX1RUwG6HK3EsWjWdSB4zxTlEkp4VHG4bbqmWRAoeqVnElV71yDiHOJi2ellDmFwjXLVeW5SO3jENx2JPsocOITI+dFRuFAB4jB62VX1GtEBJyctWU4cd0UNIE/q0Qm0xe+XJXZXafBWdXbt+6DB4IYBcnUEbXhJmlxTcb/lNtcTEEDl8CpWrlv8AcJ6FDrSG7VifcDdSW2sfnUooadXEzpb8JfF4hozJHIGUbAk2CxFI+sdbJalhyehi9/m/knBiaZIuZHPXnZFFNoynz39f8p1kUQPGzF755Y4t0Iy5yTfY8JW/2FDaIa4SSHOJ2JMgHf8AcJcYVoEcIjqef5PmrB5EAO+nbxnNPLMmqQscdbNd2IA4eFt7dB6ZgrxqfU2QSOJ2+RMz4wskuMgkz4ov84QM/P8AChKeyijaNDG4yLMEGDJ9s0v2f2iRWdNzwCZvPCfvJWVVxdzJ+dFnHj4uNpIIyKMFK22NJxqjpKuMeGQL5zIzvNpyzhC7WrPc2mWfSQ0cVrE6zus1mKe4ySQR/qt7I1XGgCLD76o3K/AuhbFYlzWwTJXJdqcTiAATNhGZmLAZ6BaHb/bAbDWuhxEnlf3N89lo/wAG4Jr8TxOH6Q519/0gep8l1YY8Vyfklkdql4G+wqWIpUmtJaGgWaWy4XJuZjM5QmMRjntaZAIymLi94Oi2u0KbACY0tFlh1YdIBkTY7jdBU3bRFyklplcL2+0SCSJESYIFomQNuWifwXEQZcHAwcxBHXZczjcHwjOQlezu1HYZ8EcVM/qG06j8J5YbX5DDN/0dt3lQucS7OIg5RPzRTB3JStPEtcAQJByKv3lrFw+dVD9WdKUQ7pjOfFJ0sAwEPFiCTnvMjPWSruxDufiVX+ZPJOlMSXEab/uPnCsaU3BI/wCbkgavIeSsHhNUhHxNepnffdUc5RVNz13UgjKAotocCXA63XjTGdlYOvZS+oEtoOwPdgXUBsqzqo0QnVI0W2wdBHNjZBcLper2g0ENNpMA6T10QXY2SQNNfwmeOS7QFki/IetVY3NywcfjZMtIA6yj48nhgZmb/dYj2tYcuLrdVxwT2GU3Ho1hUJaCDeLmPSeSWpdtVGOLC4OA3uYOXXXyWZie1zEGG6Wt4LGOMPeiMoIPT/KtHCn/ACRKeZ9pna0v4jBMGG/N9vXktJmIDhNl87dWkX/ddt/CuAfVosc48IJgF1pGQ4Rmf2Us2GMFaHxZXLTNLnol34ynq9vmFo4vspjc5e6MiRlyFt81gYrst1ZxbSpQRneABuScvmajGEW9juUl0NHH0CYL2eaPAzB8lnYr+FGNpFz6hLhEhpAknQEhY/ZOP7ur3ZcTScbTmCcvwVT61Jfhg5NdnTPA+WVatQxn5Kz2A7nohmiCf0xr+6RUZsBXpMeQ57GkjIkAkeiZ7FihV4gCA6xuTrOvNLuoxt7IVWYkZdVVP0Izre1qpdScRnFlx/ZuLc4lguQZPIEel/ZdL2fW72kRyjxXK4bAkYru+KGES7/VBsJ/5KipJ2QStj2Lry36RxCY4ozIuQ3fI3WXWo8Qk8vnRbXajIfSIswAt4YtJuPQeiWr0iQeFsjy6iTuqYpJqxciadIy+yu2BR+gyWz4sOttl0RxFuWl8+YXJYnswhwc50C0gZmNidYm8JrC44NHA0lw4iGlxvEkAzAAFvUozjFu4jJyqmdL3oVe8BSdKmYE56xkrcHNTpDOxh1UqCTsgFxUd6jvwBnT1GOJPVe7oxe/onH62VA4LhkzqFu6PRQaV7otR6o1+6QY86nAss3tF8QOS0ajkh2lSlsjT5dW+M0sisjnVwZy3bVUmzc9OqXr4kj6BZoInnGnIJ7G4Z7fqa0nSYy6A688lk4kFonI+87r0JyTdI5scNWx/EY8uHssfEVybf4HNNtwzizjdDGAEzqVzmIxDnZmx0SQivBWcr7IxDuI6xJv4ZxtmmsB2VUq3Y36f+42Hmss1bz88V3XYmI/+tTPI+fEUcs3COh/jYo5ZtS6oV7I7LpsqE13Aholrb8LjsYuf9oF+S7WljP0klpIIPCGluWwN9rLgsTWcXWMEGQRmDuhnH1G/Vxkk5321ScHLbNNKP8AE+w06B+qoBJJAMZwLx/5H0WL27ixTEXzuBqs7sL+MJa0PtaCeYyPiPYLI/iXtUF/GTYDLRxXLHE+expTtaB9u9rzTa29yX262J5BczjXS2djPhf9lTD4kvcXOMuJIjlsiYsfSQu2MOJNO0zruxcYalFjjnkdLix9lotqHkFy3YNXgp8BkfUSByOS3KNYEZ+K5MkKbLQ3FB8RUyhwHgl6zzvfeNI0UuOkpSo106dVooMkbHYmLDeIHefss/EYjjxVsr+UIWGJa6+tlJZ/XaRmRA5WVdb/AMINVI3qFOV7Gw1ucbn7Dmj0XW5DJJY2peTmLBc0eysjnsTQ4nERHXM8z+FzeIxcvdw2HEYHKTHoV1Pa1QU2Fzj9TwWtGsGxPr6rh4HERubea9DFtHNI+g4A8VNrt2hMtHJA7EMUWA7HPqd04540UL2ytaE3AjMf4UkDb2+6ZeAckOB8J+yexKOqc4yeqGTzUVHmbRmVHDmDoFxSidSBuN7FVI8VUkyh98UlBGXVBsgPrgbqpdGqE90LIzFu0cTDY3z6BchVbxvDRfQfOS1e1sSXE8/ZT2Dg7Go7eB9z9l1wSxx5EZfp0D7bEYcgWH0j1Gq4l1LRfQe2mBzANOIegK5WvSAc4RpZU+O/yTzaZhFgmNoldB2NW/pmmTGonnmPv4rPr0Rxt6DrKPWpHIXmB+FeStCY5uErQ27DvmeB0OkgxYjkckpi2ObJi0wcvmq+hfxIwCnSLSDIaCP9QaAT5D0XB16kl3+o+V7R6KWObkVypozxjHAQG5b589lWuHVIdmNl4mHdbLRwlOQchsfJW6IdiVGlw/vmUZ9cATqPghOHBncHmksUwcJAg2ifX7Idj9IZ7Lq94HF2Yj15J/Dy09bXjI8/FZ/8KgcREybEeAK6N+GFyBnHXafZRySp0Wxq1Zdh89refReqVXA3iPRHa08F42jXRKVWSCCfmqgirMvEdpiTeeQ08VsdlYptUtIniay4i0mBI6rLo9ltaZniA/tjOMkfsjFhhqOfPGSBAE2+GPBVmk41Ek1u2dSypAWV2n2qyn+qDsFk4/tSs/i4QGNAJvcmBsMll4PDcYFSpdxJ6eS2P4/mRKeX0C7V7YFR/ELmI3A8lmYN01GDTjb7hXfSBcbxJf8A+IkKnZ3/AFWX1n0Nvmy6kqVImfQ8ObJlr8gufp1yFpUsWPnzNcrg1sumvIw+vAIB0+ZrGdipJkA8/hTeZJOqUqNuU8VXZpdaO6qvvPP7qr6ud0jisTf5upogmB1XK4lLC1ajtBO6HUq+agsM6wodSM59FOkNfolz0KsZETG/TVVxeIDG3ss+u91WWU52c7YHSVoxG/tiLaDqx+kWmCbRzi+y36NINAaIAAgKKLWsaGt0t/lR3wAumnJyFSURPtanDZ2N+mq5vFUwfqC6LGYgObpCw6lRrzFgdvuF0YbS2QzU3ZmVKXLJaXZtNlSoxh1OXQTEr38vsnOyMPFZkxN7xfIq0paExx/av2NfxJX4P0kxlly1iNvZchXktJN9yug/ieoZjf8AfNYYnu78/coYlUbOj5UrnRmsrXDXZ6H7FaGBdwjdYlc32U0qhmxIG0x4K1Wchv1sToPmaRdXAsLm+WQ+FZxruNpnORv4rzOn75LUY0MBiDTe1w0ub6bQu371rmtcDIMRfoR7L5wyqRmIC2+yO1+EFkTq0nTkp5YctorinxOv0j5tZBdTE3JnQDf7LHpdpVHu4Wi5tA9T++kJ6i/K8g5G0GMz0m3NQcHEsp8mExeJ7sED9RtyA+5/CycEf1TYzdWrv4iZ/wC7prdBoVJqVBzVscaRHNKxuu76TGtlekAG2QKht4olN1uisjmZg0f+oer/AGCH2cf6zBnf57rzX/1D/wAoVMEf6jP9w6IlEda4D90u/ElvydU01wjO0ZfulnkXhSRWQahigbH0RSJ28ko0gZeiuKo+H91uIFI6NwLidBJ8t0/RaA0CT1n7oVR31Hrso7wLjnbLpUNNq8IjP4VV9QdEs6oP8ofeqXEeycVSY6Jvt+eqULHM+mkAAcybun0CYDtvyhOq6Qmja0B0yjadQ/qf5DSP8L1SjEiZ6x7qXlCJsn2IwFXBDcx1hL1eyqRcXZeJjputBtQRBP3Qi9sxp80R5SNxTFmYRrbSbcyjYFjGP4iTEEZ6lS7hA+k5eCA6o3UD5ujbY0I7A9s0xUe2DIufpPI7Ln8TReCQIDW2EnlK1sPXDeK4EuMyQNAlcXjnH6W36XV4JrRPI1J2c+9pm43yyKXaIP316Tstap2RVcbCARqR1sERn8PnVw6zPzVW5xJKEmZRcLndUbUHnv7hbz+wG6vuMvNGp9hN4Te5Gc5XB/KH2RN9cjnWgutHzdO0aMNkX1WyOxWjIwTz0GkJuj2ayBa9pnInnly80ryoZY2Z2BD41AcOF0RJbNwJ3haeGkudNmiA1ujQMh7X1MpnuwNsrfhVqWEncDzv+PNSlPkVjBISpUJJ8/NJUzFR8Zh3pZbtFt3dRl0hc/V+mq/mSng7ZLKtBybpis6G+H2S2Hb9SYxQtAVjmaOWJPHJEG/nBsrUHfW0zkRn1UPBNR3UyodSvpEolTrQwxa+Vp3sD0/KEK2hB2UdmYnipgWJbYlTVxEm0Zk/sp7G0BLhzCO2n1SVR5GRBm/PaPdEp1XwPpPmURDtK+J+o+KCa6nEtEk8z7pV7BuuVpHYFdiBK8a6XFIaIzGfTBAkGRp1BOZStJGVlu/iyp30a5qHCRpA8+qFUgajy35rUgboI6oFBqCMyeUD3zS4qwCM87rweRy5G/ijxFchm0cXkPnUIbGTJmCMhvuOq9SqANg56IGIdFp8vdam3Rm6Rd7YGd0hWouJzEH5mvPrbzOaocTOpVFFoTmgLOzGzLvqd5gdAmQANgpZUN4uM+fVSWk2z6C/gjvyHXgHxK9IXvJzlALJXnU3E5/IsjRkwodGg/woNWBmAoFBwFyPFDqM/tsOUjztpELJIzbGRXGRdPj1zRBXaBaT8ssqphwDEorHCIExbqs4oykx4VBe53+BWe4cLfAjxdHsErRIz0bc872HiUMDidzMn7mFuOzWPioYvblp5rFxwPETqSnXticpSj30yRxEiBplbVNBUxMjbQ3g6UCSoxbku7tRg0Jjl8+BJYrHlw/SRMwTGWhVOyNGe6eK25OfoeSh7JJsP2814zc8NpOXzkrGmcz6lMMGp1CJgnLz+ShNcd7n3+aqzZjK9lNGkXTFvlvusYg1DfMHr5o1PFOAiT5/urtwsAgjTI6Rkmv5cbfB4oAZ2mNB4vE7H2QC0auHk45dGq2LeeI6XPulXVcryuVpnXoLMXgQoqV73AKXM7+apxA2z0+BLxC36CuM5T1H4KWfPh1VnRra2XzkpaW635fNfNMtCNFKFNxOfnaOcm0IVZ5BIJynbTmm6lSRyHPMbW1uEvUpy65EZx1v45op72K4+gHf31Pp5Kj8RBN9Y6ojcPJzm+UZKlXCtm5I66bJ7RnB0UfUBvfw68lQSDO2Wuvsi0aDMicyLg7oTuDe85XnrmjYK9hKUC98zl9tgj1axDCGkCRE6xsTqlO7aQbkeO2fjkqvDBrPnCFJh6LNcYu4nnn+6q/FgW6Rb3+aKaPC62XXLz9FJpNsSD69ckXRkmWp1wd+o+dV48MZeJ9I5JctEWyUVabRPBxf2nP+28+oHqtSMWNSxBbGsg3+flWZVsPtr+6rRbMxHiTPoifyoLf132AlG0gUD74tJi8a5+ma8ak3cXSL2EfM9kN2HgzxDMX16oDiWzOlw4EwQRbMZWR0DYwcQcwes5/hCr4QkgzIJucvm6UkuJysM9+qYp07RxGJn2H4TVQOyaWC+r6o4fXw+bpnhbFhll0n4UIQLkep9ZTFQtMcJPNux66goBKimNvnwq7abYyvPhcW8s1SD08VM7T82WAXOHGoGX2sqsohptY6/Zea6YCI5kCQVgFalKSSdz6/upFAbegUUwT4FE7txvvzWQrNus8lzup90k68zktnFf8At+Vm0s/L7pKKgntEGSZ/GoQ2NiCD85rQ/wDyfYIBzHX7FLQROtUnIXyPTTy/CD3pb7z9lo7+PulquQRoVgKmMnMDwQH4o5zeQNt49k6Evi83fN0UkC2JjGut9WXO2uXmvfzhAz+dE2Mz/sP2Qnfb8J+KBbBNxeoGfQnxt4+Co+vJybroCbzmrsz8CvOzHzRbig2wlN8Z58ri4jw9UjVJMlxbAELTZn4O9wkqmqyRmxNz3MM8TSI0IPsmf53iynn5bdFejmPn9qK3M/NCjRrFW4gtyIgesq1HEEbZQdbfDovVUxSy8/shQbF6tSQBbPe3npkvFsDOANpt5Jin+VA/SPmy1GsUxVTMEk8Ocmf8IVR1g0db6bn7rQH6vmxStPNNQANIgSTpoOot7prB1JBkwCOEmcpMz5gIgy8Ven/d81CDMgDCJgC4y8AZRKVYQbX2Tb/7fFVo5HwWQQTX6woFWdD8KYOZ6j2KJqOoWoFi9yJzvYTHXREbUsOe946BMuyKEMwtRrAVap3n91WnXEfUZKar/f8A9lRyNCNn/9k="/>
          <p:cNvSpPr>
            <a:spLocks noChangeAspect="1" noChangeArrowheads="1"/>
          </p:cNvSpPr>
          <p:nvPr/>
        </p:nvSpPr>
        <p:spPr bwMode="auto">
          <a:xfrm>
            <a:off x="155575" y="-1646238"/>
            <a:ext cx="4286250" cy="3429001"/>
          </a:xfrm>
          <a:prstGeom prst="rect">
            <a:avLst/>
          </a:prstGeom>
          <a:noFill/>
        </p:spPr>
        <p:txBody>
          <a:bodyPr vert="horz" wrap="square" lIns="91440" tIns="45720" rIns="91440" bIns="45720" numCol="1" anchor="t" anchorCtr="0" compatLnSpc="1">
            <a:prstTxWarp prst="textNoShape">
              <a:avLst/>
            </a:prstTxWarp>
          </a:bodyPr>
          <a:lstStyle/>
          <a:p>
            <a:endParaRPr lang="fr-BE"/>
          </a:p>
        </p:txBody>
      </p:sp>
      <p:pic>
        <p:nvPicPr>
          <p:cNvPr id="1030" name="Picture 6" descr="Les Glaneuses.jpg"/>
          <p:cNvPicPr>
            <a:picLocks noChangeAspect="1" noChangeArrowheads="1"/>
          </p:cNvPicPr>
          <p:nvPr/>
        </p:nvPicPr>
        <p:blipFill>
          <a:blip r:embed="rId3"/>
          <a:srcRect/>
          <a:stretch>
            <a:fillRect/>
          </a:stretch>
        </p:blipFill>
        <p:spPr bwMode="auto">
          <a:xfrm>
            <a:off x="6000760" y="642918"/>
            <a:ext cx="2786082" cy="2228866"/>
          </a:xfrm>
          <a:prstGeom prst="rect">
            <a:avLst/>
          </a:prstGeom>
          <a:noFill/>
        </p:spPr>
      </p:pic>
      <p:pic>
        <p:nvPicPr>
          <p:cNvPr id="1032" name="Picture 8" descr="http://apprendre-la-photo.fr/wp-content/uploads/2014/02/wheatfields-under-thunderclouds-1890.jpg"/>
          <p:cNvPicPr>
            <a:picLocks noChangeAspect="1" noChangeArrowheads="1"/>
          </p:cNvPicPr>
          <p:nvPr/>
        </p:nvPicPr>
        <p:blipFill>
          <a:blip r:embed="rId4" cstate="print"/>
          <a:srcRect/>
          <a:stretch>
            <a:fillRect/>
          </a:stretch>
        </p:blipFill>
        <p:spPr bwMode="auto">
          <a:xfrm>
            <a:off x="642910" y="4286256"/>
            <a:ext cx="4100476" cy="2071202"/>
          </a:xfrm>
          <a:prstGeom prst="rect">
            <a:avLst/>
          </a:prstGeom>
          <a:noFill/>
        </p:spPr>
      </p:pic>
      <p:pic>
        <p:nvPicPr>
          <p:cNvPr id="1034" name="Picture 10" descr="http://art.mygalerie.com/lesmaitres/pbruegel/harveste_large.jpg"/>
          <p:cNvPicPr>
            <a:picLocks noChangeAspect="1" noChangeArrowheads="1"/>
          </p:cNvPicPr>
          <p:nvPr/>
        </p:nvPicPr>
        <p:blipFill>
          <a:blip r:embed="rId5"/>
          <a:srcRect/>
          <a:stretch>
            <a:fillRect/>
          </a:stretch>
        </p:blipFill>
        <p:spPr bwMode="auto">
          <a:xfrm>
            <a:off x="5214942" y="3643314"/>
            <a:ext cx="3733780" cy="2773357"/>
          </a:xfrm>
          <a:prstGeom prst="rect">
            <a:avLst/>
          </a:prstGeom>
          <a:noFill/>
        </p:spPr>
      </p:pic>
      <p:sp>
        <p:nvSpPr>
          <p:cNvPr id="9" name="ZoneTexte 8"/>
          <p:cNvSpPr txBox="1"/>
          <p:nvPr/>
        </p:nvSpPr>
        <p:spPr>
          <a:xfrm>
            <a:off x="3787786" y="2928934"/>
            <a:ext cx="340158" cy="461665"/>
          </a:xfrm>
          <a:prstGeom prst="rect">
            <a:avLst/>
          </a:prstGeom>
          <a:noFill/>
        </p:spPr>
        <p:txBody>
          <a:bodyPr wrap="none" rtlCol="0">
            <a:spAutoFit/>
          </a:bodyPr>
          <a:lstStyle/>
          <a:p>
            <a:r>
              <a:rPr lang="fr-FR" sz="2400" dirty="0" smtClean="0">
                <a:latin typeface="Times New Roman" pitchFamily="18" charset="0"/>
                <a:cs typeface="Times New Roman" pitchFamily="18" charset="0"/>
              </a:rPr>
              <a:t>2</a:t>
            </a:r>
            <a:endParaRPr lang="fr-BE" sz="2400" dirty="0">
              <a:latin typeface="Times New Roman" pitchFamily="18" charset="0"/>
              <a:cs typeface="Times New Roman" pitchFamily="18" charset="0"/>
            </a:endParaRPr>
          </a:p>
        </p:txBody>
      </p:sp>
      <p:sp>
        <p:nvSpPr>
          <p:cNvPr id="10" name="ZoneTexte 9"/>
          <p:cNvSpPr txBox="1"/>
          <p:nvPr/>
        </p:nvSpPr>
        <p:spPr>
          <a:xfrm>
            <a:off x="4162008" y="2928934"/>
            <a:ext cx="338554" cy="461665"/>
          </a:xfrm>
          <a:prstGeom prst="rect">
            <a:avLst/>
          </a:prstGeom>
          <a:noFill/>
        </p:spPr>
        <p:txBody>
          <a:bodyPr wrap="none" rtlCol="0">
            <a:spAutoFit/>
          </a:bodyPr>
          <a:lstStyle/>
          <a:p>
            <a:r>
              <a:rPr lang="fr-FR" sz="2400" dirty="0" smtClean="0">
                <a:latin typeface="Times New Roman" pitchFamily="18" charset="0"/>
                <a:cs typeface="Times New Roman" pitchFamily="18" charset="0"/>
              </a:rPr>
              <a:t>4</a:t>
            </a:r>
            <a:endParaRPr lang="fr-BE" sz="2400" dirty="0">
              <a:latin typeface="Times New Roman" pitchFamily="18" charset="0"/>
              <a:cs typeface="Times New Roman" pitchFamily="18" charset="0"/>
            </a:endParaRPr>
          </a:p>
        </p:txBody>
      </p:sp>
      <p:sp>
        <p:nvSpPr>
          <p:cNvPr id="11" name="ZoneTexte 10"/>
          <p:cNvSpPr txBox="1"/>
          <p:nvPr/>
        </p:nvSpPr>
        <p:spPr>
          <a:xfrm>
            <a:off x="4502166" y="2928934"/>
            <a:ext cx="338554" cy="461665"/>
          </a:xfrm>
          <a:prstGeom prst="rect">
            <a:avLst/>
          </a:prstGeom>
          <a:noFill/>
        </p:spPr>
        <p:txBody>
          <a:bodyPr wrap="none" rtlCol="0">
            <a:spAutoFit/>
          </a:bodyPr>
          <a:lstStyle/>
          <a:p>
            <a:r>
              <a:rPr lang="fr-FR" sz="2400" dirty="0" smtClean="0">
                <a:latin typeface="Times New Roman" pitchFamily="18" charset="0"/>
                <a:cs typeface="Times New Roman" pitchFamily="18" charset="0"/>
              </a:rPr>
              <a:t>3</a:t>
            </a:r>
            <a:endParaRPr lang="fr-BE" sz="2400" dirty="0">
              <a:latin typeface="Times New Roman" pitchFamily="18" charset="0"/>
              <a:cs typeface="Times New Roman" pitchFamily="18" charset="0"/>
            </a:endParaRPr>
          </a:p>
        </p:txBody>
      </p:sp>
      <p:sp>
        <p:nvSpPr>
          <p:cNvPr id="12" name="ZoneTexte 11"/>
          <p:cNvSpPr txBox="1"/>
          <p:nvPr/>
        </p:nvSpPr>
        <p:spPr>
          <a:xfrm>
            <a:off x="4804950" y="2928934"/>
            <a:ext cx="338554" cy="461665"/>
          </a:xfrm>
          <a:prstGeom prst="rect">
            <a:avLst/>
          </a:prstGeom>
          <a:noFill/>
        </p:spPr>
        <p:txBody>
          <a:bodyPr wrap="none" rtlCol="0">
            <a:spAutoFit/>
          </a:bodyPr>
          <a:lstStyle/>
          <a:p>
            <a:r>
              <a:rPr lang="fr-FR" sz="2400" dirty="0" smtClean="0">
                <a:latin typeface="Times New Roman" pitchFamily="18" charset="0"/>
                <a:cs typeface="Times New Roman" pitchFamily="18" charset="0"/>
              </a:rPr>
              <a:t>1</a:t>
            </a:r>
            <a:endParaRPr lang="fr-BE"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4282" y="1038509"/>
            <a:ext cx="6008440" cy="461665"/>
          </a:xfrm>
          <a:prstGeom prst="rect">
            <a:avLst/>
          </a:prstGeom>
          <a:noFill/>
        </p:spPr>
        <p:txBody>
          <a:bodyPr wrap="none" rtlCol="0">
            <a:spAutoFit/>
          </a:bodyPr>
          <a:lstStyle/>
          <a:p>
            <a:r>
              <a:rPr lang="fr-FR" sz="2400" dirty="0" smtClean="0"/>
              <a:t>Du XVIème au XIXème siècle, la peinture doit…</a:t>
            </a:r>
            <a:endParaRPr lang="fr-BE" sz="2400" dirty="0"/>
          </a:p>
        </p:txBody>
      </p:sp>
      <p:sp>
        <p:nvSpPr>
          <p:cNvPr id="3" name="ZoneTexte 2"/>
          <p:cNvSpPr txBox="1"/>
          <p:nvPr/>
        </p:nvSpPr>
        <p:spPr>
          <a:xfrm>
            <a:off x="234836" y="214290"/>
            <a:ext cx="8123378" cy="830997"/>
          </a:xfrm>
          <a:prstGeom prst="rect">
            <a:avLst/>
          </a:prstGeom>
          <a:noFill/>
        </p:spPr>
        <p:txBody>
          <a:bodyPr wrap="none" rtlCol="0">
            <a:spAutoFit/>
          </a:bodyPr>
          <a:lstStyle/>
          <a:p>
            <a:pPr algn="just"/>
            <a:r>
              <a:rPr lang="fr-FR" sz="2400" dirty="0" smtClean="0"/>
              <a:t>L'histoire de la peinture c'est un peu l'histoire de deux principes</a:t>
            </a:r>
          </a:p>
          <a:p>
            <a:pPr algn="just"/>
            <a:r>
              <a:rPr lang="fr-FR" sz="2400" dirty="0" smtClean="0"/>
              <a:t>qui, après trois siècles, finiront à la poubelle.</a:t>
            </a:r>
            <a:endParaRPr lang="fr-BE" sz="2400" dirty="0"/>
          </a:p>
        </p:txBody>
      </p:sp>
      <p:sp>
        <p:nvSpPr>
          <p:cNvPr id="4" name="ZoneTexte 3"/>
          <p:cNvSpPr txBox="1"/>
          <p:nvPr/>
        </p:nvSpPr>
        <p:spPr>
          <a:xfrm>
            <a:off x="347669" y="1500174"/>
            <a:ext cx="3938579" cy="461665"/>
          </a:xfrm>
          <a:prstGeom prst="rect">
            <a:avLst/>
          </a:prstGeom>
          <a:noFill/>
        </p:spPr>
        <p:txBody>
          <a:bodyPr wrap="none" rtlCol="0">
            <a:spAutoFit/>
          </a:bodyPr>
          <a:lstStyle/>
          <a:p>
            <a:r>
              <a:rPr lang="fr-FR" sz="2400" dirty="0" smtClean="0"/>
              <a:t>Être réaliste = imiter la réalité</a:t>
            </a:r>
            <a:endParaRPr lang="fr-BE" sz="2400" dirty="0"/>
          </a:p>
        </p:txBody>
      </p:sp>
      <p:sp>
        <p:nvSpPr>
          <p:cNvPr id="5" name="ZoneTexte 4"/>
          <p:cNvSpPr txBox="1"/>
          <p:nvPr/>
        </p:nvSpPr>
        <p:spPr>
          <a:xfrm>
            <a:off x="4717876" y="1500174"/>
            <a:ext cx="4354718" cy="461665"/>
          </a:xfrm>
          <a:prstGeom prst="rect">
            <a:avLst/>
          </a:prstGeom>
          <a:noFill/>
        </p:spPr>
        <p:txBody>
          <a:bodyPr wrap="none" rtlCol="0">
            <a:spAutoFit/>
          </a:bodyPr>
          <a:lstStyle/>
          <a:p>
            <a:r>
              <a:rPr lang="fr-FR" sz="2400" dirty="0" smtClean="0"/>
              <a:t>Être idéaliste = embellir la réalité</a:t>
            </a:r>
            <a:endParaRPr lang="fr-BE" sz="2400" dirty="0"/>
          </a:p>
        </p:txBody>
      </p:sp>
      <p:cxnSp>
        <p:nvCxnSpPr>
          <p:cNvPr id="7" name="Connecteur droit 6"/>
          <p:cNvCxnSpPr/>
          <p:nvPr/>
        </p:nvCxnSpPr>
        <p:spPr>
          <a:xfrm rot="5400000">
            <a:off x="2321703" y="4179099"/>
            <a:ext cx="4500594" cy="158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pic>
        <p:nvPicPr>
          <p:cNvPr id="26626" name="Picture 2" descr="http://www.cineclubdecaen.com/peinture/peintres/eyck/viergerollin.jpg"/>
          <p:cNvPicPr>
            <a:picLocks noChangeAspect="1" noChangeArrowheads="1"/>
          </p:cNvPicPr>
          <p:nvPr/>
        </p:nvPicPr>
        <p:blipFill>
          <a:blip r:embed="rId2"/>
          <a:srcRect/>
          <a:stretch>
            <a:fillRect/>
          </a:stretch>
        </p:blipFill>
        <p:spPr bwMode="auto">
          <a:xfrm>
            <a:off x="714348" y="1928802"/>
            <a:ext cx="3243255" cy="3579752"/>
          </a:xfrm>
          <a:prstGeom prst="rect">
            <a:avLst/>
          </a:prstGeom>
          <a:noFill/>
        </p:spPr>
      </p:pic>
      <p:sp>
        <p:nvSpPr>
          <p:cNvPr id="9" name="ZoneTexte 8"/>
          <p:cNvSpPr txBox="1"/>
          <p:nvPr/>
        </p:nvSpPr>
        <p:spPr>
          <a:xfrm>
            <a:off x="257966" y="5572140"/>
            <a:ext cx="4028282" cy="400110"/>
          </a:xfrm>
          <a:prstGeom prst="rect">
            <a:avLst/>
          </a:prstGeom>
          <a:noFill/>
        </p:spPr>
        <p:txBody>
          <a:bodyPr wrap="none" rtlCol="0">
            <a:spAutoFit/>
          </a:bodyPr>
          <a:lstStyle/>
          <a:p>
            <a:r>
              <a:rPr lang="fr-FR" sz="2000" dirty="0" smtClean="0"/>
              <a:t>1. Le sujet de l'œuvre est identifiable</a:t>
            </a:r>
            <a:endParaRPr lang="fr-BE" sz="2000" dirty="0"/>
          </a:p>
        </p:txBody>
      </p:sp>
      <p:sp>
        <p:nvSpPr>
          <p:cNvPr id="10" name="ZoneTexte 9"/>
          <p:cNvSpPr txBox="1"/>
          <p:nvPr/>
        </p:nvSpPr>
        <p:spPr>
          <a:xfrm>
            <a:off x="257967" y="5957848"/>
            <a:ext cx="4171158" cy="707886"/>
          </a:xfrm>
          <a:prstGeom prst="rect">
            <a:avLst/>
          </a:prstGeom>
          <a:noFill/>
        </p:spPr>
        <p:txBody>
          <a:bodyPr wrap="square" rtlCol="0">
            <a:spAutoFit/>
          </a:bodyPr>
          <a:lstStyle/>
          <a:p>
            <a:r>
              <a:rPr lang="fr-FR" sz="2000" dirty="0" smtClean="0"/>
              <a:t>2. Les règles de la perspective sont respectées</a:t>
            </a:r>
            <a:endParaRPr lang="fr-BE" sz="2000" dirty="0"/>
          </a:p>
        </p:txBody>
      </p:sp>
      <p:pic>
        <p:nvPicPr>
          <p:cNvPr id="26628" name="Picture 4" descr="http://perlbal.hi-pi.com/blog-images/108629/gd/133735580986.jpg"/>
          <p:cNvPicPr>
            <a:picLocks noChangeAspect="1" noChangeArrowheads="1"/>
          </p:cNvPicPr>
          <p:nvPr/>
        </p:nvPicPr>
        <p:blipFill>
          <a:blip r:embed="rId3"/>
          <a:srcRect/>
          <a:stretch>
            <a:fillRect/>
          </a:stretch>
        </p:blipFill>
        <p:spPr bwMode="auto">
          <a:xfrm>
            <a:off x="4786314" y="1928802"/>
            <a:ext cx="4214842" cy="2805505"/>
          </a:xfrm>
          <a:prstGeom prst="rect">
            <a:avLst/>
          </a:prstGeom>
          <a:noFill/>
        </p:spPr>
      </p:pic>
      <p:sp>
        <p:nvSpPr>
          <p:cNvPr id="12" name="ZoneTexte 11"/>
          <p:cNvSpPr txBox="1"/>
          <p:nvPr/>
        </p:nvSpPr>
        <p:spPr>
          <a:xfrm>
            <a:off x="4829997" y="4857760"/>
            <a:ext cx="4334072" cy="400110"/>
          </a:xfrm>
          <a:prstGeom prst="rect">
            <a:avLst/>
          </a:prstGeom>
          <a:noFill/>
        </p:spPr>
        <p:txBody>
          <a:bodyPr wrap="none" rtlCol="0">
            <a:spAutoFit/>
          </a:bodyPr>
          <a:lstStyle/>
          <a:p>
            <a:r>
              <a:rPr lang="fr-FR" sz="2000" dirty="0" smtClean="0"/>
              <a:t>1. L'œuvre doit être agréable à regarder</a:t>
            </a:r>
            <a:endParaRPr lang="fr-BE" sz="2000" dirty="0"/>
          </a:p>
        </p:txBody>
      </p:sp>
      <p:sp>
        <p:nvSpPr>
          <p:cNvPr id="13" name="ZoneTexte 12"/>
          <p:cNvSpPr txBox="1"/>
          <p:nvPr/>
        </p:nvSpPr>
        <p:spPr>
          <a:xfrm>
            <a:off x="4829998" y="5243468"/>
            <a:ext cx="4171158" cy="707886"/>
          </a:xfrm>
          <a:prstGeom prst="rect">
            <a:avLst/>
          </a:prstGeom>
          <a:noFill/>
        </p:spPr>
        <p:txBody>
          <a:bodyPr wrap="square" rtlCol="0">
            <a:spAutoFit/>
          </a:bodyPr>
          <a:lstStyle/>
          <a:p>
            <a:r>
              <a:rPr lang="fr-FR" sz="2000" dirty="0" smtClean="0"/>
              <a:t>2. La beauté idéale se trouve dans les modèles antiques</a:t>
            </a:r>
            <a:endParaRPr lang="fr-BE"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6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9" grpId="0"/>
      <p:bldP spid="10"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34836" y="214290"/>
            <a:ext cx="8040599" cy="461665"/>
          </a:xfrm>
          <a:prstGeom prst="rect">
            <a:avLst/>
          </a:prstGeom>
          <a:noFill/>
        </p:spPr>
        <p:txBody>
          <a:bodyPr wrap="none" rtlCol="0">
            <a:spAutoFit/>
          </a:bodyPr>
          <a:lstStyle/>
          <a:p>
            <a:pPr algn="just"/>
            <a:r>
              <a:rPr lang="fr-FR" sz="2400" dirty="0" smtClean="0"/>
              <a:t>A partir du XIXème siècle, les artistes rejettent ces </a:t>
            </a:r>
            <a:r>
              <a:rPr lang="fr-FR" sz="2400" dirty="0" smtClean="0"/>
              <a:t>contraintes :</a:t>
            </a:r>
            <a:endParaRPr lang="fr-BE" sz="2400" dirty="0"/>
          </a:p>
        </p:txBody>
      </p:sp>
      <p:sp>
        <p:nvSpPr>
          <p:cNvPr id="4" name="ZoneTexte 3"/>
          <p:cNvSpPr txBox="1"/>
          <p:nvPr/>
        </p:nvSpPr>
        <p:spPr>
          <a:xfrm>
            <a:off x="285720" y="954929"/>
            <a:ext cx="3960000" cy="830997"/>
          </a:xfrm>
          <a:prstGeom prst="rect">
            <a:avLst/>
          </a:prstGeom>
          <a:noFill/>
        </p:spPr>
        <p:txBody>
          <a:bodyPr wrap="square" rtlCol="0">
            <a:spAutoFit/>
          </a:bodyPr>
          <a:lstStyle/>
          <a:p>
            <a:pPr algn="just"/>
            <a:r>
              <a:rPr lang="fr-FR" sz="2400" dirty="0" smtClean="0"/>
              <a:t>L'art n'imite plus obligatoirement l'Antiquité.</a:t>
            </a:r>
            <a:endParaRPr lang="fr-BE" sz="2400" dirty="0"/>
          </a:p>
        </p:txBody>
      </p:sp>
      <p:sp>
        <p:nvSpPr>
          <p:cNvPr id="5" name="ZoneTexte 4"/>
          <p:cNvSpPr txBox="1"/>
          <p:nvPr/>
        </p:nvSpPr>
        <p:spPr>
          <a:xfrm>
            <a:off x="4857752" y="954929"/>
            <a:ext cx="3960000" cy="830997"/>
          </a:xfrm>
          <a:prstGeom prst="rect">
            <a:avLst/>
          </a:prstGeom>
          <a:noFill/>
        </p:spPr>
        <p:txBody>
          <a:bodyPr wrap="square" rtlCol="0">
            <a:spAutoFit/>
          </a:bodyPr>
          <a:lstStyle/>
          <a:p>
            <a:pPr algn="just"/>
            <a:r>
              <a:rPr lang="fr-FR" sz="2400" dirty="0" smtClean="0"/>
              <a:t>L'art n'idéalise plus obligatoirement la réalité.</a:t>
            </a:r>
            <a:endParaRPr lang="fr-BE" sz="2400" dirty="0"/>
          </a:p>
        </p:txBody>
      </p:sp>
      <p:cxnSp>
        <p:nvCxnSpPr>
          <p:cNvPr id="7" name="Connecteur droit 6"/>
          <p:cNvCxnSpPr/>
          <p:nvPr/>
        </p:nvCxnSpPr>
        <p:spPr>
          <a:xfrm rot="5400000">
            <a:off x="2321703" y="4179099"/>
            <a:ext cx="4500594" cy="158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9" name="ZoneTexte 8"/>
          <p:cNvSpPr txBox="1"/>
          <p:nvPr/>
        </p:nvSpPr>
        <p:spPr>
          <a:xfrm>
            <a:off x="326248" y="5572140"/>
            <a:ext cx="3960000" cy="707886"/>
          </a:xfrm>
          <a:prstGeom prst="rect">
            <a:avLst/>
          </a:prstGeom>
          <a:noFill/>
        </p:spPr>
        <p:txBody>
          <a:bodyPr wrap="square" rtlCol="0">
            <a:spAutoFit/>
          </a:bodyPr>
          <a:lstStyle/>
          <a:p>
            <a:r>
              <a:rPr lang="fr-FR" sz="2000" dirty="0" smtClean="0"/>
              <a:t>L'art peut s'inspirer du Moyen Age ou de l'actualité.</a:t>
            </a:r>
            <a:endParaRPr lang="fr-BE" sz="2000" dirty="0"/>
          </a:p>
        </p:txBody>
      </p:sp>
      <p:sp>
        <p:nvSpPr>
          <p:cNvPr id="12" name="ZoneTexte 11"/>
          <p:cNvSpPr txBox="1"/>
          <p:nvPr/>
        </p:nvSpPr>
        <p:spPr>
          <a:xfrm>
            <a:off x="4898280" y="5572140"/>
            <a:ext cx="3960000" cy="707886"/>
          </a:xfrm>
          <a:prstGeom prst="rect">
            <a:avLst/>
          </a:prstGeom>
          <a:noFill/>
        </p:spPr>
        <p:txBody>
          <a:bodyPr wrap="square" rtlCol="0">
            <a:spAutoFit/>
          </a:bodyPr>
          <a:lstStyle/>
          <a:p>
            <a:pPr algn="just"/>
            <a:r>
              <a:rPr lang="fr-FR" sz="2000" dirty="0" smtClean="0"/>
              <a:t>L'art peut tout représenter, même ce qui est laid ou banal.</a:t>
            </a:r>
            <a:endParaRPr lang="fr-BE" sz="2000" dirty="0"/>
          </a:p>
        </p:txBody>
      </p:sp>
      <p:pic>
        <p:nvPicPr>
          <p:cNvPr id="1026" name="Picture 2" descr="http://www.histoire-image.org/photo/zoom/tsi5_delacroix_001f.jpg"/>
          <p:cNvPicPr>
            <a:picLocks noChangeAspect="1" noChangeArrowheads="1"/>
          </p:cNvPicPr>
          <p:nvPr/>
        </p:nvPicPr>
        <p:blipFill>
          <a:blip r:embed="rId2"/>
          <a:srcRect/>
          <a:stretch>
            <a:fillRect/>
          </a:stretch>
        </p:blipFill>
        <p:spPr bwMode="auto">
          <a:xfrm>
            <a:off x="326248" y="1928802"/>
            <a:ext cx="3960000" cy="3141111"/>
          </a:xfrm>
          <a:prstGeom prst="rect">
            <a:avLst/>
          </a:prstGeom>
          <a:noFill/>
        </p:spPr>
      </p:pic>
      <p:pic>
        <p:nvPicPr>
          <p:cNvPr id="1028" name="Picture 4" descr="http://art.mygalerie.com/degrepasseus450.jpg"/>
          <p:cNvPicPr>
            <a:picLocks noChangeAspect="1" noChangeArrowheads="1"/>
          </p:cNvPicPr>
          <p:nvPr/>
        </p:nvPicPr>
        <p:blipFill>
          <a:blip r:embed="rId3"/>
          <a:srcRect/>
          <a:stretch>
            <a:fillRect/>
          </a:stretch>
        </p:blipFill>
        <p:spPr bwMode="auto">
          <a:xfrm>
            <a:off x="4898280" y="1948795"/>
            <a:ext cx="3960000" cy="348046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34836" y="214290"/>
            <a:ext cx="6651373" cy="461665"/>
          </a:xfrm>
          <a:prstGeom prst="rect">
            <a:avLst/>
          </a:prstGeom>
          <a:noFill/>
        </p:spPr>
        <p:txBody>
          <a:bodyPr wrap="none" rtlCol="0">
            <a:spAutoFit/>
          </a:bodyPr>
          <a:lstStyle/>
          <a:p>
            <a:pPr algn="just"/>
            <a:r>
              <a:rPr lang="fr-FR" sz="2400" dirty="0" smtClean="0"/>
              <a:t>Au XXème siècle, les artistes iront plus loin encore…</a:t>
            </a:r>
            <a:endParaRPr lang="fr-BE" sz="2400" dirty="0"/>
          </a:p>
        </p:txBody>
      </p:sp>
      <p:sp>
        <p:nvSpPr>
          <p:cNvPr id="3" name="ZoneTexte 2"/>
          <p:cNvSpPr txBox="1"/>
          <p:nvPr/>
        </p:nvSpPr>
        <p:spPr>
          <a:xfrm>
            <a:off x="214282" y="1071546"/>
            <a:ext cx="3525004" cy="461665"/>
          </a:xfrm>
          <a:prstGeom prst="rect">
            <a:avLst/>
          </a:prstGeom>
          <a:noFill/>
        </p:spPr>
        <p:txBody>
          <a:bodyPr wrap="none" rtlCol="0">
            <a:spAutoFit/>
          </a:bodyPr>
          <a:lstStyle/>
          <a:p>
            <a:pPr algn="just"/>
            <a:r>
              <a:rPr lang="fr-FR" sz="2400" dirty="0" smtClean="0"/>
              <a:t>Ils revendiquent la liberté :</a:t>
            </a:r>
            <a:endParaRPr lang="fr-BE" sz="2400" dirty="0"/>
          </a:p>
        </p:txBody>
      </p:sp>
      <p:sp>
        <p:nvSpPr>
          <p:cNvPr id="4" name="ZoneTexte 3"/>
          <p:cNvSpPr txBox="1"/>
          <p:nvPr/>
        </p:nvSpPr>
        <p:spPr>
          <a:xfrm>
            <a:off x="214283" y="1752889"/>
            <a:ext cx="4143404" cy="830997"/>
          </a:xfrm>
          <a:prstGeom prst="rect">
            <a:avLst/>
          </a:prstGeom>
          <a:noFill/>
        </p:spPr>
        <p:txBody>
          <a:bodyPr wrap="square" rtlCol="0">
            <a:spAutoFit/>
          </a:bodyPr>
          <a:lstStyle/>
          <a:p>
            <a:pPr algn="just"/>
            <a:r>
              <a:rPr lang="fr-FR" sz="2400" dirty="0" smtClean="0"/>
              <a:t>- de ne plus rien représenter (abstraction)</a:t>
            </a:r>
            <a:endParaRPr lang="fr-BE" sz="2400" dirty="0"/>
          </a:p>
        </p:txBody>
      </p:sp>
      <p:sp>
        <p:nvSpPr>
          <p:cNvPr id="5" name="ZoneTexte 4"/>
          <p:cNvSpPr txBox="1"/>
          <p:nvPr/>
        </p:nvSpPr>
        <p:spPr>
          <a:xfrm>
            <a:off x="214282" y="2538707"/>
            <a:ext cx="3839834" cy="461665"/>
          </a:xfrm>
          <a:prstGeom prst="rect">
            <a:avLst/>
          </a:prstGeom>
          <a:noFill/>
        </p:spPr>
        <p:txBody>
          <a:bodyPr wrap="none" rtlCol="0">
            <a:spAutoFit/>
          </a:bodyPr>
          <a:lstStyle/>
          <a:p>
            <a:pPr algn="just"/>
            <a:r>
              <a:rPr lang="fr-FR" sz="2400" dirty="0" smtClean="0"/>
              <a:t>- d'exprimer leurs sentiments</a:t>
            </a:r>
            <a:endParaRPr lang="fr-BE" sz="2400" dirty="0"/>
          </a:p>
        </p:txBody>
      </p:sp>
      <p:sp>
        <p:nvSpPr>
          <p:cNvPr id="6" name="ZoneTexte 5"/>
          <p:cNvSpPr txBox="1"/>
          <p:nvPr/>
        </p:nvSpPr>
        <p:spPr>
          <a:xfrm>
            <a:off x="214282" y="3324525"/>
            <a:ext cx="1771639" cy="461665"/>
          </a:xfrm>
          <a:prstGeom prst="rect">
            <a:avLst/>
          </a:prstGeom>
          <a:noFill/>
        </p:spPr>
        <p:txBody>
          <a:bodyPr wrap="none" rtlCol="0">
            <a:spAutoFit/>
          </a:bodyPr>
          <a:lstStyle/>
          <a:p>
            <a:pPr algn="just"/>
            <a:r>
              <a:rPr lang="fr-FR" sz="2400" dirty="0" smtClean="0"/>
              <a:t>- </a:t>
            </a:r>
            <a:r>
              <a:rPr lang="fr-FR" sz="2400" dirty="0" smtClean="0"/>
              <a:t>d</a:t>
            </a:r>
            <a:r>
              <a:rPr lang="fr-FR" sz="2400" dirty="0" smtClean="0"/>
              <a:t>e choquer</a:t>
            </a:r>
            <a:endParaRPr lang="fr-BE" sz="2400" dirty="0"/>
          </a:p>
        </p:txBody>
      </p:sp>
      <p:sp>
        <p:nvSpPr>
          <p:cNvPr id="7" name="ZoneTexte 6"/>
          <p:cNvSpPr txBox="1"/>
          <p:nvPr/>
        </p:nvSpPr>
        <p:spPr>
          <a:xfrm>
            <a:off x="214282" y="4896161"/>
            <a:ext cx="2966581" cy="461665"/>
          </a:xfrm>
          <a:prstGeom prst="rect">
            <a:avLst/>
          </a:prstGeom>
          <a:solidFill>
            <a:schemeClr val="tx1"/>
          </a:solidFill>
        </p:spPr>
        <p:txBody>
          <a:bodyPr wrap="none" rtlCol="0">
            <a:spAutoFit/>
          </a:bodyPr>
          <a:lstStyle/>
          <a:p>
            <a:pPr algn="just"/>
            <a:r>
              <a:rPr lang="fr-FR" sz="2400" dirty="0" smtClean="0">
                <a:solidFill>
                  <a:schemeClr val="bg1"/>
                </a:solidFill>
              </a:rPr>
              <a:t>Bref, d'être originaux !</a:t>
            </a:r>
            <a:endParaRPr lang="fr-BE" sz="2400" dirty="0">
              <a:solidFill>
                <a:schemeClr val="bg1"/>
              </a:solidFill>
            </a:endParaRPr>
          </a:p>
        </p:txBody>
      </p:sp>
      <p:pic>
        <p:nvPicPr>
          <p:cNvPr id="2050" name="Picture 2" descr="http://farm3.static.flickr.com/2743/5719240331_96d621f748.jpg"/>
          <p:cNvPicPr>
            <a:picLocks noChangeAspect="1" noChangeArrowheads="1"/>
          </p:cNvPicPr>
          <p:nvPr/>
        </p:nvPicPr>
        <p:blipFill>
          <a:blip r:embed="rId2"/>
          <a:srcRect/>
          <a:stretch>
            <a:fillRect/>
          </a:stretch>
        </p:blipFill>
        <p:spPr bwMode="auto">
          <a:xfrm>
            <a:off x="4643438" y="785794"/>
            <a:ext cx="3571900" cy="591374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1" y="3929066"/>
          <a:ext cx="9143998" cy="571504"/>
        </p:xfrm>
        <a:graphic>
          <a:graphicData uri="http://schemas.openxmlformats.org/drawingml/2006/table">
            <a:tbl>
              <a:tblPr/>
              <a:tblGrid>
                <a:gridCol w="1305436"/>
                <a:gridCol w="1306427"/>
                <a:gridCol w="1306427"/>
                <a:gridCol w="1306427"/>
                <a:gridCol w="1306427"/>
                <a:gridCol w="1306427"/>
                <a:gridCol w="1306427"/>
              </a:tblGrid>
              <a:tr h="571504">
                <a:tc>
                  <a:txBody>
                    <a:bodyPr/>
                    <a:lstStyle/>
                    <a:p>
                      <a:pPr algn="ctr">
                        <a:spcAft>
                          <a:spcPts val="0"/>
                        </a:spcAft>
                      </a:pPr>
                      <a:r>
                        <a:rPr lang="fr-FR" sz="3200" cap="all" dirty="0">
                          <a:latin typeface="Times New Roman"/>
                          <a:ea typeface="Times New Roman"/>
                        </a:rPr>
                        <a:t>xv</a:t>
                      </a:r>
                      <a:endParaRPr lang="fr-BE" sz="20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fr-FR" sz="3200" cap="all" dirty="0">
                          <a:latin typeface="Times New Roman"/>
                          <a:ea typeface="Times New Roman"/>
                        </a:rPr>
                        <a:t>xvi</a:t>
                      </a:r>
                      <a:endParaRPr lang="fr-BE"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a:spcAft>
                          <a:spcPts val="0"/>
                        </a:spcAft>
                      </a:pPr>
                      <a:r>
                        <a:rPr lang="fr-FR" sz="3200" cap="all" dirty="0">
                          <a:latin typeface="Times New Roman"/>
                          <a:ea typeface="Times New Roman"/>
                        </a:rPr>
                        <a:t>xvii</a:t>
                      </a:r>
                      <a:endParaRPr lang="fr-BE"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a:spcAft>
                          <a:spcPts val="0"/>
                        </a:spcAft>
                      </a:pPr>
                      <a:r>
                        <a:rPr lang="fr-FR" sz="3200" cap="all" dirty="0">
                          <a:latin typeface="Times New Roman"/>
                          <a:ea typeface="Times New Roman"/>
                        </a:rPr>
                        <a:t>xviii</a:t>
                      </a:r>
                      <a:endParaRPr lang="fr-BE"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00"/>
                    </a:solidFill>
                  </a:tcPr>
                </a:tc>
                <a:tc>
                  <a:txBody>
                    <a:bodyPr/>
                    <a:lstStyle/>
                    <a:p>
                      <a:pPr algn="ctr">
                        <a:spcAft>
                          <a:spcPts val="0"/>
                        </a:spcAft>
                      </a:pPr>
                      <a:r>
                        <a:rPr lang="fr-FR" sz="3200" cap="all" dirty="0">
                          <a:latin typeface="Times New Roman"/>
                          <a:ea typeface="Times New Roman"/>
                        </a:rPr>
                        <a:t>xix</a:t>
                      </a:r>
                      <a:endParaRPr lang="fr-BE"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a:spcAft>
                          <a:spcPts val="0"/>
                        </a:spcAft>
                      </a:pPr>
                      <a:r>
                        <a:rPr lang="fr-FR" sz="3200" cap="all" dirty="0">
                          <a:latin typeface="Times New Roman"/>
                          <a:ea typeface="Times New Roman"/>
                        </a:rPr>
                        <a:t>xx</a:t>
                      </a:r>
                      <a:endParaRPr lang="fr-BE"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C000"/>
                    </a:solidFill>
                  </a:tcPr>
                </a:tc>
                <a:tc>
                  <a:txBody>
                    <a:bodyPr/>
                    <a:lstStyle/>
                    <a:p>
                      <a:pPr algn="ctr">
                        <a:spcAft>
                          <a:spcPts val="0"/>
                        </a:spcAft>
                      </a:pPr>
                      <a:r>
                        <a:rPr lang="fr-FR" sz="3200" cap="all" dirty="0">
                          <a:latin typeface="Times New Roman"/>
                          <a:ea typeface="Times New Roman"/>
                        </a:rPr>
                        <a:t>xxi</a:t>
                      </a:r>
                      <a:endParaRPr lang="fr-BE"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FFC000"/>
                    </a:solidFill>
                  </a:tcPr>
                </a:tc>
              </a:tr>
            </a:tbl>
          </a:graphicData>
        </a:graphic>
      </p:graphicFrame>
      <p:sp>
        <p:nvSpPr>
          <p:cNvPr id="29700" name="Rectangle 4"/>
          <p:cNvSpPr>
            <a:spLocks noChangeArrowheads="1"/>
          </p:cNvSpPr>
          <p:nvPr/>
        </p:nvSpPr>
        <p:spPr bwMode="auto">
          <a:xfrm>
            <a:off x="1214414" y="285728"/>
            <a:ext cx="6715172" cy="461665"/>
          </a:xfrm>
          <a:prstGeom prst="rect">
            <a:avLst/>
          </a:prstGeom>
          <a:solidFill>
            <a:srgbClr val="FFFF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tabLst>
                <a:tab pos="1127125" algn="l"/>
              </a:tabLst>
            </a:pP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L'art doit être réaliste</a:t>
            </a:r>
            <a:endParaRPr kumimoji="0" lang="fr-BE"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grpSp>
        <p:nvGrpSpPr>
          <p:cNvPr id="29697" name="Group 1"/>
          <p:cNvGrpSpPr>
            <a:grpSpLocks noChangeAspect="1"/>
          </p:cNvGrpSpPr>
          <p:nvPr/>
        </p:nvGrpSpPr>
        <p:grpSpPr bwMode="auto">
          <a:xfrm>
            <a:off x="909457" y="5072074"/>
            <a:ext cx="7734509" cy="344488"/>
            <a:chOff x="0" y="0"/>
            <a:chExt cx="9500" cy="431"/>
          </a:xfrm>
        </p:grpSpPr>
        <p:sp>
          <p:nvSpPr>
            <p:cNvPr id="29699" name="AutoShape 3"/>
            <p:cNvSpPr>
              <a:spLocks noChangeAspect="1" noChangeArrowheads="1" noTextEdit="1"/>
            </p:cNvSpPr>
            <p:nvPr/>
          </p:nvSpPr>
          <p:spPr bwMode="auto">
            <a:xfrm>
              <a:off x="0" y="0"/>
              <a:ext cx="9412" cy="431"/>
            </a:xfrm>
            <a:prstGeom prst="rect">
              <a:avLst/>
            </a:prstGeom>
            <a:noFill/>
          </p:spPr>
          <p:txBody>
            <a:bodyPr vert="horz" wrap="square" lIns="91440" tIns="45720" rIns="91440" bIns="45720" numCol="1" anchor="t" anchorCtr="0" compatLnSpc="1">
              <a:prstTxWarp prst="textNoShape">
                <a:avLst/>
              </a:prstTxWarp>
            </a:bodyPr>
            <a:lstStyle/>
            <a:p>
              <a:endParaRPr lang="fr-BE"/>
            </a:p>
          </p:txBody>
        </p:sp>
        <p:sp>
          <p:nvSpPr>
            <p:cNvPr id="29698" name="Line 2"/>
            <p:cNvSpPr>
              <a:spLocks noChangeShapeType="1"/>
            </p:cNvSpPr>
            <p:nvPr/>
          </p:nvSpPr>
          <p:spPr bwMode="auto">
            <a:xfrm>
              <a:off x="0" y="144"/>
              <a:ext cx="9500" cy="5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fr-BE"/>
            </a:p>
          </p:txBody>
        </p:sp>
      </p:grpSp>
      <p:sp>
        <p:nvSpPr>
          <p:cNvPr id="29701" name="Rectangle 5"/>
          <p:cNvSpPr>
            <a:spLocks noChangeArrowheads="1"/>
          </p:cNvSpPr>
          <p:nvPr/>
        </p:nvSpPr>
        <p:spPr bwMode="auto">
          <a:xfrm>
            <a:off x="0" y="801688"/>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4"/>
          <p:cNvSpPr>
            <a:spLocks noChangeArrowheads="1"/>
          </p:cNvSpPr>
          <p:nvPr/>
        </p:nvSpPr>
        <p:spPr bwMode="auto">
          <a:xfrm>
            <a:off x="1214414" y="857232"/>
            <a:ext cx="6715172" cy="461665"/>
          </a:xfrm>
          <a:prstGeom prst="rect">
            <a:avLst/>
          </a:prstGeom>
          <a:solidFill>
            <a:srgbClr val="FFC0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tabLst>
                <a:tab pos="1127125" algn="l"/>
              </a:tabLst>
            </a:pP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L'artiste est totalement libre dans ses créations</a:t>
            </a:r>
            <a:endParaRPr kumimoji="0" lang="fr-BE"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9" name="Rectangle 4"/>
          <p:cNvSpPr>
            <a:spLocks noChangeArrowheads="1"/>
          </p:cNvSpPr>
          <p:nvPr/>
        </p:nvSpPr>
        <p:spPr bwMode="auto">
          <a:xfrm>
            <a:off x="1214414" y="3038773"/>
            <a:ext cx="6715172" cy="461665"/>
          </a:xfrm>
          <a:prstGeom prst="rect">
            <a:avLst/>
          </a:prstGeom>
          <a:noFill/>
          <a:ln w="19050">
            <a:solidFill>
              <a:srgbClr val="00FF00"/>
            </a:solid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tabLst>
                <a:tab pos="1127125" algn="l"/>
              </a:tabLst>
            </a:pP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6. Début de la Renaissance</a:t>
            </a:r>
            <a:endParaRPr kumimoji="0" lang="fr-BE"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1" name="Rectangle 4"/>
          <p:cNvSpPr>
            <a:spLocks noChangeArrowheads="1"/>
          </p:cNvSpPr>
          <p:nvPr/>
        </p:nvSpPr>
        <p:spPr bwMode="auto">
          <a:xfrm>
            <a:off x="1214414" y="1967203"/>
            <a:ext cx="6715172" cy="461665"/>
          </a:xfrm>
          <a:prstGeom prst="rect">
            <a:avLst/>
          </a:prstGeom>
          <a:solidFill>
            <a:srgbClr val="FFFF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tabLst>
                <a:tab pos="1127125" algn="l"/>
              </a:tabLst>
            </a:pP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Un véritable artiste embellit le monde</a:t>
            </a:r>
            <a:endParaRPr kumimoji="0" lang="fr-BE"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2" name="Rectangle 4"/>
          <p:cNvSpPr>
            <a:spLocks noChangeArrowheads="1"/>
          </p:cNvSpPr>
          <p:nvPr/>
        </p:nvSpPr>
        <p:spPr bwMode="auto">
          <a:xfrm>
            <a:off x="1214414" y="1428736"/>
            <a:ext cx="6715172" cy="461665"/>
          </a:xfrm>
          <a:prstGeom prst="rect">
            <a:avLst/>
          </a:prstGeom>
          <a:solidFill>
            <a:srgbClr val="FFC00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tabLst>
                <a:tab pos="1127125" algn="l"/>
              </a:tabLst>
            </a:pP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Le public aime les œuvres originales</a:t>
            </a:r>
            <a:endParaRPr kumimoji="0" lang="fr-BE"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3" name="Ellipse 12"/>
          <p:cNvSpPr/>
          <p:nvPr/>
        </p:nvSpPr>
        <p:spPr>
          <a:xfrm>
            <a:off x="5357818" y="3857628"/>
            <a:ext cx="1071570" cy="64294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4"/>
          <p:cNvSpPr>
            <a:spLocks noChangeArrowheads="1"/>
          </p:cNvSpPr>
          <p:nvPr/>
        </p:nvSpPr>
        <p:spPr bwMode="auto">
          <a:xfrm>
            <a:off x="1214414" y="2467269"/>
            <a:ext cx="6715172" cy="461665"/>
          </a:xfrm>
          <a:prstGeom prst="rect">
            <a:avLst/>
          </a:prstGeom>
          <a:noFill/>
          <a:ln w="19050">
            <a:solidFill>
              <a:srgbClr val="FF0000"/>
            </a:solid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tabLst>
                <a:tab pos="1127125" algn="l"/>
              </a:tabLst>
            </a:pP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 Un siècle qui bouleverse tout</a:t>
            </a:r>
            <a:endParaRPr kumimoji="0" lang="fr-BE" altLang="zh-CN"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4" name="ZoneTexte 13"/>
          <p:cNvSpPr txBox="1"/>
          <p:nvPr/>
        </p:nvSpPr>
        <p:spPr>
          <a:xfrm>
            <a:off x="990299" y="4572008"/>
            <a:ext cx="652743" cy="369332"/>
          </a:xfrm>
          <a:prstGeom prst="rect">
            <a:avLst/>
          </a:prstGeom>
          <a:solidFill>
            <a:srgbClr val="00FF00"/>
          </a:solidFill>
        </p:spPr>
        <p:txBody>
          <a:bodyPr wrap="none" rtlCol="0">
            <a:spAutoFit/>
          </a:bodyPr>
          <a:lstStyle/>
          <a:p>
            <a:r>
              <a:rPr lang="fr-FR" dirty="0" smtClean="0"/>
              <a:t>1500</a:t>
            </a:r>
            <a:endParaRPr lang="fr-B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P spid="8" grpId="0" animBg="1"/>
      <p:bldP spid="9" grpId="0" animBg="1"/>
      <p:bldP spid="11" grpId="0" animBg="1"/>
      <p:bldP spid="12" grpId="0" animBg="1"/>
      <p:bldP spid="13" grpId="0" animBg="1"/>
      <p:bldP spid="10"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00760" y="639529"/>
            <a:ext cx="2286016" cy="646331"/>
          </a:xfrm>
          <a:prstGeom prst="rect">
            <a:avLst/>
          </a:prstGeom>
          <a:noFill/>
          <a:ln>
            <a:solidFill>
              <a:schemeClr val="tx1"/>
            </a:solidFill>
          </a:ln>
        </p:spPr>
        <p:txBody>
          <a:bodyPr wrap="square" rtlCol="0">
            <a:spAutoFit/>
          </a:bodyPr>
          <a:lstStyle/>
          <a:p>
            <a:r>
              <a:rPr lang="fr-FR" dirty="0" smtClean="0"/>
              <a:t>A – RAPHAËL, Madone dans la prairie</a:t>
            </a:r>
            <a:endParaRPr lang="fr-BE" dirty="0"/>
          </a:p>
        </p:txBody>
      </p:sp>
      <p:sp>
        <p:nvSpPr>
          <p:cNvPr id="3" name="ZoneTexte 2"/>
          <p:cNvSpPr txBox="1"/>
          <p:nvPr/>
        </p:nvSpPr>
        <p:spPr>
          <a:xfrm>
            <a:off x="6000760" y="2711231"/>
            <a:ext cx="2286016" cy="923330"/>
          </a:xfrm>
          <a:prstGeom prst="rect">
            <a:avLst/>
          </a:prstGeom>
          <a:noFill/>
          <a:ln>
            <a:noFill/>
          </a:ln>
        </p:spPr>
        <p:txBody>
          <a:bodyPr wrap="square" rtlCol="0">
            <a:spAutoFit/>
          </a:bodyPr>
          <a:lstStyle/>
          <a:p>
            <a:r>
              <a:rPr lang="fr-FR" dirty="0" smtClean="0"/>
              <a:t>Sujet identifiable</a:t>
            </a:r>
          </a:p>
          <a:p>
            <a:r>
              <a:rPr lang="fr-FR" dirty="0" smtClean="0"/>
              <a:t>Perspective</a:t>
            </a:r>
          </a:p>
          <a:p>
            <a:r>
              <a:rPr lang="fr-FR" dirty="0" smtClean="0"/>
              <a:t>I</a:t>
            </a:r>
            <a:r>
              <a:rPr lang="fr-FR" dirty="0" smtClean="0"/>
              <a:t>déalisation</a:t>
            </a:r>
            <a:endParaRPr lang="fr-BE" dirty="0"/>
          </a:p>
        </p:txBody>
      </p:sp>
      <p:pic>
        <p:nvPicPr>
          <p:cNvPr id="38914" name="Picture 2" descr="http://upload.wikimedia.org/wikipedia/commons/thumb/8/8d/Raphael_Madonna_of_the_Meadow.jpg/280px-Raphael_Madonna_of_the_Meadow.jpg"/>
          <p:cNvPicPr>
            <a:picLocks noChangeAspect="1" noChangeArrowheads="1"/>
          </p:cNvPicPr>
          <p:nvPr/>
        </p:nvPicPr>
        <p:blipFill>
          <a:blip r:embed="rId2"/>
          <a:srcRect/>
          <a:stretch>
            <a:fillRect/>
          </a:stretch>
        </p:blipFill>
        <p:spPr bwMode="auto">
          <a:xfrm>
            <a:off x="244286" y="252438"/>
            <a:ext cx="4970656" cy="631983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00760" y="639529"/>
            <a:ext cx="2286016" cy="369332"/>
          </a:xfrm>
          <a:prstGeom prst="rect">
            <a:avLst/>
          </a:prstGeom>
          <a:noFill/>
          <a:ln>
            <a:solidFill>
              <a:schemeClr val="tx1"/>
            </a:solidFill>
          </a:ln>
        </p:spPr>
        <p:txBody>
          <a:bodyPr wrap="square" rtlCol="0">
            <a:spAutoFit/>
          </a:bodyPr>
          <a:lstStyle/>
          <a:p>
            <a:r>
              <a:rPr lang="fr-FR" dirty="0" smtClean="0"/>
              <a:t>B</a:t>
            </a:r>
            <a:r>
              <a:rPr lang="fr-FR" dirty="0" smtClean="0"/>
              <a:t> – GOYA, Les Vieilles</a:t>
            </a:r>
            <a:endParaRPr lang="fr-BE" dirty="0"/>
          </a:p>
        </p:txBody>
      </p:sp>
      <p:sp>
        <p:nvSpPr>
          <p:cNvPr id="3" name="ZoneTexte 2"/>
          <p:cNvSpPr txBox="1"/>
          <p:nvPr/>
        </p:nvSpPr>
        <p:spPr>
          <a:xfrm>
            <a:off x="6000760" y="2711231"/>
            <a:ext cx="2857520" cy="369332"/>
          </a:xfrm>
          <a:prstGeom prst="rect">
            <a:avLst/>
          </a:prstGeom>
          <a:noFill/>
          <a:ln>
            <a:noFill/>
          </a:ln>
        </p:spPr>
        <p:txBody>
          <a:bodyPr wrap="square" rtlCol="0">
            <a:spAutoFit/>
          </a:bodyPr>
          <a:lstStyle/>
          <a:p>
            <a:r>
              <a:rPr lang="fr-FR" dirty="0" smtClean="0"/>
              <a:t>Représentation de la laideur</a:t>
            </a:r>
            <a:endParaRPr lang="fr-BE" dirty="0"/>
          </a:p>
        </p:txBody>
      </p:sp>
      <p:pic>
        <p:nvPicPr>
          <p:cNvPr id="37890" name="Picture 2" descr="http://www.pba-lille.fr/IMG/arton22.jpg"/>
          <p:cNvPicPr>
            <a:picLocks noChangeAspect="1" noChangeArrowheads="1"/>
          </p:cNvPicPr>
          <p:nvPr/>
        </p:nvPicPr>
        <p:blipFill>
          <a:blip r:embed="rId2"/>
          <a:srcRect/>
          <a:stretch>
            <a:fillRect/>
          </a:stretch>
        </p:blipFill>
        <p:spPr bwMode="auto">
          <a:xfrm>
            <a:off x="714348" y="285728"/>
            <a:ext cx="4143404" cy="630518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28662" y="5572140"/>
            <a:ext cx="2286016" cy="646331"/>
          </a:xfrm>
          <a:prstGeom prst="rect">
            <a:avLst/>
          </a:prstGeom>
          <a:noFill/>
          <a:ln>
            <a:solidFill>
              <a:schemeClr val="tx1"/>
            </a:solidFill>
          </a:ln>
        </p:spPr>
        <p:txBody>
          <a:bodyPr wrap="square" rtlCol="0">
            <a:spAutoFit/>
          </a:bodyPr>
          <a:lstStyle/>
          <a:p>
            <a:r>
              <a:rPr lang="fr-FR" dirty="0" smtClean="0"/>
              <a:t>C – MARC, Grands chevaux bleus</a:t>
            </a:r>
            <a:endParaRPr lang="fr-BE" dirty="0"/>
          </a:p>
        </p:txBody>
      </p:sp>
      <p:sp>
        <p:nvSpPr>
          <p:cNvPr id="3" name="ZoneTexte 2"/>
          <p:cNvSpPr txBox="1"/>
          <p:nvPr/>
        </p:nvSpPr>
        <p:spPr>
          <a:xfrm>
            <a:off x="5643570" y="5568751"/>
            <a:ext cx="3000396" cy="646331"/>
          </a:xfrm>
          <a:prstGeom prst="rect">
            <a:avLst/>
          </a:prstGeom>
          <a:noFill/>
          <a:ln>
            <a:noFill/>
          </a:ln>
        </p:spPr>
        <p:txBody>
          <a:bodyPr wrap="square" rtlCol="0">
            <a:spAutoFit/>
          </a:bodyPr>
          <a:lstStyle/>
          <a:p>
            <a:r>
              <a:rPr lang="fr-FR" dirty="0" smtClean="0"/>
              <a:t>Sujet identifiable mais non réaliste : originalité</a:t>
            </a:r>
            <a:endParaRPr lang="fr-BE" dirty="0"/>
          </a:p>
        </p:txBody>
      </p:sp>
      <p:pic>
        <p:nvPicPr>
          <p:cNvPr id="35842" name="Picture 2" descr="http://fr.wahooart.com/Art.nsf/O/8BWPUW/$File/Franz-Marc-The-Large-Blue-Horses.JPG"/>
          <p:cNvPicPr>
            <a:picLocks noChangeAspect="1" noChangeArrowheads="1"/>
          </p:cNvPicPr>
          <p:nvPr/>
        </p:nvPicPr>
        <p:blipFill>
          <a:blip r:embed="rId2"/>
          <a:srcRect/>
          <a:stretch>
            <a:fillRect/>
          </a:stretch>
        </p:blipFill>
        <p:spPr bwMode="auto">
          <a:xfrm>
            <a:off x="400079" y="214290"/>
            <a:ext cx="8315325" cy="48958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2910" y="5711627"/>
            <a:ext cx="2286016" cy="646331"/>
          </a:xfrm>
          <a:prstGeom prst="rect">
            <a:avLst/>
          </a:prstGeom>
          <a:noFill/>
          <a:ln>
            <a:solidFill>
              <a:schemeClr val="tx1"/>
            </a:solidFill>
          </a:ln>
        </p:spPr>
        <p:txBody>
          <a:bodyPr wrap="square" rtlCol="0">
            <a:spAutoFit/>
          </a:bodyPr>
          <a:lstStyle/>
          <a:p>
            <a:r>
              <a:rPr lang="fr-FR" dirty="0" smtClean="0"/>
              <a:t>D</a:t>
            </a:r>
            <a:r>
              <a:rPr lang="fr-FR" dirty="0" smtClean="0"/>
              <a:t> – VELASQUEZ, Vénus au miroir</a:t>
            </a:r>
            <a:endParaRPr lang="fr-BE" dirty="0"/>
          </a:p>
        </p:txBody>
      </p:sp>
      <p:sp>
        <p:nvSpPr>
          <p:cNvPr id="3" name="ZoneTexte 2"/>
          <p:cNvSpPr txBox="1"/>
          <p:nvPr/>
        </p:nvSpPr>
        <p:spPr>
          <a:xfrm>
            <a:off x="5572132" y="5711627"/>
            <a:ext cx="3000396" cy="646331"/>
          </a:xfrm>
          <a:prstGeom prst="rect">
            <a:avLst/>
          </a:prstGeom>
          <a:noFill/>
          <a:ln>
            <a:noFill/>
          </a:ln>
        </p:spPr>
        <p:txBody>
          <a:bodyPr wrap="square" rtlCol="0">
            <a:spAutoFit/>
          </a:bodyPr>
          <a:lstStyle/>
          <a:p>
            <a:r>
              <a:rPr lang="fr-FR" dirty="0" smtClean="0"/>
              <a:t>Idéalisation des personnages</a:t>
            </a:r>
          </a:p>
          <a:p>
            <a:r>
              <a:rPr lang="fr-FR" dirty="0" smtClean="0"/>
              <a:t>Inspiration antique</a:t>
            </a:r>
            <a:endParaRPr lang="fr-BE" dirty="0"/>
          </a:p>
        </p:txBody>
      </p:sp>
      <p:pic>
        <p:nvPicPr>
          <p:cNvPr id="36866" name="Picture 2" descr="http://art.mygalerie.com/les%20maitres/velvenusx.jpg"/>
          <p:cNvPicPr>
            <a:picLocks noChangeAspect="1" noChangeArrowheads="1"/>
          </p:cNvPicPr>
          <p:nvPr/>
        </p:nvPicPr>
        <p:blipFill>
          <a:blip r:embed="rId2"/>
          <a:srcRect/>
          <a:stretch>
            <a:fillRect/>
          </a:stretch>
        </p:blipFill>
        <p:spPr bwMode="auto">
          <a:xfrm>
            <a:off x="642910" y="214290"/>
            <a:ext cx="7858180" cy="53780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28662" y="5643578"/>
            <a:ext cx="2286016" cy="646331"/>
          </a:xfrm>
          <a:prstGeom prst="rect">
            <a:avLst/>
          </a:prstGeom>
          <a:noFill/>
          <a:ln>
            <a:solidFill>
              <a:schemeClr val="tx1"/>
            </a:solidFill>
          </a:ln>
        </p:spPr>
        <p:txBody>
          <a:bodyPr wrap="square" rtlCol="0">
            <a:spAutoFit/>
          </a:bodyPr>
          <a:lstStyle/>
          <a:p>
            <a:r>
              <a:rPr lang="fr-FR" dirty="0" smtClean="0"/>
              <a:t>E – MEISSONIER, Le siège de Paris</a:t>
            </a:r>
            <a:endParaRPr lang="fr-BE" dirty="0"/>
          </a:p>
        </p:txBody>
      </p:sp>
      <p:sp>
        <p:nvSpPr>
          <p:cNvPr id="3" name="ZoneTexte 2"/>
          <p:cNvSpPr txBox="1"/>
          <p:nvPr/>
        </p:nvSpPr>
        <p:spPr>
          <a:xfrm>
            <a:off x="5286380" y="5643578"/>
            <a:ext cx="3000396" cy="646331"/>
          </a:xfrm>
          <a:prstGeom prst="rect">
            <a:avLst/>
          </a:prstGeom>
          <a:noFill/>
          <a:ln>
            <a:noFill/>
          </a:ln>
        </p:spPr>
        <p:txBody>
          <a:bodyPr wrap="square" rtlCol="0">
            <a:spAutoFit/>
          </a:bodyPr>
          <a:lstStyle/>
          <a:p>
            <a:r>
              <a:rPr lang="fr-FR" dirty="0" smtClean="0"/>
              <a:t>Sujet emprunté à l'actualité</a:t>
            </a:r>
          </a:p>
          <a:p>
            <a:r>
              <a:rPr lang="fr-FR" dirty="0" smtClean="0"/>
              <a:t>Refus de l'idéalisation</a:t>
            </a:r>
            <a:endParaRPr lang="fr-BE" dirty="0"/>
          </a:p>
        </p:txBody>
      </p:sp>
      <p:pic>
        <p:nvPicPr>
          <p:cNvPr id="34818" name="Picture 2" descr="http://upload.wikimedia.org/wikipedia/commons/5/53/Siege_of_Paris.jpg"/>
          <p:cNvPicPr>
            <a:picLocks noChangeAspect="1" noChangeArrowheads="1"/>
          </p:cNvPicPr>
          <p:nvPr/>
        </p:nvPicPr>
        <p:blipFill>
          <a:blip r:embed="rId2"/>
          <a:srcRect/>
          <a:stretch>
            <a:fillRect/>
          </a:stretch>
        </p:blipFill>
        <p:spPr bwMode="auto">
          <a:xfrm>
            <a:off x="1161600" y="142852"/>
            <a:ext cx="6839424" cy="52864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http://www.repro-tableaux.com/kunst/august_macke_726/186.jpg"/>
          <p:cNvPicPr>
            <a:picLocks noChangeAspect="1" noChangeArrowheads="1"/>
          </p:cNvPicPr>
          <p:nvPr/>
        </p:nvPicPr>
        <p:blipFill>
          <a:blip r:embed="rId2"/>
          <a:srcRect/>
          <a:stretch>
            <a:fillRect/>
          </a:stretch>
        </p:blipFill>
        <p:spPr bwMode="auto">
          <a:xfrm>
            <a:off x="3286116" y="0"/>
            <a:ext cx="5214974" cy="6873068"/>
          </a:xfrm>
          <a:prstGeom prst="rect">
            <a:avLst/>
          </a:prstGeom>
          <a:noFill/>
        </p:spPr>
      </p:pic>
      <p:sp>
        <p:nvSpPr>
          <p:cNvPr id="20481" name="Rectangle 1"/>
          <p:cNvSpPr>
            <a:spLocks noChangeArrowheads="1"/>
          </p:cNvSpPr>
          <p:nvPr/>
        </p:nvSpPr>
        <p:spPr bwMode="auto">
          <a:xfrm>
            <a:off x="571504" y="2786058"/>
            <a:ext cx="207167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rPr>
              <a:t>1</a:t>
            </a:r>
            <a:r>
              <a:rPr kumimoji="0" lang="fr-FR" altLang="zh-CN" sz="2400" b="0" i="0" u="none" strike="noStrike" cap="none" normalizeH="0" baseline="30000" dirty="0" smtClean="0">
                <a:ln>
                  <a:noFill/>
                </a:ln>
                <a:solidFill>
                  <a:schemeClr val="tx1"/>
                </a:solidFill>
                <a:effectLst/>
                <a:latin typeface="Comic Sans MS" pitchFamily="66" charset="0"/>
                <a:ea typeface="Times New Roman" pitchFamily="18" charset="0"/>
                <a:cs typeface="Arial" pitchFamily="34" charset="0"/>
              </a:rPr>
              <a:t>ère</a:t>
            </a: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rPr>
              <a:t> partie – Le jugement de goût</a:t>
            </a:r>
            <a:endParaRPr kumimoji="0" lang="fr-FR" altLang="zh-CN"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00760" y="639529"/>
            <a:ext cx="2286016" cy="923330"/>
          </a:xfrm>
          <a:prstGeom prst="rect">
            <a:avLst/>
          </a:prstGeom>
          <a:noFill/>
          <a:ln>
            <a:solidFill>
              <a:schemeClr val="tx1"/>
            </a:solidFill>
          </a:ln>
        </p:spPr>
        <p:txBody>
          <a:bodyPr wrap="square" rtlCol="0">
            <a:spAutoFit/>
          </a:bodyPr>
          <a:lstStyle/>
          <a:p>
            <a:r>
              <a:rPr lang="fr-FR" dirty="0" smtClean="0"/>
              <a:t>F – BOCCIONI, Dynamisme d'un corps humain</a:t>
            </a:r>
            <a:endParaRPr lang="fr-BE" dirty="0"/>
          </a:p>
        </p:txBody>
      </p:sp>
      <p:sp>
        <p:nvSpPr>
          <p:cNvPr id="3" name="ZoneTexte 2"/>
          <p:cNvSpPr txBox="1"/>
          <p:nvPr/>
        </p:nvSpPr>
        <p:spPr>
          <a:xfrm>
            <a:off x="6000760" y="2711231"/>
            <a:ext cx="3000396" cy="369332"/>
          </a:xfrm>
          <a:prstGeom prst="rect">
            <a:avLst/>
          </a:prstGeom>
          <a:noFill/>
          <a:ln>
            <a:noFill/>
          </a:ln>
        </p:spPr>
        <p:txBody>
          <a:bodyPr wrap="square" rtlCol="0">
            <a:spAutoFit/>
          </a:bodyPr>
          <a:lstStyle/>
          <a:p>
            <a:r>
              <a:rPr lang="fr-FR" dirty="0" smtClean="0"/>
              <a:t>Non figuration (abstrait)</a:t>
            </a:r>
            <a:endParaRPr lang="fr-BE" dirty="0"/>
          </a:p>
        </p:txBody>
      </p:sp>
      <p:pic>
        <p:nvPicPr>
          <p:cNvPr id="33794" name="Picture 2" descr="http://www.histoiredelart.net/core/class/getimage.php?img=courant/13/1351779498.jpg"/>
          <p:cNvPicPr>
            <a:picLocks noChangeAspect="1" noChangeArrowheads="1"/>
          </p:cNvPicPr>
          <p:nvPr/>
        </p:nvPicPr>
        <p:blipFill>
          <a:blip r:embed="rId2"/>
          <a:srcRect/>
          <a:stretch>
            <a:fillRect/>
          </a:stretch>
        </p:blipFill>
        <p:spPr bwMode="auto">
          <a:xfrm>
            <a:off x="214282" y="785794"/>
            <a:ext cx="5326579" cy="53578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00760" y="639529"/>
            <a:ext cx="2286016" cy="923330"/>
          </a:xfrm>
          <a:prstGeom prst="rect">
            <a:avLst/>
          </a:prstGeom>
          <a:noFill/>
          <a:ln>
            <a:solidFill>
              <a:schemeClr val="tx1"/>
            </a:solidFill>
          </a:ln>
        </p:spPr>
        <p:txBody>
          <a:bodyPr wrap="square" rtlCol="0">
            <a:spAutoFit/>
          </a:bodyPr>
          <a:lstStyle/>
          <a:p>
            <a:r>
              <a:rPr lang="fr-FR" dirty="0" smtClean="0"/>
              <a:t>G – DAUMIER, Laveuse du quai d'Anjou</a:t>
            </a:r>
            <a:endParaRPr lang="fr-BE" dirty="0"/>
          </a:p>
        </p:txBody>
      </p:sp>
      <p:sp>
        <p:nvSpPr>
          <p:cNvPr id="3" name="ZoneTexte 2"/>
          <p:cNvSpPr txBox="1"/>
          <p:nvPr/>
        </p:nvSpPr>
        <p:spPr>
          <a:xfrm>
            <a:off x="6000760" y="2711231"/>
            <a:ext cx="3000396" cy="646331"/>
          </a:xfrm>
          <a:prstGeom prst="rect">
            <a:avLst/>
          </a:prstGeom>
          <a:noFill/>
          <a:ln>
            <a:noFill/>
          </a:ln>
        </p:spPr>
        <p:txBody>
          <a:bodyPr wrap="square" rtlCol="0">
            <a:spAutoFit/>
          </a:bodyPr>
          <a:lstStyle/>
          <a:p>
            <a:r>
              <a:rPr lang="fr-FR" dirty="0" smtClean="0"/>
              <a:t>Représentation du banal</a:t>
            </a:r>
          </a:p>
          <a:p>
            <a:r>
              <a:rPr lang="fr-FR" dirty="0" smtClean="0"/>
              <a:t>Refus d'idéalisation</a:t>
            </a:r>
            <a:endParaRPr lang="fr-BE" dirty="0"/>
          </a:p>
        </p:txBody>
      </p:sp>
      <p:pic>
        <p:nvPicPr>
          <p:cNvPr id="32770" name="Picture 2" descr="http://www.salvatorefiorillo.it/The_laundress%28Daumier%29.jpg"/>
          <p:cNvPicPr>
            <a:picLocks noChangeAspect="1" noChangeArrowheads="1"/>
          </p:cNvPicPr>
          <p:nvPr/>
        </p:nvPicPr>
        <p:blipFill>
          <a:blip r:embed="rId2"/>
          <a:srcRect/>
          <a:stretch>
            <a:fillRect/>
          </a:stretch>
        </p:blipFill>
        <p:spPr bwMode="auto">
          <a:xfrm>
            <a:off x="785786" y="428604"/>
            <a:ext cx="3976693" cy="59353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00760" y="639529"/>
            <a:ext cx="2286016" cy="646331"/>
          </a:xfrm>
          <a:prstGeom prst="rect">
            <a:avLst/>
          </a:prstGeom>
          <a:noFill/>
          <a:ln>
            <a:solidFill>
              <a:schemeClr val="tx1"/>
            </a:solidFill>
          </a:ln>
        </p:spPr>
        <p:txBody>
          <a:bodyPr wrap="square" rtlCol="0">
            <a:spAutoFit/>
          </a:bodyPr>
          <a:lstStyle/>
          <a:p>
            <a:r>
              <a:rPr lang="fr-FR" dirty="0" smtClean="0"/>
              <a:t>H – HOLBEIN, Portrait de Georges </a:t>
            </a:r>
            <a:r>
              <a:rPr lang="fr-FR" dirty="0" err="1" smtClean="0"/>
              <a:t>Gisze</a:t>
            </a:r>
            <a:endParaRPr lang="fr-BE" dirty="0"/>
          </a:p>
        </p:txBody>
      </p:sp>
      <p:sp>
        <p:nvSpPr>
          <p:cNvPr id="3" name="ZoneTexte 2"/>
          <p:cNvSpPr txBox="1"/>
          <p:nvPr/>
        </p:nvSpPr>
        <p:spPr>
          <a:xfrm>
            <a:off x="6000760" y="2711231"/>
            <a:ext cx="3000396" cy="369332"/>
          </a:xfrm>
          <a:prstGeom prst="rect">
            <a:avLst/>
          </a:prstGeom>
          <a:noFill/>
          <a:ln>
            <a:noFill/>
          </a:ln>
        </p:spPr>
        <p:txBody>
          <a:bodyPr wrap="square" rtlCol="0">
            <a:spAutoFit/>
          </a:bodyPr>
          <a:lstStyle/>
          <a:p>
            <a:r>
              <a:rPr lang="fr-FR" dirty="0" smtClean="0"/>
              <a:t>Réalisme</a:t>
            </a:r>
            <a:endParaRPr lang="fr-BE" dirty="0"/>
          </a:p>
        </p:txBody>
      </p:sp>
      <p:pic>
        <p:nvPicPr>
          <p:cNvPr id="31746" name="Picture 2" descr="http://upload.wikimedia.org/wikipedia/commons/7/7e/Hans_Holbein_the_Younger_-_George_Gisze_-_1532.jpg"/>
          <p:cNvPicPr>
            <a:picLocks noChangeAspect="1" noChangeArrowheads="1"/>
          </p:cNvPicPr>
          <p:nvPr/>
        </p:nvPicPr>
        <p:blipFill>
          <a:blip r:embed="rId2" cstate="print"/>
          <a:srcRect/>
          <a:stretch>
            <a:fillRect/>
          </a:stretch>
        </p:blipFill>
        <p:spPr bwMode="auto">
          <a:xfrm>
            <a:off x="285720" y="500042"/>
            <a:ext cx="5077240" cy="578647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00760" y="639529"/>
            <a:ext cx="2286016" cy="369332"/>
          </a:xfrm>
          <a:prstGeom prst="rect">
            <a:avLst/>
          </a:prstGeom>
          <a:noFill/>
          <a:ln>
            <a:solidFill>
              <a:schemeClr val="tx1"/>
            </a:solidFill>
          </a:ln>
        </p:spPr>
        <p:txBody>
          <a:bodyPr wrap="square" rtlCol="0">
            <a:spAutoFit/>
          </a:bodyPr>
          <a:lstStyle/>
          <a:p>
            <a:r>
              <a:rPr lang="fr-FR" dirty="0" smtClean="0"/>
              <a:t>I – SCHIELE, Deux filles</a:t>
            </a:r>
            <a:endParaRPr lang="fr-BE" dirty="0"/>
          </a:p>
        </p:txBody>
      </p:sp>
      <p:sp>
        <p:nvSpPr>
          <p:cNvPr id="3" name="ZoneTexte 2"/>
          <p:cNvSpPr txBox="1"/>
          <p:nvPr/>
        </p:nvSpPr>
        <p:spPr>
          <a:xfrm>
            <a:off x="5500694" y="2711231"/>
            <a:ext cx="3643306" cy="646331"/>
          </a:xfrm>
          <a:prstGeom prst="rect">
            <a:avLst/>
          </a:prstGeom>
          <a:noFill/>
          <a:ln>
            <a:noFill/>
          </a:ln>
        </p:spPr>
        <p:txBody>
          <a:bodyPr wrap="square" rtlCol="0">
            <a:spAutoFit/>
          </a:bodyPr>
          <a:lstStyle/>
          <a:p>
            <a:r>
              <a:rPr lang="fr-FR" dirty="0" smtClean="0"/>
              <a:t>Expression de sentiments personnels</a:t>
            </a:r>
          </a:p>
          <a:p>
            <a:r>
              <a:rPr lang="fr-FR" dirty="0" smtClean="0"/>
              <a:t>Désir de choquer</a:t>
            </a:r>
            <a:endParaRPr lang="fr-BE" dirty="0"/>
          </a:p>
        </p:txBody>
      </p:sp>
      <p:pic>
        <p:nvPicPr>
          <p:cNvPr id="30722" name="Picture 2" descr="https://reproarte.com/images/stories/virtuemart/product/schiele_egon/zwei_maedchen_einander_umarmend.jpg"/>
          <p:cNvPicPr>
            <a:picLocks noChangeAspect="1" noChangeArrowheads="1"/>
          </p:cNvPicPr>
          <p:nvPr/>
        </p:nvPicPr>
        <p:blipFill>
          <a:blip r:embed="rId2"/>
          <a:srcRect/>
          <a:stretch>
            <a:fillRect/>
          </a:stretch>
        </p:blipFill>
        <p:spPr bwMode="auto">
          <a:xfrm>
            <a:off x="500034" y="214290"/>
            <a:ext cx="4357718" cy="64273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42876" y="2786058"/>
            <a:ext cx="3000364"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fr-FR" altLang="zh-CN" sz="2400" dirty="0" smtClean="0">
                <a:latin typeface="Comic Sans MS" pitchFamily="66" charset="0"/>
                <a:ea typeface="Times New Roman" pitchFamily="18" charset="0"/>
                <a:cs typeface="Arial" pitchFamily="34" charset="0"/>
              </a:rPr>
              <a:t>4</a:t>
            </a: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rPr>
              <a:t>ème </a:t>
            </a: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rPr>
              <a:t>partie – </a:t>
            </a: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rPr>
              <a:t>Ordonner</a:t>
            </a:r>
            <a:r>
              <a:rPr kumimoji="0" lang="fr-FR" altLang="zh-CN" sz="2400" b="0" i="0" u="none" strike="noStrike" cap="none" normalizeH="0" dirty="0" smtClean="0">
                <a:ln>
                  <a:noFill/>
                </a:ln>
                <a:solidFill>
                  <a:schemeClr val="tx1"/>
                </a:solidFill>
                <a:effectLst/>
                <a:latin typeface="Comic Sans MS" pitchFamily="66" charset="0"/>
                <a:ea typeface="Times New Roman" pitchFamily="18" charset="0"/>
                <a:cs typeface="Arial" pitchFamily="34" charset="0"/>
              </a:rPr>
              <a:t> les motifs et les développer</a:t>
            </a:r>
            <a:endParaRPr kumimoji="0" lang="fr-FR" altLang="zh-CN"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9938" name="Picture 2" descr="http://yggdrasil.y.g.pic.centerblog.net/7pmvk83b.jpg"/>
          <p:cNvPicPr>
            <a:picLocks noChangeAspect="1" noChangeArrowheads="1"/>
          </p:cNvPicPr>
          <p:nvPr/>
        </p:nvPicPr>
        <p:blipFill>
          <a:blip r:embed="rId2"/>
          <a:srcRect/>
          <a:stretch>
            <a:fillRect/>
          </a:stretch>
        </p:blipFill>
        <p:spPr bwMode="auto">
          <a:xfrm>
            <a:off x="3929058" y="285728"/>
            <a:ext cx="4071966" cy="632323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4282" y="3065628"/>
            <a:ext cx="2520000" cy="830997"/>
          </a:xfrm>
          <a:prstGeom prst="rect">
            <a:avLst/>
          </a:prstGeom>
          <a:noFill/>
          <a:ln>
            <a:solidFill>
              <a:schemeClr val="tx1"/>
            </a:solidFill>
          </a:ln>
        </p:spPr>
        <p:txBody>
          <a:bodyPr wrap="square" rtlCol="0">
            <a:spAutoFit/>
          </a:bodyPr>
          <a:lstStyle/>
          <a:p>
            <a:pPr algn="ctr"/>
            <a:r>
              <a:rPr lang="fr-FR" sz="2400" dirty="0" smtClean="0"/>
              <a:t>J'aime La dame de la cour de Milan</a:t>
            </a:r>
            <a:endParaRPr lang="fr-BE" sz="2400" dirty="0"/>
          </a:p>
        </p:txBody>
      </p:sp>
      <p:sp>
        <p:nvSpPr>
          <p:cNvPr id="4" name="ZoneTexte 3"/>
          <p:cNvSpPr txBox="1"/>
          <p:nvPr/>
        </p:nvSpPr>
        <p:spPr>
          <a:xfrm>
            <a:off x="3857620" y="3065628"/>
            <a:ext cx="2520000" cy="830997"/>
          </a:xfrm>
          <a:prstGeom prst="rect">
            <a:avLst/>
          </a:prstGeom>
          <a:noFill/>
          <a:ln>
            <a:solidFill>
              <a:schemeClr val="tx1"/>
            </a:solidFill>
          </a:ln>
        </p:spPr>
        <p:txBody>
          <a:bodyPr wrap="square" rtlCol="0">
            <a:spAutoFit/>
          </a:bodyPr>
          <a:lstStyle/>
          <a:p>
            <a:pPr algn="ctr"/>
            <a:r>
              <a:rPr lang="fr-FR" sz="2400" dirty="0" smtClean="0"/>
              <a:t>Ses couleurs sont harmonieuses</a:t>
            </a:r>
            <a:endParaRPr lang="fr-BE" sz="2400" dirty="0"/>
          </a:p>
        </p:txBody>
      </p:sp>
      <p:sp>
        <p:nvSpPr>
          <p:cNvPr id="5" name="ZoneTexte 4"/>
          <p:cNvSpPr txBox="1"/>
          <p:nvPr/>
        </p:nvSpPr>
        <p:spPr>
          <a:xfrm>
            <a:off x="3857620" y="1643050"/>
            <a:ext cx="2520000" cy="830997"/>
          </a:xfrm>
          <a:prstGeom prst="rect">
            <a:avLst/>
          </a:prstGeom>
          <a:noFill/>
          <a:ln>
            <a:solidFill>
              <a:schemeClr val="tx1"/>
            </a:solidFill>
          </a:ln>
        </p:spPr>
        <p:txBody>
          <a:bodyPr wrap="square" rtlCol="0">
            <a:spAutoFit/>
          </a:bodyPr>
          <a:lstStyle/>
          <a:p>
            <a:pPr algn="ctr"/>
            <a:r>
              <a:rPr lang="fr-FR" sz="2400" dirty="0" smtClean="0"/>
              <a:t>C'est un portrait réaliste</a:t>
            </a:r>
            <a:endParaRPr lang="fr-BE" sz="2400" dirty="0"/>
          </a:p>
        </p:txBody>
      </p:sp>
      <p:sp>
        <p:nvSpPr>
          <p:cNvPr id="6" name="ZoneTexte 5"/>
          <p:cNvSpPr txBox="1"/>
          <p:nvPr/>
        </p:nvSpPr>
        <p:spPr>
          <a:xfrm>
            <a:off x="3857620" y="4494388"/>
            <a:ext cx="2520000" cy="830997"/>
          </a:xfrm>
          <a:prstGeom prst="rect">
            <a:avLst/>
          </a:prstGeom>
          <a:noFill/>
          <a:ln>
            <a:solidFill>
              <a:schemeClr val="tx1"/>
            </a:solidFill>
          </a:ln>
        </p:spPr>
        <p:txBody>
          <a:bodyPr wrap="square" rtlCol="0">
            <a:spAutoFit/>
          </a:bodyPr>
          <a:lstStyle/>
          <a:p>
            <a:pPr algn="ctr"/>
            <a:r>
              <a:rPr lang="fr-FR" sz="2400" dirty="0" smtClean="0"/>
              <a:t>Il provoque en moi un sentiment</a:t>
            </a:r>
            <a:endParaRPr lang="fr-BE" sz="2400" dirty="0"/>
          </a:p>
        </p:txBody>
      </p:sp>
      <p:sp>
        <p:nvSpPr>
          <p:cNvPr id="7" name="ZoneTexte 6"/>
          <p:cNvSpPr txBox="1"/>
          <p:nvPr/>
        </p:nvSpPr>
        <p:spPr>
          <a:xfrm>
            <a:off x="7058280" y="3253087"/>
            <a:ext cx="1800000" cy="461665"/>
          </a:xfrm>
          <a:prstGeom prst="rect">
            <a:avLst/>
          </a:prstGeom>
          <a:noFill/>
          <a:ln>
            <a:solidFill>
              <a:schemeClr val="tx1"/>
            </a:solidFill>
          </a:ln>
        </p:spPr>
        <p:txBody>
          <a:bodyPr wrap="square" rtlCol="0">
            <a:spAutoFit/>
          </a:bodyPr>
          <a:lstStyle/>
          <a:p>
            <a:pPr algn="ctr"/>
            <a:endParaRPr lang="fr-BE" sz="2400" dirty="0"/>
          </a:p>
        </p:txBody>
      </p:sp>
      <p:sp>
        <p:nvSpPr>
          <p:cNvPr id="8" name="ZoneTexte 7"/>
          <p:cNvSpPr txBox="1"/>
          <p:nvPr/>
        </p:nvSpPr>
        <p:spPr>
          <a:xfrm>
            <a:off x="7058280" y="1830509"/>
            <a:ext cx="1800000" cy="461665"/>
          </a:xfrm>
          <a:prstGeom prst="rect">
            <a:avLst/>
          </a:prstGeom>
          <a:noFill/>
          <a:ln>
            <a:solidFill>
              <a:schemeClr val="tx1"/>
            </a:solidFill>
          </a:ln>
        </p:spPr>
        <p:txBody>
          <a:bodyPr wrap="square" rtlCol="0">
            <a:spAutoFit/>
          </a:bodyPr>
          <a:lstStyle/>
          <a:p>
            <a:pPr algn="ctr"/>
            <a:endParaRPr lang="fr-BE" sz="2400" dirty="0"/>
          </a:p>
        </p:txBody>
      </p:sp>
      <p:sp>
        <p:nvSpPr>
          <p:cNvPr id="9" name="ZoneTexte 8"/>
          <p:cNvSpPr txBox="1"/>
          <p:nvPr/>
        </p:nvSpPr>
        <p:spPr>
          <a:xfrm>
            <a:off x="7058280" y="4681847"/>
            <a:ext cx="1800000" cy="461665"/>
          </a:xfrm>
          <a:prstGeom prst="rect">
            <a:avLst/>
          </a:prstGeom>
          <a:noFill/>
          <a:ln>
            <a:solidFill>
              <a:schemeClr val="tx1"/>
            </a:solidFill>
          </a:ln>
        </p:spPr>
        <p:txBody>
          <a:bodyPr wrap="square" rtlCol="0">
            <a:spAutoFit/>
          </a:bodyPr>
          <a:lstStyle/>
          <a:p>
            <a:pPr algn="ctr"/>
            <a:endParaRPr lang="fr-BE" sz="2400" dirty="0"/>
          </a:p>
        </p:txBody>
      </p:sp>
      <p:cxnSp>
        <p:nvCxnSpPr>
          <p:cNvPr id="11" name="Connecteur droit avec flèche 10"/>
          <p:cNvCxnSpPr>
            <a:stCxn id="5" idx="1"/>
          </p:cNvCxnSpPr>
          <p:nvPr/>
        </p:nvCxnSpPr>
        <p:spPr>
          <a:xfrm rot="10800000" flipV="1">
            <a:off x="2857488" y="2058548"/>
            <a:ext cx="1000132" cy="8703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rot="10800000">
            <a:off x="2857489" y="4000504"/>
            <a:ext cx="1000132" cy="8703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4" idx="1"/>
          </p:cNvCxnSpPr>
          <p:nvPr/>
        </p:nvCxnSpPr>
        <p:spPr>
          <a:xfrm rot="10800000" flipV="1">
            <a:off x="2786050" y="3481126"/>
            <a:ext cx="1071570" cy="1931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rot="10800000" flipV="1">
            <a:off x="6643702" y="3429000"/>
            <a:ext cx="396000" cy="1931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rot="10800000" flipV="1">
            <a:off x="6643702" y="4929198"/>
            <a:ext cx="396000" cy="1931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rot="10800000" flipV="1">
            <a:off x="6643703" y="2052367"/>
            <a:ext cx="396000" cy="1931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7286644" y="1916660"/>
            <a:ext cx="301686" cy="369332"/>
          </a:xfrm>
          <a:prstGeom prst="rect">
            <a:avLst/>
          </a:prstGeom>
          <a:noFill/>
        </p:spPr>
        <p:txBody>
          <a:bodyPr wrap="none" rtlCol="0">
            <a:spAutoFit/>
          </a:bodyPr>
          <a:lstStyle/>
          <a:p>
            <a:r>
              <a:rPr lang="fr-FR" dirty="0" smtClean="0"/>
              <a:t>2</a:t>
            </a:r>
            <a:endParaRPr lang="fr-BE" dirty="0"/>
          </a:p>
        </p:txBody>
      </p:sp>
      <p:sp>
        <p:nvSpPr>
          <p:cNvPr id="21" name="ZoneTexte 20"/>
          <p:cNvSpPr txBox="1"/>
          <p:nvPr/>
        </p:nvSpPr>
        <p:spPr>
          <a:xfrm>
            <a:off x="7556462" y="1916660"/>
            <a:ext cx="301686" cy="369332"/>
          </a:xfrm>
          <a:prstGeom prst="rect">
            <a:avLst/>
          </a:prstGeom>
          <a:noFill/>
        </p:spPr>
        <p:txBody>
          <a:bodyPr wrap="none" rtlCol="0">
            <a:spAutoFit/>
          </a:bodyPr>
          <a:lstStyle/>
          <a:p>
            <a:r>
              <a:rPr lang="fr-FR" dirty="0" smtClean="0"/>
              <a:t>3</a:t>
            </a:r>
            <a:endParaRPr lang="fr-BE" dirty="0"/>
          </a:p>
        </p:txBody>
      </p:sp>
      <p:sp>
        <p:nvSpPr>
          <p:cNvPr id="22" name="ZoneTexte 21"/>
          <p:cNvSpPr txBox="1"/>
          <p:nvPr/>
        </p:nvSpPr>
        <p:spPr>
          <a:xfrm>
            <a:off x="7842214" y="1916660"/>
            <a:ext cx="301686" cy="369332"/>
          </a:xfrm>
          <a:prstGeom prst="rect">
            <a:avLst/>
          </a:prstGeom>
          <a:noFill/>
        </p:spPr>
        <p:txBody>
          <a:bodyPr wrap="none" rtlCol="0">
            <a:spAutoFit/>
          </a:bodyPr>
          <a:lstStyle/>
          <a:p>
            <a:r>
              <a:rPr lang="fr-FR" dirty="0" smtClean="0"/>
              <a:t>6</a:t>
            </a:r>
            <a:endParaRPr lang="fr-BE" dirty="0"/>
          </a:p>
        </p:txBody>
      </p:sp>
      <p:sp>
        <p:nvSpPr>
          <p:cNvPr id="23" name="ZoneTexte 22"/>
          <p:cNvSpPr txBox="1"/>
          <p:nvPr/>
        </p:nvSpPr>
        <p:spPr>
          <a:xfrm>
            <a:off x="8127966" y="1916660"/>
            <a:ext cx="301686" cy="369332"/>
          </a:xfrm>
          <a:prstGeom prst="rect">
            <a:avLst/>
          </a:prstGeom>
          <a:noFill/>
        </p:spPr>
        <p:txBody>
          <a:bodyPr wrap="none" rtlCol="0">
            <a:spAutoFit/>
          </a:bodyPr>
          <a:lstStyle/>
          <a:p>
            <a:r>
              <a:rPr lang="fr-FR" dirty="0" smtClean="0"/>
              <a:t>8</a:t>
            </a:r>
            <a:endParaRPr lang="fr-BE" dirty="0"/>
          </a:p>
        </p:txBody>
      </p:sp>
      <p:sp>
        <p:nvSpPr>
          <p:cNvPr id="24" name="ZoneTexte 23"/>
          <p:cNvSpPr txBox="1"/>
          <p:nvPr/>
        </p:nvSpPr>
        <p:spPr>
          <a:xfrm>
            <a:off x="8413718" y="1916660"/>
            <a:ext cx="301686" cy="369332"/>
          </a:xfrm>
          <a:prstGeom prst="rect">
            <a:avLst/>
          </a:prstGeom>
          <a:noFill/>
        </p:spPr>
        <p:txBody>
          <a:bodyPr wrap="none" rtlCol="0">
            <a:spAutoFit/>
          </a:bodyPr>
          <a:lstStyle/>
          <a:p>
            <a:r>
              <a:rPr lang="fr-FR" dirty="0" smtClean="0"/>
              <a:t>9</a:t>
            </a:r>
            <a:endParaRPr lang="fr-BE" dirty="0"/>
          </a:p>
        </p:txBody>
      </p:sp>
      <p:sp>
        <p:nvSpPr>
          <p:cNvPr id="25" name="ZoneTexte 24"/>
          <p:cNvSpPr txBox="1"/>
          <p:nvPr/>
        </p:nvSpPr>
        <p:spPr>
          <a:xfrm>
            <a:off x="7572396" y="3286124"/>
            <a:ext cx="301686" cy="369332"/>
          </a:xfrm>
          <a:prstGeom prst="rect">
            <a:avLst/>
          </a:prstGeom>
          <a:noFill/>
        </p:spPr>
        <p:txBody>
          <a:bodyPr wrap="none" rtlCol="0">
            <a:spAutoFit/>
          </a:bodyPr>
          <a:lstStyle/>
          <a:p>
            <a:r>
              <a:rPr lang="fr-FR" dirty="0" smtClean="0"/>
              <a:t>5</a:t>
            </a:r>
            <a:endParaRPr lang="fr-BE" dirty="0"/>
          </a:p>
        </p:txBody>
      </p:sp>
      <p:sp>
        <p:nvSpPr>
          <p:cNvPr id="26" name="ZoneTexte 25"/>
          <p:cNvSpPr txBox="1"/>
          <p:nvPr/>
        </p:nvSpPr>
        <p:spPr>
          <a:xfrm>
            <a:off x="7842214" y="3286124"/>
            <a:ext cx="301686" cy="369332"/>
          </a:xfrm>
          <a:prstGeom prst="rect">
            <a:avLst/>
          </a:prstGeom>
          <a:noFill/>
        </p:spPr>
        <p:txBody>
          <a:bodyPr wrap="none" rtlCol="0">
            <a:spAutoFit/>
          </a:bodyPr>
          <a:lstStyle/>
          <a:p>
            <a:r>
              <a:rPr lang="fr-FR" dirty="0" smtClean="0"/>
              <a:t>7</a:t>
            </a:r>
            <a:endParaRPr lang="fr-BE" dirty="0"/>
          </a:p>
        </p:txBody>
      </p:sp>
      <p:sp>
        <p:nvSpPr>
          <p:cNvPr id="27" name="ZoneTexte 26"/>
          <p:cNvSpPr txBox="1"/>
          <p:nvPr/>
        </p:nvSpPr>
        <p:spPr>
          <a:xfrm>
            <a:off x="7572396" y="4714884"/>
            <a:ext cx="301686" cy="369332"/>
          </a:xfrm>
          <a:prstGeom prst="rect">
            <a:avLst/>
          </a:prstGeom>
          <a:noFill/>
        </p:spPr>
        <p:txBody>
          <a:bodyPr wrap="none" rtlCol="0">
            <a:spAutoFit/>
          </a:bodyPr>
          <a:lstStyle/>
          <a:p>
            <a:r>
              <a:rPr lang="fr-FR" dirty="0" smtClean="0"/>
              <a:t>4</a:t>
            </a:r>
            <a:endParaRPr lang="fr-BE" dirty="0"/>
          </a:p>
        </p:txBody>
      </p:sp>
      <p:sp>
        <p:nvSpPr>
          <p:cNvPr id="28" name="ZoneTexte 27"/>
          <p:cNvSpPr txBox="1"/>
          <p:nvPr/>
        </p:nvSpPr>
        <p:spPr>
          <a:xfrm>
            <a:off x="7842214" y="4714884"/>
            <a:ext cx="418704" cy="369332"/>
          </a:xfrm>
          <a:prstGeom prst="rect">
            <a:avLst/>
          </a:prstGeom>
          <a:noFill/>
        </p:spPr>
        <p:txBody>
          <a:bodyPr wrap="none" rtlCol="0">
            <a:spAutoFit/>
          </a:bodyPr>
          <a:lstStyle/>
          <a:p>
            <a:r>
              <a:rPr lang="fr-FR" dirty="0" smtClean="0"/>
              <a:t>10</a:t>
            </a:r>
            <a:endParaRPr lang="fr-B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20" grpId="0"/>
      <p:bldP spid="21" grpId="0"/>
      <p:bldP spid="22" grpId="0"/>
      <p:bldP spid="23" grpId="0"/>
      <p:bldP spid="24" grpId="0"/>
      <p:bldP spid="25" grpId="0"/>
      <p:bldP spid="26" grpId="0"/>
      <p:bldP spid="27"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714348" y="500042"/>
            <a:ext cx="7200000" cy="830997"/>
          </a:xfrm>
          <a:prstGeom prst="rect">
            <a:avLst/>
          </a:prstGeom>
          <a:noFill/>
        </p:spPr>
        <p:txBody>
          <a:bodyPr wrap="square" rtlCol="0">
            <a:spAutoFit/>
          </a:bodyPr>
          <a:lstStyle/>
          <a:p>
            <a:pPr algn="just"/>
            <a:r>
              <a:rPr lang="fr-FR" sz="2400" dirty="0" smtClean="0">
                <a:latin typeface="Times New Roman" pitchFamily="18" charset="0"/>
                <a:cs typeface="Times New Roman" pitchFamily="18" charset="0"/>
              </a:rPr>
              <a:t>Le contenu est exactement le même mais cette réécriture est beaucoup plus compréhensible grâce :</a:t>
            </a:r>
            <a:endParaRPr lang="fr-BE" sz="2400" dirty="0">
              <a:latin typeface="Times New Roman" pitchFamily="18" charset="0"/>
              <a:cs typeface="Times New Roman" pitchFamily="18" charset="0"/>
            </a:endParaRPr>
          </a:p>
        </p:txBody>
      </p:sp>
      <p:sp>
        <p:nvSpPr>
          <p:cNvPr id="3" name="ZoneTexte 2"/>
          <p:cNvSpPr txBox="1"/>
          <p:nvPr/>
        </p:nvSpPr>
        <p:spPr>
          <a:xfrm>
            <a:off x="1142976" y="1240681"/>
            <a:ext cx="7929618" cy="461665"/>
          </a:xfrm>
          <a:prstGeom prst="rect">
            <a:avLst/>
          </a:prstGeom>
          <a:noFill/>
        </p:spPr>
        <p:txBody>
          <a:bodyPr wrap="square" rtlCol="0">
            <a:spAutoFit/>
          </a:bodyPr>
          <a:lstStyle/>
          <a:p>
            <a:pPr algn="just"/>
            <a:r>
              <a:rPr lang="fr-FR" sz="2400" dirty="0" smtClean="0">
                <a:latin typeface="Times New Roman" pitchFamily="18" charset="0"/>
                <a:cs typeface="Times New Roman" pitchFamily="18" charset="0"/>
              </a:rPr>
              <a:t>- au regroupement des informations et des motifs similaires,</a:t>
            </a:r>
            <a:endParaRPr lang="fr-BE" sz="2400" dirty="0">
              <a:latin typeface="Times New Roman" pitchFamily="18" charset="0"/>
              <a:cs typeface="Times New Roman" pitchFamily="18" charset="0"/>
            </a:endParaRPr>
          </a:p>
        </p:txBody>
      </p:sp>
      <p:sp>
        <p:nvSpPr>
          <p:cNvPr id="4" name="ZoneTexte 3"/>
          <p:cNvSpPr txBox="1"/>
          <p:nvPr/>
        </p:nvSpPr>
        <p:spPr>
          <a:xfrm>
            <a:off x="1142976" y="1643050"/>
            <a:ext cx="7929618" cy="461665"/>
          </a:xfrm>
          <a:prstGeom prst="rect">
            <a:avLst/>
          </a:prstGeom>
          <a:noFill/>
        </p:spPr>
        <p:txBody>
          <a:bodyPr wrap="square" rtlCol="0">
            <a:spAutoFit/>
          </a:bodyPr>
          <a:lstStyle/>
          <a:p>
            <a:pPr algn="just"/>
            <a:r>
              <a:rPr lang="fr-FR" sz="2400" dirty="0" smtClean="0">
                <a:latin typeface="Times New Roman" pitchFamily="18" charset="0"/>
                <a:cs typeface="Times New Roman" pitchFamily="18" charset="0"/>
              </a:rPr>
              <a:t>- au découpage en paragraphes.</a:t>
            </a:r>
            <a:endParaRPr lang="fr-BE" sz="2400" dirty="0">
              <a:latin typeface="Times New Roman" pitchFamily="18" charset="0"/>
              <a:cs typeface="Times New Roman" pitchFamily="18" charset="0"/>
            </a:endParaRPr>
          </a:p>
        </p:txBody>
      </p:sp>
      <p:pic>
        <p:nvPicPr>
          <p:cNvPr id="40962" name="Picture 2" descr="http://upload.wikimedia.org/wikipedia/commons/b/b7/Pierre-Auguste_Renoir_-_Le_D%C3%A9jeuner_des_canotiers.jpg"/>
          <p:cNvPicPr>
            <a:picLocks noChangeAspect="1" noChangeArrowheads="1"/>
          </p:cNvPicPr>
          <p:nvPr/>
        </p:nvPicPr>
        <p:blipFill>
          <a:blip r:embed="rId2" cstate="print"/>
          <a:srcRect/>
          <a:stretch>
            <a:fillRect/>
          </a:stretch>
        </p:blipFill>
        <p:spPr bwMode="auto">
          <a:xfrm>
            <a:off x="1714480" y="2357430"/>
            <a:ext cx="5715040" cy="411995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14282" y="3253087"/>
            <a:ext cx="2520000" cy="461665"/>
          </a:xfrm>
          <a:prstGeom prst="rect">
            <a:avLst/>
          </a:prstGeom>
          <a:noFill/>
          <a:ln>
            <a:solidFill>
              <a:schemeClr val="tx1"/>
            </a:solidFill>
          </a:ln>
        </p:spPr>
        <p:txBody>
          <a:bodyPr wrap="square" rtlCol="0">
            <a:spAutoFit/>
          </a:bodyPr>
          <a:lstStyle/>
          <a:p>
            <a:pPr algn="ctr"/>
            <a:r>
              <a:rPr lang="fr-FR" sz="2400" dirty="0" smtClean="0"/>
              <a:t>J'aime</a:t>
            </a:r>
            <a:endParaRPr lang="fr-BE" sz="2400" dirty="0"/>
          </a:p>
        </p:txBody>
      </p:sp>
      <p:sp>
        <p:nvSpPr>
          <p:cNvPr id="4" name="ZoneTexte 3"/>
          <p:cNvSpPr txBox="1"/>
          <p:nvPr/>
        </p:nvSpPr>
        <p:spPr>
          <a:xfrm>
            <a:off x="3857620" y="3065628"/>
            <a:ext cx="2520000" cy="830997"/>
          </a:xfrm>
          <a:prstGeom prst="rect">
            <a:avLst/>
          </a:prstGeom>
          <a:noFill/>
          <a:ln>
            <a:solidFill>
              <a:schemeClr val="tx1"/>
            </a:solidFill>
          </a:ln>
        </p:spPr>
        <p:txBody>
          <a:bodyPr wrap="square" rtlCol="0">
            <a:spAutoFit/>
          </a:bodyPr>
          <a:lstStyle/>
          <a:p>
            <a:pPr algn="ctr"/>
            <a:r>
              <a:rPr lang="fr-FR" sz="2400" dirty="0" smtClean="0"/>
              <a:t>J'en apprécie les couleurs</a:t>
            </a:r>
            <a:endParaRPr lang="fr-BE" sz="2400" dirty="0"/>
          </a:p>
        </p:txBody>
      </p:sp>
      <p:sp>
        <p:nvSpPr>
          <p:cNvPr id="5" name="ZoneTexte 4"/>
          <p:cNvSpPr txBox="1"/>
          <p:nvPr/>
        </p:nvSpPr>
        <p:spPr>
          <a:xfrm>
            <a:off x="3857620" y="1643050"/>
            <a:ext cx="2520000" cy="830997"/>
          </a:xfrm>
          <a:prstGeom prst="rect">
            <a:avLst/>
          </a:prstGeom>
          <a:noFill/>
          <a:ln>
            <a:solidFill>
              <a:schemeClr val="tx1"/>
            </a:solidFill>
          </a:ln>
        </p:spPr>
        <p:txBody>
          <a:bodyPr wrap="square" rtlCol="0">
            <a:spAutoFit/>
          </a:bodyPr>
          <a:lstStyle/>
          <a:p>
            <a:pPr algn="ctr"/>
            <a:r>
              <a:rPr lang="fr-FR" sz="2400" dirty="0" smtClean="0"/>
              <a:t>Ce tableau évoque le bonheur</a:t>
            </a:r>
            <a:endParaRPr lang="fr-BE" sz="2400" dirty="0"/>
          </a:p>
        </p:txBody>
      </p:sp>
      <p:sp>
        <p:nvSpPr>
          <p:cNvPr id="6" name="ZoneTexte 5"/>
          <p:cNvSpPr txBox="1"/>
          <p:nvPr/>
        </p:nvSpPr>
        <p:spPr>
          <a:xfrm>
            <a:off x="3857620" y="4681847"/>
            <a:ext cx="2520000" cy="461665"/>
          </a:xfrm>
          <a:prstGeom prst="rect">
            <a:avLst/>
          </a:prstGeom>
          <a:noFill/>
          <a:ln>
            <a:solidFill>
              <a:schemeClr val="tx1"/>
            </a:solidFill>
          </a:ln>
        </p:spPr>
        <p:txBody>
          <a:bodyPr wrap="square" rtlCol="0">
            <a:spAutoFit/>
          </a:bodyPr>
          <a:lstStyle/>
          <a:p>
            <a:pPr algn="ctr"/>
            <a:r>
              <a:rPr lang="fr-FR" sz="2400" dirty="0" smtClean="0"/>
              <a:t>Il me parle</a:t>
            </a:r>
            <a:endParaRPr lang="fr-BE" sz="2400" dirty="0"/>
          </a:p>
        </p:txBody>
      </p:sp>
      <p:sp>
        <p:nvSpPr>
          <p:cNvPr id="7" name="ZoneTexte 6"/>
          <p:cNvSpPr txBox="1"/>
          <p:nvPr/>
        </p:nvSpPr>
        <p:spPr>
          <a:xfrm>
            <a:off x="7058280" y="3253087"/>
            <a:ext cx="1800000" cy="461665"/>
          </a:xfrm>
          <a:prstGeom prst="rect">
            <a:avLst/>
          </a:prstGeom>
          <a:noFill/>
          <a:ln>
            <a:solidFill>
              <a:schemeClr val="tx1"/>
            </a:solidFill>
          </a:ln>
        </p:spPr>
        <p:txBody>
          <a:bodyPr wrap="square" rtlCol="0">
            <a:spAutoFit/>
          </a:bodyPr>
          <a:lstStyle/>
          <a:p>
            <a:pPr algn="ctr"/>
            <a:endParaRPr lang="fr-BE" sz="2400" dirty="0"/>
          </a:p>
        </p:txBody>
      </p:sp>
      <p:sp>
        <p:nvSpPr>
          <p:cNvPr id="8" name="ZoneTexte 7"/>
          <p:cNvSpPr txBox="1"/>
          <p:nvPr/>
        </p:nvSpPr>
        <p:spPr>
          <a:xfrm>
            <a:off x="7058280" y="1830509"/>
            <a:ext cx="1800000" cy="461665"/>
          </a:xfrm>
          <a:prstGeom prst="rect">
            <a:avLst/>
          </a:prstGeom>
          <a:noFill/>
          <a:ln>
            <a:solidFill>
              <a:schemeClr val="tx1"/>
            </a:solidFill>
          </a:ln>
        </p:spPr>
        <p:txBody>
          <a:bodyPr wrap="square" rtlCol="0">
            <a:spAutoFit/>
          </a:bodyPr>
          <a:lstStyle/>
          <a:p>
            <a:pPr algn="ctr"/>
            <a:endParaRPr lang="fr-BE" sz="2400" dirty="0"/>
          </a:p>
        </p:txBody>
      </p:sp>
      <p:sp>
        <p:nvSpPr>
          <p:cNvPr id="9" name="ZoneTexte 8"/>
          <p:cNvSpPr txBox="1"/>
          <p:nvPr/>
        </p:nvSpPr>
        <p:spPr>
          <a:xfrm>
            <a:off x="7058280" y="4681847"/>
            <a:ext cx="1800000" cy="461665"/>
          </a:xfrm>
          <a:prstGeom prst="rect">
            <a:avLst/>
          </a:prstGeom>
          <a:noFill/>
          <a:ln>
            <a:solidFill>
              <a:schemeClr val="tx1"/>
            </a:solidFill>
          </a:ln>
        </p:spPr>
        <p:txBody>
          <a:bodyPr wrap="square" rtlCol="0">
            <a:spAutoFit/>
          </a:bodyPr>
          <a:lstStyle/>
          <a:p>
            <a:pPr algn="ctr"/>
            <a:endParaRPr lang="fr-BE" sz="2400" dirty="0"/>
          </a:p>
        </p:txBody>
      </p:sp>
      <p:cxnSp>
        <p:nvCxnSpPr>
          <p:cNvPr id="11" name="Connecteur droit avec flèche 10"/>
          <p:cNvCxnSpPr>
            <a:stCxn id="5" idx="1"/>
          </p:cNvCxnSpPr>
          <p:nvPr/>
        </p:nvCxnSpPr>
        <p:spPr>
          <a:xfrm rot="10800000" flipV="1">
            <a:off x="2857488" y="2058549"/>
            <a:ext cx="1000132" cy="8703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rot="10800000">
            <a:off x="2857489" y="4000504"/>
            <a:ext cx="1000132" cy="8703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a:stCxn id="4" idx="1"/>
          </p:cNvCxnSpPr>
          <p:nvPr/>
        </p:nvCxnSpPr>
        <p:spPr>
          <a:xfrm rot="10800000" flipV="1">
            <a:off x="2786050" y="3481127"/>
            <a:ext cx="1071570" cy="1931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rot="10800000" flipV="1">
            <a:off x="6643702" y="3429000"/>
            <a:ext cx="396000" cy="1931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rot="10800000" flipV="1">
            <a:off x="6643702" y="4929198"/>
            <a:ext cx="396000" cy="1931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rot="10800000" flipV="1">
            <a:off x="6643703" y="2052367"/>
            <a:ext cx="396000" cy="1931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7286644" y="1916660"/>
            <a:ext cx="301686" cy="369332"/>
          </a:xfrm>
          <a:prstGeom prst="rect">
            <a:avLst/>
          </a:prstGeom>
          <a:noFill/>
        </p:spPr>
        <p:txBody>
          <a:bodyPr wrap="none" rtlCol="0">
            <a:spAutoFit/>
          </a:bodyPr>
          <a:lstStyle/>
          <a:p>
            <a:r>
              <a:rPr lang="fr-FR" dirty="0" smtClean="0"/>
              <a:t>1</a:t>
            </a:r>
            <a:endParaRPr lang="fr-BE" dirty="0"/>
          </a:p>
        </p:txBody>
      </p:sp>
      <p:sp>
        <p:nvSpPr>
          <p:cNvPr id="21" name="ZoneTexte 20"/>
          <p:cNvSpPr txBox="1"/>
          <p:nvPr/>
        </p:nvSpPr>
        <p:spPr>
          <a:xfrm>
            <a:off x="7556462" y="1916660"/>
            <a:ext cx="301686" cy="369332"/>
          </a:xfrm>
          <a:prstGeom prst="rect">
            <a:avLst/>
          </a:prstGeom>
          <a:noFill/>
        </p:spPr>
        <p:txBody>
          <a:bodyPr wrap="none" rtlCol="0">
            <a:spAutoFit/>
          </a:bodyPr>
          <a:lstStyle/>
          <a:p>
            <a:r>
              <a:rPr lang="fr-FR" dirty="0" smtClean="0"/>
              <a:t>4</a:t>
            </a:r>
            <a:endParaRPr lang="fr-BE" dirty="0"/>
          </a:p>
        </p:txBody>
      </p:sp>
      <p:sp>
        <p:nvSpPr>
          <p:cNvPr id="22" name="ZoneTexte 21"/>
          <p:cNvSpPr txBox="1"/>
          <p:nvPr/>
        </p:nvSpPr>
        <p:spPr>
          <a:xfrm>
            <a:off x="7842214" y="1916660"/>
            <a:ext cx="301686" cy="369332"/>
          </a:xfrm>
          <a:prstGeom prst="rect">
            <a:avLst/>
          </a:prstGeom>
          <a:noFill/>
        </p:spPr>
        <p:txBody>
          <a:bodyPr wrap="none" rtlCol="0">
            <a:spAutoFit/>
          </a:bodyPr>
          <a:lstStyle/>
          <a:p>
            <a:r>
              <a:rPr lang="fr-FR" dirty="0" smtClean="0"/>
              <a:t>5</a:t>
            </a:r>
            <a:endParaRPr lang="fr-BE" dirty="0"/>
          </a:p>
        </p:txBody>
      </p:sp>
      <p:sp>
        <p:nvSpPr>
          <p:cNvPr id="23" name="ZoneTexte 22"/>
          <p:cNvSpPr txBox="1"/>
          <p:nvPr/>
        </p:nvSpPr>
        <p:spPr>
          <a:xfrm>
            <a:off x="8127966" y="1916660"/>
            <a:ext cx="301686" cy="369332"/>
          </a:xfrm>
          <a:prstGeom prst="rect">
            <a:avLst/>
          </a:prstGeom>
          <a:noFill/>
        </p:spPr>
        <p:txBody>
          <a:bodyPr wrap="none" rtlCol="0">
            <a:spAutoFit/>
          </a:bodyPr>
          <a:lstStyle/>
          <a:p>
            <a:r>
              <a:rPr lang="fr-FR" dirty="0" smtClean="0"/>
              <a:t>7</a:t>
            </a:r>
            <a:endParaRPr lang="fr-BE" dirty="0"/>
          </a:p>
        </p:txBody>
      </p:sp>
      <p:sp>
        <p:nvSpPr>
          <p:cNvPr id="25" name="ZoneTexte 24"/>
          <p:cNvSpPr txBox="1"/>
          <p:nvPr/>
        </p:nvSpPr>
        <p:spPr>
          <a:xfrm>
            <a:off x="7572396" y="3286124"/>
            <a:ext cx="301686" cy="369332"/>
          </a:xfrm>
          <a:prstGeom prst="rect">
            <a:avLst/>
          </a:prstGeom>
          <a:noFill/>
        </p:spPr>
        <p:txBody>
          <a:bodyPr wrap="none" rtlCol="0">
            <a:spAutoFit/>
          </a:bodyPr>
          <a:lstStyle/>
          <a:p>
            <a:r>
              <a:rPr lang="fr-FR" dirty="0" smtClean="0"/>
              <a:t>3</a:t>
            </a:r>
            <a:endParaRPr lang="fr-BE" dirty="0"/>
          </a:p>
        </p:txBody>
      </p:sp>
      <p:sp>
        <p:nvSpPr>
          <p:cNvPr id="26" name="ZoneTexte 25"/>
          <p:cNvSpPr txBox="1"/>
          <p:nvPr/>
        </p:nvSpPr>
        <p:spPr>
          <a:xfrm>
            <a:off x="7842214" y="3286124"/>
            <a:ext cx="301686" cy="369332"/>
          </a:xfrm>
          <a:prstGeom prst="rect">
            <a:avLst/>
          </a:prstGeom>
          <a:noFill/>
        </p:spPr>
        <p:txBody>
          <a:bodyPr wrap="none" rtlCol="0">
            <a:spAutoFit/>
          </a:bodyPr>
          <a:lstStyle/>
          <a:p>
            <a:r>
              <a:rPr lang="fr-FR" dirty="0" smtClean="0"/>
              <a:t>5</a:t>
            </a:r>
            <a:endParaRPr lang="fr-BE" dirty="0"/>
          </a:p>
        </p:txBody>
      </p:sp>
      <p:sp>
        <p:nvSpPr>
          <p:cNvPr id="27" name="ZoneTexte 26"/>
          <p:cNvSpPr txBox="1"/>
          <p:nvPr/>
        </p:nvSpPr>
        <p:spPr>
          <a:xfrm>
            <a:off x="7572396" y="4714884"/>
            <a:ext cx="301686" cy="369332"/>
          </a:xfrm>
          <a:prstGeom prst="rect">
            <a:avLst/>
          </a:prstGeom>
          <a:noFill/>
        </p:spPr>
        <p:txBody>
          <a:bodyPr wrap="none" rtlCol="0">
            <a:spAutoFit/>
          </a:bodyPr>
          <a:lstStyle/>
          <a:p>
            <a:r>
              <a:rPr lang="fr-FR" dirty="0" smtClean="0"/>
              <a:t>2</a:t>
            </a:r>
            <a:endParaRPr lang="fr-BE" dirty="0"/>
          </a:p>
        </p:txBody>
      </p:sp>
      <p:sp>
        <p:nvSpPr>
          <p:cNvPr id="28" name="ZoneTexte 27"/>
          <p:cNvSpPr txBox="1"/>
          <p:nvPr/>
        </p:nvSpPr>
        <p:spPr>
          <a:xfrm>
            <a:off x="7842214" y="4714884"/>
            <a:ext cx="301686" cy="369332"/>
          </a:xfrm>
          <a:prstGeom prst="rect">
            <a:avLst/>
          </a:prstGeom>
          <a:noFill/>
        </p:spPr>
        <p:txBody>
          <a:bodyPr wrap="none" rtlCol="0">
            <a:spAutoFit/>
          </a:bodyPr>
          <a:lstStyle/>
          <a:p>
            <a:r>
              <a:rPr lang="fr-FR" dirty="0" smtClean="0"/>
              <a:t>6</a:t>
            </a:r>
            <a:endParaRPr lang="fr-BE"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20" grpId="0"/>
      <p:bldP spid="21" grpId="0"/>
      <p:bldP spid="22" grpId="0"/>
      <p:bldP spid="23" grpId="0"/>
      <p:bldP spid="25" grpId="0"/>
      <p:bldP spid="26" grpId="0"/>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62995" y="1071546"/>
            <a:ext cx="7180905" cy="1200329"/>
          </a:xfrm>
          <a:prstGeom prst="rect">
            <a:avLst/>
          </a:prstGeom>
          <a:noFill/>
        </p:spPr>
        <p:txBody>
          <a:bodyPr wrap="square" rtlCol="0">
            <a:spAutoFit/>
          </a:bodyPr>
          <a:lstStyle/>
          <a:p>
            <a:pPr algn="just"/>
            <a:r>
              <a:rPr lang="fr-FR" sz="2400" dirty="0" smtClean="0">
                <a:latin typeface="Times New Roman" pitchFamily="18" charset="0"/>
                <a:cs typeface="Times New Roman" pitchFamily="18" charset="0"/>
              </a:rPr>
              <a:t>J'aime ce tableau car j'y perçois une certaine joie de vivre. Les personnages sont détendus et me paraissent prendre beaucoup de plaisir à ce qu'ils vivent.</a:t>
            </a:r>
            <a:endParaRPr lang="fr-BE" sz="2400" dirty="0">
              <a:latin typeface="Times New Roman" pitchFamily="18" charset="0"/>
              <a:cs typeface="Times New Roman" pitchFamily="18" charset="0"/>
            </a:endParaRPr>
          </a:p>
        </p:txBody>
      </p:sp>
      <p:sp>
        <p:nvSpPr>
          <p:cNvPr id="3" name="ZoneTexte 2"/>
          <p:cNvSpPr txBox="1"/>
          <p:nvPr/>
        </p:nvSpPr>
        <p:spPr>
          <a:xfrm>
            <a:off x="1000100" y="2571744"/>
            <a:ext cx="7180905" cy="830997"/>
          </a:xfrm>
          <a:prstGeom prst="rect">
            <a:avLst/>
          </a:prstGeom>
          <a:noFill/>
        </p:spPr>
        <p:txBody>
          <a:bodyPr wrap="square" rtlCol="0">
            <a:spAutoFit/>
          </a:bodyPr>
          <a:lstStyle/>
          <a:p>
            <a:pPr algn="just"/>
            <a:r>
              <a:rPr lang="fr-FR" sz="2400" dirty="0" smtClean="0">
                <a:latin typeface="Times New Roman" pitchFamily="18" charset="0"/>
                <a:cs typeface="Times New Roman" pitchFamily="18" charset="0"/>
              </a:rPr>
              <a:t>Même les couleurs expriment ce bonheur : elles sont lumineuses et éclairent le tableau.</a:t>
            </a:r>
            <a:endParaRPr lang="fr-BE" sz="2400" dirty="0">
              <a:latin typeface="Times New Roman" pitchFamily="18" charset="0"/>
              <a:cs typeface="Times New Roman" pitchFamily="18" charset="0"/>
            </a:endParaRPr>
          </a:p>
        </p:txBody>
      </p:sp>
      <p:sp>
        <p:nvSpPr>
          <p:cNvPr id="4" name="ZoneTexte 3"/>
          <p:cNvSpPr txBox="1"/>
          <p:nvPr/>
        </p:nvSpPr>
        <p:spPr>
          <a:xfrm>
            <a:off x="1000100" y="3786190"/>
            <a:ext cx="7180905" cy="1200329"/>
          </a:xfrm>
          <a:prstGeom prst="rect">
            <a:avLst/>
          </a:prstGeom>
          <a:noFill/>
        </p:spPr>
        <p:txBody>
          <a:bodyPr wrap="square" rtlCol="0">
            <a:spAutoFit/>
          </a:bodyPr>
          <a:lstStyle/>
          <a:p>
            <a:pPr algn="just"/>
            <a:r>
              <a:rPr lang="fr-FR" sz="2400" dirty="0" smtClean="0">
                <a:latin typeface="Times New Roman" pitchFamily="18" charset="0"/>
                <a:cs typeface="Times New Roman" pitchFamily="18" charset="0"/>
              </a:rPr>
              <a:t>Enfin, ce tableau donne envie de participer à la fête et me rappelle les merveilleuses vacances que je passe en France, chez ma marraine.</a:t>
            </a:r>
            <a:endParaRPr lang="fr-BE"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4348" y="383425"/>
            <a:ext cx="6143668" cy="461665"/>
          </a:xfrm>
          <a:prstGeom prst="rect">
            <a:avLst/>
          </a:prstGeom>
        </p:spPr>
        <p:txBody>
          <a:bodyPr wrap="square">
            <a:spAutoFit/>
          </a:bodyPr>
          <a:lstStyle/>
          <a:p>
            <a:pPr>
              <a:buFont typeface="Wingdings" pitchFamily="2" charset="2"/>
              <a:buChar char="§"/>
            </a:pPr>
            <a:r>
              <a:rPr lang="fr-FR" sz="2400" dirty="0" smtClean="0">
                <a:latin typeface="Times New Roman" pitchFamily="18" charset="0"/>
                <a:cs typeface="Times New Roman" pitchFamily="18" charset="0"/>
              </a:rPr>
              <a:t> Réaction de Lola</a:t>
            </a:r>
            <a:endParaRPr lang="fr-BE" sz="2400" dirty="0">
              <a:solidFill>
                <a:srgbClr val="FF0000"/>
              </a:solidFill>
              <a:latin typeface="Times New Roman" pitchFamily="18" charset="0"/>
              <a:cs typeface="Times New Roman" pitchFamily="18" charset="0"/>
            </a:endParaRPr>
          </a:p>
        </p:txBody>
      </p:sp>
      <p:sp>
        <p:nvSpPr>
          <p:cNvPr id="14" name="Rectangle 13"/>
          <p:cNvSpPr/>
          <p:nvPr/>
        </p:nvSpPr>
        <p:spPr>
          <a:xfrm>
            <a:off x="714348" y="1643050"/>
            <a:ext cx="6143668" cy="461665"/>
          </a:xfrm>
          <a:prstGeom prst="rect">
            <a:avLst/>
          </a:prstGeom>
        </p:spPr>
        <p:txBody>
          <a:bodyPr wrap="square">
            <a:spAutoFit/>
          </a:bodyPr>
          <a:lstStyle/>
          <a:p>
            <a:pPr>
              <a:buFont typeface="Wingdings" pitchFamily="2" charset="2"/>
              <a:buChar char="§"/>
            </a:pPr>
            <a:r>
              <a:rPr lang="fr-FR" sz="2400" dirty="0" smtClean="0">
                <a:latin typeface="Times New Roman" pitchFamily="18" charset="0"/>
                <a:cs typeface="Times New Roman" pitchFamily="18" charset="0"/>
              </a:rPr>
              <a:t> Réaction de Robin</a:t>
            </a:r>
            <a:endParaRPr lang="fr-BE" sz="2400" dirty="0">
              <a:solidFill>
                <a:srgbClr val="FF0000"/>
              </a:solidFill>
              <a:latin typeface="Times New Roman" pitchFamily="18" charset="0"/>
              <a:cs typeface="Times New Roman" pitchFamily="18" charset="0"/>
            </a:endParaRPr>
          </a:p>
        </p:txBody>
      </p:sp>
      <p:sp>
        <p:nvSpPr>
          <p:cNvPr id="15" name="Rectangle 14"/>
          <p:cNvSpPr/>
          <p:nvPr/>
        </p:nvSpPr>
        <p:spPr>
          <a:xfrm>
            <a:off x="714348" y="2850718"/>
            <a:ext cx="6143668" cy="461665"/>
          </a:xfrm>
          <a:prstGeom prst="rect">
            <a:avLst/>
          </a:prstGeom>
        </p:spPr>
        <p:txBody>
          <a:bodyPr wrap="square">
            <a:spAutoFit/>
          </a:bodyPr>
          <a:lstStyle/>
          <a:p>
            <a:pPr>
              <a:buFont typeface="Wingdings" pitchFamily="2" charset="2"/>
              <a:buChar char="§"/>
            </a:pPr>
            <a:r>
              <a:rPr lang="fr-FR" sz="2400" dirty="0" smtClean="0">
                <a:latin typeface="Times New Roman" pitchFamily="18" charset="0"/>
                <a:cs typeface="Times New Roman" pitchFamily="18" charset="0"/>
              </a:rPr>
              <a:t> Réaction de Sophie</a:t>
            </a:r>
            <a:endParaRPr lang="fr-BE" sz="2400" dirty="0">
              <a:solidFill>
                <a:srgbClr val="FF0000"/>
              </a:solidFill>
              <a:latin typeface="Times New Roman" pitchFamily="18" charset="0"/>
              <a:cs typeface="Times New Roman" pitchFamily="18" charset="0"/>
            </a:endParaRPr>
          </a:p>
        </p:txBody>
      </p:sp>
      <p:sp>
        <p:nvSpPr>
          <p:cNvPr id="16" name="Rectangle 15"/>
          <p:cNvSpPr/>
          <p:nvPr/>
        </p:nvSpPr>
        <p:spPr>
          <a:xfrm>
            <a:off x="714348" y="4148744"/>
            <a:ext cx="6143668" cy="461665"/>
          </a:xfrm>
          <a:prstGeom prst="rect">
            <a:avLst/>
          </a:prstGeom>
        </p:spPr>
        <p:txBody>
          <a:bodyPr wrap="square">
            <a:spAutoFit/>
          </a:bodyPr>
          <a:lstStyle/>
          <a:p>
            <a:pPr>
              <a:buFont typeface="Wingdings" pitchFamily="2" charset="2"/>
              <a:buChar char="§"/>
            </a:pPr>
            <a:r>
              <a:rPr lang="fr-FR" sz="2400" dirty="0" smtClean="0">
                <a:latin typeface="Times New Roman" pitchFamily="18" charset="0"/>
                <a:cs typeface="Times New Roman" pitchFamily="18" charset="0"/>
              </a:rPr>
              <a:t> Réaction de Marius</a:t>
            </a:r>
            <a:endParaRPr lang="fr-BE" sz="2400" dirty="0">
              <a:solidFill>
                <a:srgbClr val="FF0000"/>
              </a:solidFill>
              <a:latin typeface="Times New Roman" pitchFamily="18" charset="0"/>
              <a:cs typeface="Times New Roman" pitchFamily="18" charset="0"/>
            </a:endParaRPr>
          </a:p>
        </p:txBody>
      </p:sp>
      <p:sp>
        <p:nvSpPr>
          <p:cNvPr id="17" name="Rectangle 16"/>
          <p:cNvSpPr/>
          <p:nvPr/>
        </p:nvSpPr>
        <p:spPr>
          <a:xfrm>
            <a:off x="714348" y="5077438"/>
            <a:ext cx="6143668" cy="461665"/>
          </a:xfrm>
          <a:prstGeom prst="rect">
            <a:avLst/>
          </a:prstGeom>
        </p:spPr>
        <p:txBody>
          <a:bodyPr wrap="square">
            <a:spAutoFit/>
          </a:bodyPr>
          <a:lstStyle/>
          <a:p>
            <a:pPr>
              <a:buFont typeface="Wingdings" pitchFamily="2" charset="2"/>
              <a:buChar char="§"/>
            </a:pPr>
            <a:r>
              <a:rPr lang="fr-FR" sz="2400" dirty="0" smtClean="0">
                <a:latin typeface="Times New Roman" pitchFamily="18" charset="0"/>
                <a:cs typeface="Times New Roman" pitchFamily="18" charset="0"/>
              </a:rPr>
              <a:t> Réaction de Rachid</a:t>
            </a:r>
            <a:endParaRPr lang="fr-BE" sz="2400" dirty="0">
              <a:solidFill>
                <a:srgbClr val="FF0000"/>
              </a:solidFill>
              <a:latin typeface="Times New Roman" pitchFamily="18" charset="0"/>
              <a:cs typeface="Times New Roman" pitchFamily="18" charset="0"/>
            </a:endParaRPr>
          </a:p>
        </p:txBody>
      </p:sp>
      <p:sp>
        <p:nvSpPr>
          <p:cNvPr id="18" name="Rectangle 17"/>
          <p:cNvSpPr/>
          <p:nvPr/>
        </p:nvSpPr>
        <p:spPr>
          <a:xfrm>
            <a:off x="1643042" y="740615"/>
            <a:ext cx="7215238" cy="830997"/>
          </a:xfrm>
          <a:prstGeom prst="rect">
            <a:avLst/>
          </a:prstGeom>
        </p:spPr>
        <p:txBody>
          <a:bodyPr wrap="square">
            <a:spAutoFit/>
          </a:bodyPr>
          <a:lstStyle/>
          <a:p>
            <a:pPr algn="just"/>
            <a:r>
              <a:rPr lang="fr-FR" sz="2400" dirty="0" smtClean="0">
                <a:latin typeface="Times New Roman" pitchFamily="18" charset="0"/>
                <a:cs typeface="Times New Roman" pitchFamily="18" charset="0"/>
              </a:rPr>
              <a:t>Non. Elle exprime bien un jugement de goût mais ne le motive pas.</a:t>
            </a:r>
            <a:endParaRPr lang="fr-BE" sz="2400" dirty="0">
              <a:solidFill>
                <a:srgbClr val="FF0000"/>
              </a:solidFill>
              <a:latin typeface="Times New Roman" pitchFamily="18" charset="0"/>
              <a:cs typeface="Times New Roman" pitchFamily="18" charset="0"/>
            </a:endParaRPr>
          </a:p>
        </p:txBody>
      </p:sp>
      <p:sp>
        <p:nvSpPr>
          <p:cNvPr id="19" name="Rectangle 18"/>
          <p:cNvSpPr/>
          <p:nvPr/>
        </p:nvSpPr>
        <p:spPr>
          <a:xfrm>
            <a:off x="1643042" y="2026499"/>
            <a:ext cx="7215238" cy="830997"/>
          </a:xfrm>
          <a:prstGeom prst="rect">
            <a:avLst/>
          </a:prstGeom>
        </p:spPr>
        <p:txBody>
          <a:bodyPr wrap="square">
            <a:spAutoFit/>
          </a:bodyPr>
          <a:lstStyle/>
          <a:p>
            <a:pPr algn="just"/>
            <a:r>
              <a:rPr lang="fr-FR" sz="2400" dirty="0" smtClean="0">
                <a:latin typeface="Times New Roman" pitchFamily="18" charset="0"/>
                <a:cs typeface="Times New Roman" pitchFamily="18" charset="0"/>
              </a:rPr>
              <a:t>Non. Il se contente de décrire le tableau sans exprimer son avis.</a:t>
            </a:r>
            <a:endParaRPr lang="fr-BE" sz="2400" dirty="0">
              <a:solidFill>
                <a:srgbClr val="FF0000"/>
              </a:solidFill>
              <a:latin typeface="Times New Roman" pitchFamily="18" charset="0"/>
              <a:cs typeface="Times New Roman" pitchFamily="18" charset="0"/>
            </a:endParaRPr>
          </a:p>
        </p:txBody>
      </p:sp>
      <p:sp>
        <p:nvSpPr>
          <p:cNvPr id="20" name="Rectangle 19"/>
          <p:cNvSpPr/>
          <p:nvPr/>
        </p:nvSpPr>
        <p:spPr>
          <a:xfrm>
            <a:off x="1643042" y="3240945"/>
            <a:ext cx="7215238" cy="830997"/>
          </a:xfrm>
          <a:prstGeom prst="rect">
            <a:avLst/>
          </a:prstGeom>
        </p:spPr>
        <p:txBody>
          <a:bodyPr wrap="square">
            <a:spAutoFit/>
          </a:bodyPr>
          <a:lstStyle/>
          <a:p>
            <a:pPr algn="just"/>
            <a:r>
              <a:rPr lang="fr-FR" sz="2400" dirty="0" smtClean="0">
                <a:latin typeface="Times New Roman" pitchFamily="18" charset="0"/>
                <a:cs typeface="Times New Roman" pitchFamily="18" charset="0"/>
              </a:rPr>
              <a:t>Oui. Il s'agit bien d'un jugement de goût et il est argumenté.</a:t>
            </a:r>
            <a:endParaRPr lang="fr-BE" sz="2400" dirty="0">
              <a:solidFill>
                <a:srgbClr val="FF0000"/>
              </a:solidFill>
              <a:latin typeface="Times New Roman" pitchFamily="18" charset="0"/>
              <a:cs typeface="Times New Roman" pitchFamily="18" charset="0"/>
            </a:endParaRPr>
          </a:p>
        </p:txBody>
      </p:sp>
      <p:sp>
        <p:nvSpPr>
          <p:cNvPr id="21" name="Rectangle 20"/>
          <p:cNvSpPr/>
          <p:nvPr/>
        </p:nvSpPr>
        <p:spPr>
          <a:xfrm>
            <a:off x="1643042" y="4538971"/>
            <a:ext cx="7215238" cy="461665"/>
          </a:xfrm>
          <a:prstGeom prst="rect">
            <a:avLst/>
          </a:prstGeom>
        </p:spPr>
        <p:txBody>
          <a:bodyPr wrap="square">
            <a:spAutoFit/>
          </a:bodyPr>
          <a:lstStyle/>
          <a:p>
            <a:pPr algn="just"/>
            <a:r>
              <a:rPr lang="fr-FR" sz="2400" dirty="0" smtClean="0">
                <a:latin typeface="Times New Roman" pitchFamily="18" charset="0"/>
                <a:cs typeface="Times New Roman" pitchFamily="18" charset="0"/>
              </a:rPr>
              <a:t>Idem.</a:t>
            </a:r>
            <a:endParaRPr lang="fr-BE" sz="2400" dirty="0">
              <a:solidFill>
                <a:srgbClr val="FF0000"/>
              </a:solidFill>
              <a:latin typeface="Times New Roman" pitchFamily="18" charset="0"/>
              <a:cs typeface="Times New Roman" pitchFamily="18" charset="0"/>
            </a:endParaRPr>
          </a:p>
        </p:txBody>
      </p:sp>
      <p:sp>
        <p:nvSpPr>
          <p:cNvPr id="22" name="Rectangle 21"/>
          <p:cNvSpPr/>
          <p:nvPr/>
        </p:nvSpPr>
        <p:spPr>
          <a:xfrm>
            <a:off x="1643042" y="5467665"/>
            <a:ext cx="7215238" cy="461665"/>
          </a:xfrm>
          <a:prstGeom prst="rect">
            <a:avLst/>
          </a:prstGeom>
        </p:spPr>
        <p:txBody>
          <a:bodyPr wrap="square">
            <a:spAutoFit/>
          </a:bodyPr>
          <a:lstStyle/>
          <a:p>
            <a:pPr algn="just"/>
            <a:r>
              <a:rPr lang="fr-FR" sz="2400" dirty="0" smtClean="0">
                <a:latin typeface="Times New Roman" pitchFamily="18" charset="0"/>
                <a:cs typeface="Times New Roman" pitchFamily="18" charset="0"/>
              </a:rPr>
              <a:t>Voir Lola.</a:t>
            </a:r>
            <a:endParaRPr lang="fr-BE"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P spid="16" grpId="0"/>
      <p:bldP spid="17" grpId="0"/>
      <p:bldP spid="18" grpId="0"/>
      <p:bldP spid="19" grpId="0"/>
      <p:bldP spid="20"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572560" cy="830997"/>
          </a:xfrm>
          <a:prstGeom prst="rect">
            <a:avLst/>
          </a:prstGeom>
        </p:spPr>
        <p:txBody>
          <a:bodyPr wrap="square">
            <a:spAutoFit/>
          </a:bodyPr>
          <a:lstStyle/>
          <a:p>
            <a:pPr algn="just"/>
            <a:r>
              <a:rPr lang="fr-FR" sz="2400" dirty="0" smtClean="0">
                <a:latin typeface="Times New Roman" pitchFamily="18" charset="0"/>
                <a:cs typeface="Times New Roman" pitchFamily="18" charset="0"/>
                <a:sym typeface="Webdings"/>
              </a:rPr>
              <a:t></a:t>
            </a:r>
            <a:r>
              <a:rPr lang="fr-FR" sz="2400" dirty="0" smtClean="0">
                <a:latin typeface="Times New Roman" pitchFamily="18" charset="0"/>
                <a:cs typeface="Times New Roman" pitchFamily="18" charset="0"/>
              </a:rPr>
              <a:t>Parmi ces cinq réactions, lesquelles te permettent de te faire une idée des goûts de leurs auteurs ? Explique.</a:t>
            </a:r>
            <a:endParaRPr lang="fr-BE" sz="2400" dirty="0">
              <a:latin typeface="Times New Roman" pitchFamily="18" charset="0"/>
              <a:cs typeface="Times New Roman" pitchFamily="18" charset="0"/>
            </a:endParaRPr>
          </a:p>
        </p:txBody>
      </p:sp>
      <p:sp>
        <p:nvSpPr>
          <p:cNvPr id="9" name="Rectangle 8"/>
          <p:cNvSpPr/>
          <p:nvPr/>
        </p:nvSpPr>
        <p:spPr>
          <a:xfrm>
            <a:off x="1214414" y="1071546"/>
            <a:ext cx="7643866" cy="1200329"/>
          </a:xfrm>
          <a:prstGeom prst="rect">
            <a:avLst/>
          </a:prstGeom>
        </p:spPr>
        <p:txBody>
          <a:bodyPr wrap="square">
            <a:spAutoFit/>
          </a:bodyPr>
          <a:lstStyle/>
          <a:p>
            <a:pPr algn="just"/>
            <a:r>
              <a:rPr lang="fr-FR" sz="2400" dirty="0" smtClean="0">
                <a:latin typeface="Times New Roman" pitchFamily="18" charset="0"/>
                <a:cs typeface="Times New Roman" pitchFamily="18" charset="0"/>
              </a:rPr>
              <a:t>Seules les réactions de Sophie et de Marius permettent de connaître leurs goûts car ils expliquent assez précisément ce qu'ils aiment ou n'aiment pas et pourquoi.</a:t>
            </a:r>
            <a:endParaRPr lang="fr-BE" sz="2400" dirty="0">
              <a:latin typeface="Times New Roman" pitchFamily="18" charset="0"/>
              <a:cs typeface="Times New Roman" pitchFamily="18" charset="0"/>
            </a:endParaRPr>
          </a:p>
        </p:txBody>
      </p:sp>
      <p:sp>
        <p:nvSpPr>
          <p:cNvPr id="10" name="Rectangle 9"/>
          <p:cNvSpPr/>
          <p:nvPr/>
        </p:nvSpPr>
        <p:spPr>
          <a:xfrm>
            <a:off x="285720" y="2214554"/>
            <a:ext cx="8572560" cy="830997"/>
          </a:xfrm>
          <a:prstGeom prst="rect">
            <a:avLst/>
          </a:prstGeom>
        </p:spPr>
        <p:txBody>
          <a:bodyPr wrap="square">
            <a:spAutoFit/>
          </a:bodyPr>
          <a:lstStyle/>
          <a:p>
            <a:pPr algn="just"/>
            <a:r>
              <a:rPr lang="fr-FR" sz="2400" dirty="0" smtClean="0">
                <a:latin typeface="Times New Roman" pitchFamily="18" charset="0"/>
                <a:cs typeface="Times New Roman" pitchFamily="18" charset="0"/>
                <a:sym typeface="Webdings"/>
              </a:rPr>
              <a:t></a:t>
            </a:r>
            <a:r>
              <a:rPr lang="fr-FR" sz="2400" dirty="0" smtClean="0">
                <a:latin typeface="Times New Roman" pitchFamily="18" charset="0"/>
                <a:cs typeface="Times New Roman" pitchFamily="18" charset="0"/>
              </a:rPr>
              <a:t> Pourrais-tu ne pas être d'accord avec ce qu'a écrit Sophie ? Pourquoi ? Et avec ce qu'a écrit Robin ? Pourquoi ?</a:t>
            </a:r>
            <a:endParaRPr lang="fr-BE" sz="2400" dirty="0" smtClean="0">
              <a:latin typeface="Times New Roman" pitchFamily="18" charset="0"/>
              <a:cs typeface="Times New Roman" pitchFamily="18" charset="0"/>
            </a:endParaRPr>
          </a:p>
        </p:txBody>
      </p:sp>
      <p:sp>
        <p:nvSpPr>
          <p:cNvPr id="11" name="Rectangle 10"/>
          <p:cNvSpPr/>
          <p:nvPr/>
        </p:nvSpPr>
        <p:spPr>
          <a:xfrm>
            <a:off x="1214414" y="2974113"/>
            <a:ext cx="7643866" cy="830997"/>
          </a:xfrm>
          <a:prstGeom prst="rect">
            <a:avLst/>
          </a:prstGeom>
        </p:spPr>
        <p:txBody>
          <a:bodyPr wrap="square">
            <a:spAutoFit/>
          </a:bodyPr>
          <a:lstStyle/>
          <a:p>
            <a:pPr algn="just"/>
            <a:r>
              <a:rPr lang="fr-FR" sz="2400" dirty="0" smtClean="0">
                <a:latin typeface="Times New Roman" pitchFamily="18" charset="0"/>
                <a:cs typeface="Times New Roman" pitchFamily="18" charset="0"/>
              </a:rPr>
              <a:t>Bien sûr, on peut très bien ne pas partager l'opinion de Sophie car nos goûts peuvent être différents des siens.</a:t>
            </a:r>
            <a:endParaRPr lang="fr-BE" sz="2400" dirty="0">
              <a:latin typeface="Times New Roman" pitchFamily="18" charset="0"/>
              <a:cs typeface="Times New Roman" pitchFamily="18" charset="0"/>
            </a:endParaRPr>
          </a:p>
        </p:txBody>
      </p:sp>
      <p:sp>
        <p:nvSpPr>
          <p:cNvPr id="12" name="Rectangle 11"/>
          <p:cNvSpPr/>
          <p:nvPr/>
        </p:nvSpPr>
        <p:spPr>
          <a:xfrm>
            <a:off x="1214414" y="3759931"/>
            <a:ext cx="7643866" cy="830997"/>
          </a:xfrm>
          <a:prstGeom prst="rect">
            <a:avLst/>
          </a:prstGeom>
        </p:spPr>
        <p:txBody>
          <a:bodyPr wrap="square">
            <a:spAutoFit/>
          </a:bodyPr>
          <a:lstStyle/>
          <a:p>
            <a:pPr algn="just"/>
            <a:r>
              <a:rPr lang="fr-FR" sz="2400" dirty="0" smtClean="0">
                <a:latin typeface="Times New Roman" pitchFamily="18" charset="0"/>
                <a:cs typeface="Times New Roman" pitchFamily="18" charset="0"/>
              </a:rPr>
              <a:t>Par contre, Robin ne s'implique pas dans sa description qui est incontestablement exacte.</a:t>
            </a:r>
            <a:endParaRPr lang="fr-BE" sz="2400" dirty="0">
              <a:latin typeface="Times New Roman" pitchFamily="18" charset="0"/>
              <a:cs typeface="Times New Roman" pitchFamily="18" charset="0"/>
            </a:endParaRPr>
          </a:p>
        </p:txBody>
      </p:sp>
      <p:sp>
        <p:nvSpPr>
          <p:cNvPr id="7" name="Rectangle 6"/>
          <p:cNvSpPr/>
          <p:nvPr/>
        </p:nvSpPr>
        <p:spPr>
          <a:xfrm>
            <a:off x="642910" y="4643446"/>
            <a:ext cx="7929618" cy="1938992"/>
          </a:xfrm>
          <a:prstGeom prst="rect">
            <a:avLst/>
          </a:prstGeom>
        </p:spPr>
        <p:txBody>
          <a:bodyPr wrap="square">
            <a:spAutoFit/>
          </a:bodyPr>
          <a:lstStyle/>
          <a:p>
            <a:pPr algn="just"/>
            <a:r>
              <a:rPr lang="fr-FR" sz="2400" b="1" dirty="0" smtClean="0">
                <a:latin typeface="Times New Roman" pitchFamily="18" charset="0"/>
                <a:cs typeface="Times New Roman" pitchFamily="18" charset="0"/>
              </a:rPr>
              <a:t>Synthèse</a:t>
            </a:r>
          </a:p>
          <a:p>
            <a:pPr algn="just"/>
            <a:r>
              <a:rPr lang="fr-FR" sz="2400" dirty="0" smtClean="0">
                <a:latin typeface="Times New Roman" pitchFamily="18" charset="0"/>
                <a:cs typeface="Times New Roman" pitchFamily="18" charset="0"/>
              </a:rPr>
              <a:t>Ecrire un jugement de goût est toujours un exercice extrêmement personnel. Pour être valable, il doit clairement exprimer l'opinion de l'auteur et être argumenté. Il ne peut jamais s'agir d'une simple description.</a:t>
            </a:r>
            <a:endParaRPr lang="fr-BE"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Danseuse posant chez un photographe Huile sur Toile x6550 cm Moscou Musee Pouchkine"/>
          <p:cNvPicPr>
            <a:picLocks noChangeAspect="1" noChangeArrowheads="1"/>
          </p:cNvPicPr>
          <p:nvPr/>
        </p:nvPicPr>
        <p:blipFill>
          <a:blip r:embed="rId2"/>
          <a:srcRect/>
          <a:stretch>
            <a:fillRect/>
          </a:stretch>
        </p:blipFill>
        <p:spPr bwMode="auto">
          <a:xfrm>
            <a:off x="2065990" y="0"/>
            <a:ext cx="5006340" cy="6858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142876" y="2786058"/>
            <a:ext cx="3000364"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rPr>
              <a:t>2ème partie – Tous les goûts sont dans la nature</a:t>
            </a:r>
            <a:endParaRPr kumimoji="0" lang="fr-FR" altLang="zh-CN"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5843" name="Picture 3" descr="http://www.dailyartfixx.com/wp-content/uploads/2011/03/Portrait-of-Josette-Juan-Gris-1916.jpg"/>
          <p:cNvPicPr>
            <a:picLocks noChangeAspect="1" noChangeArrowheads="1"/>
          </p:cNvPicPr>
          <p:nvPr/>
        </p:nvPicPr>
        <p:blipFill>
          <a:blip r:embed="rId2"/>
          <a:srcRect/>
          <a:stretch>
            <a:fillRect/>
          </a:stretch>
        </p:blipFill>
        <p:spPr bwMode="auto">
          <a:xfrm>
            <a:off x="3857620" y="40465"/>
            <a:ext cx="4071966" cy="681755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85728"/>
            <a:ext cx="8572560" cy="1200329"/>
          </a:xfrm>
          <a:prstGeom prst="rect">
            <a:avLst/>
          </a:prstGeom>
        </p:spPr>
        <p:txBody>
          <a:bodyPr wrap="square">
            <a:spAutoFit/>
          </a:bodyPr>
          <a:lstStyle/>
          <a:p>
            <a:pPr algn="just"/>
            <a:r>
              <a:rPr lang="fr-FR" sz="2400" dirty="0" smtClean="0">
                <a:latin typeface="Times New Roman" pitchFamily="18" charset="0"/>
                <a:cs typeface="Times New Roman" pitchFamily="18" charset="0"/>
                <a:sym typeface="Webdings"/>
              </a:rPr>
              <a:t>C</a:t>
            </a:r>
            <a:r>
              <a:rPr lang="fr-FR" sz="2400" dirty="0" smtClean="0">
                <a:latin typeface="Times New Roman" pitchFamily="18" charset="0"/>
                <a:cs typeface="Times New Roman" pitchFamily="18" charset="0"/>
              </a:rPr>
              <a:t>es deux jugements sont totalement opposés. A ton avis, est-ce dû au fait que Justine et Adrien se sont arrêtés à des aspects différents du tableau ? Explique ta réponse.</a:t>
            </a:r>
            <a:endParaRPr lang="fr-BE" sz="2400" dirty="0">
              <a:latin typeface="Times New Roman" pitchFamily="18" charset="0"/>
              <a:cs typeface="Times New Roman" pitchFamily="18" charset="0"/>
            </a:endParaRPr>
          </a:p>
        </p:txBody>
      </p:sp>
      <p:sp>
        <p:nvSpPr>
          <p:cNvPr id="11" name="Rectangle 10"/>
          <p:cNvSpPr/>
          <p:nvPr/>
        </p:nvSpPr>
        <p:spPr>
          <a:xfrm>
            <a:off x="1214414" y="1500174"/>
            <a:ext cx="7643866" cy="1569660"/>
          </a:xfrm>
          <a:prstGeom prst="rect">
            <a:avLst/>
          </a:prstGeom>
        </p:spPr>
        <p:txBody>
          <a:bodyPr wrap="square">
            <a:spAutoFit/>
          </a:bodyPr>
          <a:lstStyle/>
          <a:p>
            <a:pPr algn="just"/>
            <a:r>
              <a:rPr lang="fr-FR" sz="2400" dirty="0" smtClean="0">
                <a:latin typeface="Times New Roman" pitchFamily="18" charset="0"/>
                <a:cs typeface="Times New Roman" pitchFamily="18" charset="0"/>
              </a:rPr>
              <a:t>Tous deux ont globalement été attentifs aux mêmes choses : titre, composition, couleurs,… mais ils les ont perçues très différemment parce que, manifestement, ils n'attendent pas la même chose d'un tableau.</a:t>
            </a:r>
            <a:endParaRPr lang="fr-BE" sz="2400" dirty="0">
              <a:latin typeface="Times New Roman" pitchFamily="18" charset="0"/>
              <a:cs typeface="Times New Roman" pitchFamily="18" charset="0"/>
            </a:endParaRPr>
          </a:p>
        </p:txBody>
      </p:sp>
      <p:sp>
        <p:nvSpPr>
          <p:cNvPr id="7" name="Rectangle 6"/>
          <p:cNvSpPr/>
          <p:nvPr/>
        </p:nvSpPr>
        <p:spPr>
          <a:xfrm>
            <a:off x="357158" y="3429000"/>
            <a:ext cx="8501122" cy="1569660"/>
          </a:xfrm>
          <a:prstGeom prst="rect">
            <a:avLst/>
          </a:prstGeom>
        </p:spPr>
        <p:txBody>
          <a:bodyPr wrap="square">
            <a:spAutoFit/>
          </a:bodyPr>
          <a:lstStyle/>
          <a:p>
            <a:pPr algn="just"/>
            <a:r>
              <a:rPr lang="fr-FR" sz="2400" b="1" dirty="0" smtClean="0">
                <a:latin typeface="Times New Roman" pitchFamily="18" charset="0"/>
                <a:cs typeface="Times New Roman" pitchFamily="18" charset="0"/>
              </a:rPr>
              <a:t>Synthèse</a:t>
            </a:r>
          </a:p>
          <a:p>
            <a:pPr algn="just"/>
            <a:r>
              <a:rPr lang="fr-FR" sz="2400" dirty="0" smtClean="0">
                <a:latin typeface="Times New Roman" pitchFamily="18" charset="0"/>
                <a:cs typeface="Times New Roman" pitchFamily="18" charset="0"/>
              </a:rPr>
              <a:t>Pour argumenter son jugement de goût, on peut faire appel à de nombreux motifs mais ceux-ci peuvent donner lieu à des jugements totalement opposés, selon la sensibilité et les attentes de l'auteur.</a:t>
            </a:r>
            <a:endParaRPr lang="fr-BE" sz="2400" dirty="0">
              <a:solidFill>
                <a:srgbClr val="FF0000"/>
              </a:solidFill>
              <a:latin typeface="Times New Roman" pitchFamily="18" charset="0"/>
              <a:cs typeface="Times New Roman" pitchFamily="18" charset="0"/>
            </a:endParaRPr>
          </a:p>
        </p:txBody>
      </p:sp>
      <p:sp>
        <p:nvSpPr>
          <p:cNvPr id="8" name="Rectangle 7"/>
          <p:cNvSpPr/>
          <p:nvPr/>
        </p:nvSpPr>
        <p:spPr>
          <a:xfrm>
            <a:off x="357158" y="4943315"/>
            <a:ext cx="8501122" cy="1200329"/>
          </a:xfrm>
          <a:prstGeom prst="rect">
            <a:avLst/>
          </a:prstGeom>
        </p:spPr>
        <p:txBody>
          <a:bodyPr wrap="square">
            <a:spAutoFit/>
          </a:bodyPr>
          <a:lstStyle/>
          <a:p>
            <a:pPr algn="just"/>
            <a:r>
              <a:rPr lang="fr-FR" sz="2400" dirty="0" smtClean="0">
                <a:latin typeface="Times New Roman" pitchFamily="18" charset="0"/>
                <a:cs typeface="Times New Roman" pitchFamily="18" charset="0"/>
              </a:rPr>
              <a:t>A l'inverse des jugements proches peuvent être basés sur des motifs très différents. Enfin, mon avis sur un tableau peut parfois évoluer avec le temps ou selon mon humeur.</a:t>
            </a:r>
            <a:endParaRPr lang="fr-BE" sz="2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Georges de La Tour - Le Tricheur a l'As de Tre`fle"/>
          <p:cNvPicPr>
            <a:picLocks noChangeAspect="1" noChangeArrowheads="1"/>
          </p:cNvPicPr>
          <p:nvPr/>
        </p:nvPicPr>
        <p:blipFill>
          <a:blip r:embed="rId2"/>
          <a:srcRect/>
          <a:stretch>
            <a:fillRect/>
          </a:stretch>
        </p:blipFill>
        <p:spPr bwMode="auto">
          <a:xfrm>
            <a:off x="296429" y="0"/>
            <a:ext cx="8561851" cy="68580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0" y="108402"/>
            <a:ext cx="91440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Aurore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J'aime les tons rouges qui dominent dans ce tableau.</a:t>
            </a:r>
            <a:endParaRPr kumimoji="0" lang="fr-BE" altLang="zh-CN" sz="2400" b="0" i="0" u="none" strike="noStrike" cap="none" normalizeH="0" baseline="0" dirty="0" smtClean="0">
              <a:ln>
                <a:noFill/>
              </a:ln>
              <a:solidFill>
                <a:schemeClr val="tx1"/>
              </a:solidFill>
              <a:effectLst/>
              <a:latin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sym typeface="Symbol" pitchFamily="18" charset="2"/>
              </a:rPr>
              <a:t>□ </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Beno</a:t>
            </a:r>
            <a:r>
              <a:rPr kumimoji="0" lang="fr-FR" altLang="zh-CN" sz="2400" b="0" i="0" u="none" strike="noStrike" cap="none" normalizeH="0" baseline="0" dirty="0" smtClean="0">
                <a:ln>
                  <a:noFill/>
                </a:ln>
                <a:solidFill>
                  <a:schemeClr val="tx1"/>
                </a:solidFill>
                <a:effectLst/>
                <a:latin typeface="Times New Roman"/>
                <a:ea typeface="Times New Roman" pitchFamily="18" charset="0"/>
                <a:cs typeface="Arial" pitchFamily="34" charset="0"/>
                <a:sym typeface="Symbol" pitchFamily="18" charset="2"/>
              </a:rPr>
              <a:t>î</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t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Le peintre a réussi son tableau; ça a l'air vrai.</a:t>
            </a:r>
            <a:endParaRPr kumimoji="0" lang="fr-BE" altLang="zh-CN" sz="2400" b="0" i="0" u="none" strike="noStrike" cap="none" normalizeH="0" baseline="0" dirty="0" smtClean="0">
              <a:ln>
                <a:noFill/>
              </a:ln>
              <a:solidFill>
                <a:schemeClr val="tx1"/>
              </a:solidFill>
              <a:effectLst/>
              <a:latin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sym typeface="Symbol" pitchFamily="18" charset="2"/>
              </a:rPr>
              <a:t>□ </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Carole</a:t>
            </a:r>
            <a:r>
              <a:rPr lang="fr-FR" altLang="zh-CN" sz="2400" dirty="0" smtClean="0">
                <a:latin typeface="Times New Roman" pitchFamily="18" charset="0"/>
                <a:ea typeface="Times New Roman" pitchFamily="18" charset="0"/>
                <a:cs typeface="Arial" pitchFamily="34" charset="0"/>
                <a:sym typeface="Symbol" pitchFamily="18" charset="2"/>
              </a:rPr>
              <a:t>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On peut deviner les sentiments des différents personnages.</a:t>
            </a:r>
            <a:endParaRPr kumimoji="0" lang="fr-BE" altLang="zh-CN" sz="2400" b="0" i="0" u="none" strike="noStrike" cap="none" normalizeH="0" baseline="0" dirty="0" smtClean="0">
              <a:ln>
                <a:noFill/>
              </a:ln>
              <a:solidFill>
                <a:schemeClr val="tx1"/>
              </a:solidFill>
              <a:effectLst/>
              <a:latin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sym typeface="Symbol" pitchFamily="18" charset="2"/>
              </a:rPr>
              <a:t>□ </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Denis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Moi, la situation peinte me fait rire.</a:t>
            </a:r>
            <a:endParaRPr kumimoji="0" lang="fr-BE" altLang="zh-CN" sz="2400" b="0" i="0" u="none" strike="noStrike" cap="none" normalizeH="0" baseline="0" dirty="0" smtClean="0">
              <a:ln>
                <a:noFill/>
              </a:ln>
              <a:solidFill>
                <a:schemeClr val="tx1"/>
              </a:solidFill>
              <a:effectLst/>
              <a:latin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sym typeface="Symbol" pitchFamily="18" charset="2"/>
              </a:rPr>
              <a:t>□ </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Emilie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C'est un sujet qui me plaît car j'aime jouer aux cartes.</a:t>
            </a:r>
            <a:endParaRPr kumimoji="0" lang="fr-BE" altLang="zh-CN" sz="2400" b="0" i="0" u="none" strike="noStrike" cap="none" normalizeH="0" baseline="0" dirty="0" smtClean="0">
              <a:ln>
                <a:noFill/>
              </a:ln>
              <a:solidFill>
                <a:schemeClr val="tx1"/>
              </a:solidFill>
              <a:effectLst/>
              <a:latin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sym typeface="Symbol" pitchFamily="18" charset="2"/>
              </a:rPr>
              <a:t>□ </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Franck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J'apprécie l'originalité du tableau.</a:t>
            </a:r>
            <a:endParaRPr kumimoji="0" lang="fr-BE" altLang="zh-CN" sz="2400" b="0" i="0" u="none" strike="noStrike" cap="none" normalizeH="0" baseline="0" dirty="0" smtClean="0">
              <a:ln>
                <a:noFill/>
              </a:ln>
              <a:solidFill>
                <a:schemeClr val="tx1"/>
              </a:solidFill>
              <a:effectLst/>
              <a:latin typeface="Times New Roman" pitchFamily="18" charset="0"/>
              <a:cs typeface="Arial" pitchFamily="34"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Comic Sans MS" pitchFamily="66" charset="0"/>
                <a:ea typeface="Times New Roman" pitchFamily="18" charset="0"/>
                <a:cs typeface="Arial" pitchFamily="34" charset="0"/>
                <a:sym typeface="Symbol" pitchFamily="18" charset="2"/>
              </a:rPr>
              <a:t>□ </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Ga</a:t>
            </a:r>
            <a:r>
              <a:rPr kumimoji="0" lang="fr-FR" altLang="zh-CN" sz="2400" b="0" i="0" u="none" strike="noStrike" cap="none" normalizeH="0" baseline="0" dirty="0" smtClean="0">
                <a:ln>
                  <a:noFill/>
                </a:ln>
                <a:solidFill>
                  <a:schemeClr val="tx1"/>
                </a:solidFill>
                <a:effectLst/>
                <a:latin typeface="Times New Roman"/>
                <a:ea typeface="Times New Roman" pitchFamily="18" charset="0"/>
                <a:cs typeface="Arial" pitchFamily="34" charset="0"/>
                <a:sym typeface="Symbol" pitchFamily="18" charset="2"/>
              </a:rPr>
              <a:t>ë</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lle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Les personnages sont placés</a:t>
            </a:r>
            <a:r>
              <a:rPr kumimoji="0" lang="fr-FR" altLang="zh-CN" sz="2400" b="0" i="1" u="none" strike="noStrike" cap="none" normalizeH="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de façon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géniale.</a:t>
            </a:r>
            <a:endPar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endParaRPr>
          </a:p>
        </p:txBody>
      </p:sp>
      <p:sp>
        <p:nvSpPr>
          <p:cNvPr id="11266" name="Rectangle 2"/>
          <p:cNvSpPr>
            <a:spLocks noChangeArrowheads="1"/>
          </p:cNvSpPr>
          <p:nvPr/>
        </p:nvSpPr>
        <p:spPr bwMode="auto">
          <a:xfrm>
            <a:off x="939062" y="3071810"/>
            <a:ext cx="513313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Aurore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la couleur</a:t>
            </a:r>
            <a:endPar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endParaRPr>
          </a:p>
        </p:txBody>
      </p:sp>
      <p:sp>
        <p:nvSpPr>
          <p:cNvPr id="10" name="Rectangle 2"/>
          <p:cNvSpPr>
            <a:spLocks noChangeArrowheads="1"/>
          </p:cNvSpPr>
          <p:nvPr/>
        </p:nvSpPr>
        <p:spPr bwMode="auto">
          <a:xfrm>
            <a:off x="928662" y="3538839"/>
            <a:ext cx="705180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Benoît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le</a:t>
            </a:r>
            <a:r>
              <a:rPr kumimoji="0" lang="fr-FR" altLang="zh-CN" sz="2400" b="0" i="1" u="none" strike="noStrike" cap="none" normalizeH="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savoir-faire du peintre</a:t>
            </a:r>
            <a:endPar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endParaRPr>
          </a:p>
        </p:txBody>
      </p:sp>
      <p:sp>
        <p:nvSpPr>
          <p:cNvPr id="11" name="Rectangle 2"/>
          <p:cNvSpPr>
            <a:spLocks noChangeArrowheads="1"/>
          </p:cNvSpPr>
          <p:nvPr/>
        </p:nvSpPr>
        <p:spPr bwMode="auto">
          <a:xfrm>
            <a:off x="928662" y="4038905"/>
            <a:ext cx="628050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400" dirty="0" smtClean="0">
                <a:latin typeface="Arial" pitchFamily="34" charset="0"/>
                <a:ea typeface="Times New Roman" pitchFamily="18" charset="0"/>
                <a:cs typeface="Arial" pitchFamily="34" charset="0"/>
              </a:rPr>
              <a:t>Carole	</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la </a:t>
            </a:r>
            <a:r>
              <a:rPr lang="fr-FR" altLang="zh-CN" sz="2400" i="1" dirty="0" smtClean="0">
                <a:latin typeface="Times New Roman" pitchFamily="18" charset="0"/>
                <a:ea typeface="Times New Roman" pitchFamily="18" charset="0"/>
                <a:cs typeface="Arial" pitchFamily="34" charset="0"/>
                <a:sym typeface="Symbol" pitchFamily="18" charset="2"/>
              </a:rPr>
              <a:t>force expressive</a:t>
            </a:r>
            <a:endPar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endParaRPr>
          </a:p>
        </p:txBody>
      </p:sp>
      <p:sp>
        <p:nvSpPr>
          <p:cNvPr id="12" name="Rectangle 2"/>
          <p:cNvSpPr>
            <a:spLocks noChangeArrowheads="1"/>
          </p:cNvSpPr>
          <p:nvPr/>
        </p:nvSpPr>
        <p:spPr bwMode="auto">
          <a:xfrm>
            <a:off x="928662" y="4538971"/>
            <a:ext cx="4987263"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400" dirty="0" smtClean="0">
                <a:latin typeface="Arial" pitchFamily="34" charset="0"/>
                <a:ea typeface="Times New Roman" pitchFamily="18" charset="0"/>
                <a:cs typeface="Arial" pitchFamily="34" charset="0"/>
              </a:rPr>
              <a:t>Denis	</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l'humour</a:t>
            </a:r>
            <a:endPar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endParaRPr>
          </a:p>
        </p:txBody>
      </p:sp>
      <p:sp>
        <p:nvSpPr>
          <p:cNvPr id="13" name="Rectangle 2"/>
          <p:cNvSpPr>
            <a:spLocks noChangeArrowheads="1"/>
          </p:cNvSpPr>
          <p:nvPr/>
        </p:nvSpPr>
        <p:spPr bwMode="auto">
          <a:xfrm>
            <a:off x="928662" y="5039037"/>
            <a:ext cx="475643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400" dirty="0" smtClean="0">
                <a:latin typeface="Arial" pitchFamily="34" charset="0"/>
                <a:ea typeface="Times New Roman" pitchFamily="18" charset="0"/>
                <a:cs typeface="Arial" pitchFamily="34" charset="0"/>
              </a:rPr>
              <a:t>Emilie	</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le</a:t>
            </a:r>
            <a:r>
              <a:rPr kumimoji="0" lang="fr-FR" altLang="zh-CN" sz="2400" b="0" i="1" u="none" strike="noStrike" cap="none" normalizeH="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 sujet</a:t>
            </a:r>
            <a:endPar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endParaRPr>
          </a:p>
        </p:txBody>
      </p:sp>
      <p:sp>
        <p:nvSpPr>
          <p:cNvPr id="14" name="Rectangle 2"/>
          <p:cNvSpPr>
            <a:spLocks noChangeArrowheads="1"/>
          </p:cNvSpPr>
          <p:nvPr/>
        </p:nvSpPr>
        <p:spPr bwMode="auto">
          <a:xfrm>
            <a:off x="928662" y="5539103"/>
            <a:ext cx="544572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400" dirty="0" smtClean="0">
                <a:latin typeface="Arial" pitchFamily="34" charset="0"/>
                <a:ea typeface="Times New Roman" pitchFamily="18" charset="0"/>
                <a:cs typeface="Arial" pitchFamily="34" charset="0"/>
              </a:rPr>
              <a:t>Franck</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l'originalité</a:t>
            </a:r>
            <a:endPar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endParaRPr>
          </a:p>
        </p:txBody>
      </p:sp>
      <p:sp>
        <p:nvSpPr>
          <p:cNvPr id="15" name="Rectangle 2"/>
          <p:cNvSpPr>
            <a:spLocks noChangeArrowheads="1"/>
          </p:cNvSpPr>
          <p:nvPr/>
        </p:nvSpPr>
        <p:spPr bwMode="auto">
          <a:xfrm>
            <a:off x="928662" y="6039169"/>
            <a:ext cx="569739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altLang="zh-CN" sz="2400" dirty="0" smtClean="0">
                <a:latin typeface="Arial" pitchFamily="34" charset="0"/>
                <a:ea typeface="Times New Roman" pitchFamily="18" charset="0"/>
                <a:cs typeface="Arial" pitchFamily="34" charset="0"/>
              </a:rPr>
              <a:t>Gaëlle	</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a:t>
            </a:r>
            <a:r>
              <a:rPr kumimoji="0" lang="fr-FR" altLang="zh-CN" sz="2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fr-FR" altLang="zh-CN" sz="2400" b="0" i="1"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rPr>
              <a:t>la composition</a:t>
            </a:r>
            <a:endParaRPr kumimoji="0" lang="fr-FR" altLang="zh-CN" sz="2400" b="0" i="0" u="none" strike="noStrike" cap="none" normalizeH="0" baseline="0" dirty="0" smtClean="0">
              <a:ln>
                <a:noFill/>
              </a:ln>
              <a:solidFill>
                <a:schemeClr val="tx1"/>
              </a:solidFill>
              <a:effectLst/>
              <a:latin typeface="Times New Roman" pitchFamily="18" charset="0"/>
              <a:ea typeface="Times New Roman" pitchFamily="18" charset="0"/>
              <a:cs typeface="Arial" pitchFamily="34" charset="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 grpId="0"/>
      <p:bldP spid="11266" grpId="0"/>
      <p:bldP spid="10" grpId="0"/>
      <p:bldP spid="11" grpId="0"/>
      <p:bldP spid="12" grpId="0"/>
      <p:bldP spid="13" grpId="0"/>
      <p:bldP spid="14" grpId="0"/>
      <p:bldP spid="15"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1577</TotalTime>
  <Words>894</Words>
  <Application>Microsoft Office PowerPoint</Application>
  <PresentationFormat>Affichage à l'écran (4:3)</PresentationFormat>
  <Paragraphs>152</Paragraphs>
  <Slides>28</Slides>
  <Notes>1</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Diapositive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cp:lastModifiedBy>
  <cp:revision>72</cp:revision>
  <dcterms:created xsi:type="dcterms:W3CDTF">2014-09-27T10:11:31Z</dcterms:created>
  <dcterms:modified xsi:type="dcterms:W3CDTF">2015-05-01T14:52:18Z</dcterms:modified>
</cp:coreProperties>
</file>