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1" r:id="rId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9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5ED6F283-EE7B-465F-B21C-A2BD3312BC5C}" type="datetimeFigureOut">
              <a:rPr lang="fr-FR" smtClean="0"/>
              <a:t>17/11/2014</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EE002D2C-07B0-42A4-9754-540A0C9B09D0}" type="slidenum">
              <a:rPr lang="fr-BE" smtClean="0"/>
              <a:t>‹N°›</a:t>
            </a:fld>
            <a:endParaRPr lang="fr-B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5ED6F283-EE7B-465F-B21C-A2BD3312BC5C}" type="datetimeFigureOut">
              <a:rPr lang="fr-FR" smtClean="0"/>
              <a:t>17/11/2014</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EE002D2C-07B0-42A4-9754-540A0C9B09D0}" type="slidenum">
              <a:rPr lang="fr-BE" smtClean="0"/>
              <a:t>‹N°›</a:t>
            </a:fld>
            <a:endParaRPr lang="fr-B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5ED6F283-EE7B-465F-B21C-A2BD3312BC5C}" type="datetimeFigureOut">
              <a:rPr lang="fr-FR" smtClean="0"/>
              <a:t>17/11/2014</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EE002D2C-07B0-42A4-9754-540A0C9B09D0}" type="slidenum">
              <a:rPr lang="fr-BE" smtClean="0"/>
              <a:t>‹N°›</a:t>
            </a:fld>
            <a:endParaRPr lang="fr-B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5ED6F283-EE7B-465F-B21C-A2BD3312BC5C}" type="datetimeFigureOut">
              <a:rPr lang="fr-FR" smtClean="0"/>
              <a:t>17/11/2014</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EE002D2C-07B0-42A4-9754-540A0C9B09D0}" type="slidenum">
              <a:rPr lang="fr-BE" smtClean="0"/>
              <a:t>‹N°›</a:t>
            </a:fld>
            <a:endParaRPr lang="fr-B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5ED6F283-EE7B-465F-B21C-A2BD3312BC5C}" type="datetimeFigureOut">
              <a:rPr lang="fr-FR" smtClean="0"/>
              <a:t>17/11/2014</a:t>
            </a:fld>
            <a:endParaRPr lang="fr-BE" dirty="0"/>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p:txBody>
          <a:bodyPr/>
          <a:lstStyle/>
          <a:p>
            <a:fld id="{EE002D2C-07B0-42A4-9754-540A0C9B09D0}" type="slidenum">
              <a:rPr lang="fr-BE" smtClean="0"/>
              <a:t>‹N°›</a:t>
            </a:fld>
            <a:endParaRPr lang="fr-B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5ED6F283-EE7B-465F-B21C-A2BD3312BC5C}" type="datetimeFigureOut">
              <a:rPr lang="fr-FR" smtClean="0"/>
              <a:t>17/11/2014</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EE002D2C-07B0-42A4-9754-540A0C9B09D0}" type="slidenum">
              <a:rPr lang="fr-BE" smtClean="0"/>
              <a:t>‹N°›</a:t>
            </a:fld>
            <a:endParaRPr lang="fr-B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5ED6F283-EE7B-465F-B21C-A2BD3312BC5C}" type="datetimeFigureOut">
              <a:rPr lang="fr-FR" smtClean="0"/>
              <a:t>17/11/2014</a:t>
            </a:fld>
            <a:endParaRPr lang="fr-BE" dirty="0"/>
          </a:p>
        </p:txBody>
      </p:sp>
      <p:sp>
        <p:nvSpPr>
          <p:cNvPr id="8" name="Espace réservé du pied de page 7"/>
          <p:cNvSpPr>
            <a:spLocks noGrp="1"/>
          </p:cNvSpPr>
          <p:nvPr>
            <p:ph type="ftr" sz="quarter" idx="11"/>
          </p:nvPr>
        </p:nvSpPr>
        <p:spPr/>
        <p:txBody>
          <a:bodyPr/>
          <a:lstStyle/>
          <a:p>
            <a:endParaRPr lang="fr-BE" dirty="0"/>
          </a:p>
        </p:txBody>
      </p:sp>
      <p:sp>
        <p:nvSpPr>
          <p:cNvPr id="9" name="Espace réservé du numéro de diapositive 8"/>
          <p:cNvSpPr>
            <a:spLocks noGrp="1"/>
          </p:cNvSpPr>
          <p:nvPr>
            <p:ph type="sldNum" sz="quarter" idx="12"/>
          </p:nvPr>
        </p:nvSpPr>
        <p:spPr/>
        <p:txBody>
          <a:bodyPr/>
          <a:lstStyle/>
          <a:p>
            <a:fld id="{EE002D2C-07B0-42A4-9754-540A0C9B09D0}" type="slidenum">
              <a:rPr lang="fr-BE" smtClean="0"/>
              <a:t>‹N°›</a:t>
            </a:fld>
            <a:endParaRPr lang="fr-B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5ED6F283-EE7B-465F-B21C-A2BD3312BC5C}" type="datetimeFigureOut">
              <a:rPr lang="fr-FR" smtClean="0"/>
              <a:t>17/11/2014</a:t>
            </a:fld>
            <a:endParaRPr lang="fr-BE" dirty="0"/>
          </a:p>
        </p:txBody>
      </p:sp>
      <p:sp>
        <p:nvSpPr>
          <p:cNvPr id="4" name="Espace réservé du pied de page 3"/>
          <p:cNvSpPr>
            <a:spLocks noGrp="1"/>
          </p:cNvSpPr>
          <p:nvPr>
            <p:ph type="ftr" sz="quarter" idx="11"/>
          </p:nvPr>
        </p:nvSpPr>
        <p:spPr/>
        <p:txBody>
          <a:bodyPr/>
          <a:lstStyle/>
          <a:p>
            <a:endParaRPr lang="fr-BE" dirty="0"/>
          </a:p>
        </p:txBody>
      </p:sp>
      <p:sp>
        <p:nvSpPr>
          <p:cNvPr id="5" name="Espace réservé du numéro de diapositive 4"/>
          <p:cNvSpPr>
            <a:spLocks noGrp="1"/>
          </p:cNvSpPr>
          <p:nvPr>
            <p:ph type="sldNum" sz="quarter" idx="12"/>
          </p:nvPr>
        </p:nvSpPr>
        <p:spPr/>
        <p:txBody>
          <a:bodyPr/>
          <a:lstStyle/>
          <a:p>
            <a:fld id="{EE002D2C-07B0-42A4-9754-540A0C9B09D0}" type="slidenum">
              <a:rPr lang="fr-BE" smtClean="0"/>
              <a:t>‹N°›</a:t>
            </a:fld>
            <a:endParaRPr lang="fr-B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ED6F283-EE7B-465F-B21C-A2BD3312BC5C}" type="datetimeFigureOut">
              <a:rPr lang="fr-FR" smtClean="0"/>
              <a:t>17/11/2014</a:t>
            </a:fld>
            <a:endParaRPr lang="fr-BE" dirty="0"/>
          </a:p>
        </p:txBody>
      </p:sp>
      <p:sp>
        <p:nvSpPr>
          <p:cNvPr id="3" name="Espace réservé du pied de page 2"/>
          <p:cNvSpPr>
            <a:spLocks noGrp="1"/>
          </p:cNvSpPr>
          <p:nvPr>
            <p:ph type="ftr" sz="quarter" idx="11"/>
          </p:nvPr>
        </p:nvSpPr>
        <p:spPr/>
        <p:txBody>
          <a:bodyPr/>
          <a:lstStyle/>
          <a:p>
            <a:endParaRPr lang="fr-BE" dirty="0"/>
          </a:p>
        </p:txBody>
      </p:sp>
      <p:sp>
        <p:nvSpPr>
          <p:cNvPr id="4" name="Espace réservé du numéro de diapositive 3"/>
          <p:cNvSpPr>
            <a:spLocks noGrp="1"/>
          </p:cNvSpPr>
          <p:nvPr>
            <p:ph type="sldNum" sz="quarter" idx="12"/>
          </p:nvPr>
        </p:nvSpPr>
        <p:spPr/>
        <p:txBody>
          <a:bodyPr/>
          <a:lstStyle/>
          <a:p>
            <a:fld id="{EE002D2C-07B0-42A4-9754-540A0C9B09D0}" type="slidenum">
              <a:rPr lang="fr-BE" smtClean="0"/>
              <a:t>‹N°›</a:t>
            </a:fld>
            <a:endParaRPr lang="fr-B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5ED6F283-EE7B-465F-B21C-A2BD3312BC5C}" type="datetimeFigureOut">
              <a:rPr lang="fr-FR" smtClean="0"/>
              <a:t>17/11/2014</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EE002D2C-07B0-42A4-9754-540A0C9B09D0}" type="slidenum">
              <a:rPr lang="fr-BE" smtClean="0"/>
              <a:t>‹N°›</a:t>
            </a:fld>
            <a:endParaRPr lang="fr-B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5ED6F283-EE7B-465F-B21C-A2BD3312BC5C}" type="datetimeFigureOut">
              <a:rPr lang="fr-FR" smtClean="0"/>
              <a:t>17/11/2014</a:t>
            </a:fld>
            <a:endParaRPr lang="fr-BE" dirty="0"/>
          </a:p>
        </p:txBody>
      </p:sp>
      <p:sp>
        <p:nvSpPr>
          <p:cNvPr id="6" name="Espace réservé du pied de page 5"/>
          <p:cNvSpPr>
            <a:spLocks noGrp="1"/>
          </p:cNvSpPr>
          <p:nvPr>
            <p:ph type="ftr" sz="quarter" idx="11"/>
          </p:nvPr>
        </p:nvSpPr>
        <p:spPr/>
        <p:txBody>
          <a:bodyPr/>
          <a:lstStyle/>
          <a:p>
            <a:endParaRPr lang="fr-BE" dirty="0"/>
          </a:p>
        </p:txBody>
      </p:sp>
      <p:sp>
        <p:nvSpPr>
          <p:cNvPr id="7" name="Espace réservé du numéro de diapositive 6"/>
          <p:cNvSpPr>
            <a:spLocks noGrp="1"/>
          </p:cNvSpPr>
          <p:nvPr>
            <p:ph type="sldNum" sz="quarter" idx="12"/>
          </p:nvPr>
        </p:nvSpPr>
        <p:spPr/>
        <p:txBody>
          <a:bodyPr/>
          <a:lstStyle/>
          <a:p>
            <a:fld id="{EE002D2C-07B0-42A4-9754-540A0C9B09D0}" type="slidenum">
              <a:rPr lang="fr-BE" smtClean="0"/>
              <a:t>‹N°›</a:t>
            </a:fld>
            <a:endParaRPr lang="fr-B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D6F283-EE7B-465F-B21C-A2BD3312BC5C}" type="datetimeFigureOut">
              <a:rPr lang="fr-FR" smtClean="0"/>
              <a:t>17/11/2014</a:t>
            </a:fld>
            <a:endParaRPr lang="fr-BE" dirty="0"/>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dirty="0"/>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002D2C-07B0-42A4-9754-540A0C9B09D0}" type="slidenum">
              <a:rPr lang="fr-BE" smtClean="0"/>
              <a:t>‹N°›</a:t>
            </a:fld>
            <a:endParaRPr lang="fr-B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601785"/>
            <a:ext cx="3171820" cy="1470025"/>
          </a:xfrm>
        </p:spPr>
        <p:txBody>
          <a:bodyPr>
            <a:normAutofit fontScale="90000"/>
          </a:bodyPr>
          <a:lstStyle/>
          <a:p>
            <a:r>
              <a:rPr lang="fr-FR" dirty="0" smtClean="0"/>
              <a:t>Le Bourgeois gentilhomme</a:t>
            </a:r>
            <a:endParaRPr lang="fr-BE" dirty="0"/>
          </a:p>
        </p:txBody>
      </p:sp>
      <p:sp>
        <p:nvSpPr>
          <p:cNvPr id="3" name="Sous-titre 2"/>
          <p:cNvSpPr>
            <a:spLocks noGrp="1"/>
          </p:cNvSpPr>
          <p:nvPr>
            <p:ph type="subTitle" idx="1"/>
          </p:nvPr>
        </p:nvSpPr>
        <p:spPr>
          <a:xfrm>
            <a:off x="1371600" y="3500438"/>
            <a:ext cx="1985954" cy="1752600"/>
          </a:xfrm>
        </p:spPr>
        <p:txBody>
          <a:bodyPr/>
          <a:lstStyle/>
          <a:p>
            <a:r>
              <a:rPr lang="fr-FR" dirty="0" smtClean="0"/>
              <a:t>Acte I</a:t>
            </a:r>
            <a:endParaRPr lang="fr-BE" dirty="0"/>
          </a:p>
        </p:txBody>
      </p:sp>
      <p:pic>
        <p:nvPicPr>
          <p:cNvPr id="18434" name="Picture 2" descr="http://www.clg-diderot-deuil.ac-versailles.fr/IMG/jpg/Le-bourgeois-gentilhomme.jpg"/>
          <p:cNvPicPr>
            <a:picLocks noChangeAspect="1" noChangeArrowheads="1"/>
          </p:cNvPicPr>
          <p:nvPr/>
        </p:nvPicPr>
        <p:blipFill>
          <a:blip r:embed="rId2"/>
          <a:srcRect/>
          <a:stretch>
            <a:fillRect/>
          </a:stretch>
        </p:blipFill>
        <p:spPr bwMode="auto">
          <a:xfrm>
            <a:off x="5076825" y="9524"/>
            <a:ext cx="4067175" cy="6848476"/>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90397" y="538443"/>
            <a:ext cx="819968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ct val="0"/>
              </a:spcBef>
              <a:spcAft>
                <a:spcPct val="0"/>
              </a:spcAft>
              <a:buClrTx/>
              <a:buSzTx/>
              <a:tabLst>
                <a:tab pos="457200" algn="l"/>
              </a:tabLst>
            </a:pPr>
            <a:r>
              <a:rPr kumimoji="0" lang="fr-FR"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 Par quel moyen Molière suscite-t-il la curiosité du spectateur ?</a:t>
            </a:r>
            <a:endParaRPr kumimoji="0" lang="fr-FR"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ZoneTexte 2"/>
          <p:cNvSpPr txBox="1"/>
          <p:nvPr/>
        </p:nvSpPr>
        <p:spPr>
          <a:xfrm rot="10800000" flipV="1">
            <a:off x="857224" y="1029757"/>
            <a:ext cx="7929618" cy="1200329"/>
          </a:xfrm>
          <a:prstGeom prst="rect">
            <a:avLst/>
          </a:prstGeom>
          <a:noFill/>
        </p:spPr>
        <p:txBody>
          <a:bodyPr wrap="square" rtlCol="0">
            <a:spAutoFit/>
          </a:bodyPr>
          <a:lstStyle/>
          <a:p>
            <a:pPr algn="just"/>
            <a:r>
              <a:rPr lang="fr-FR" sz="2400" dirty="0" smtClean="0">
                <a:latin typeface="Comic Sans MS" pitchFamily="66" charset="0"/>
              </a:rPr>
              <a:t>Le personnage principal n'apparaît pas immédiatement mais les deux maîtres parlent constamment de lui. Cela fait croître l'envie de le découvrir.</a:t>
            </a:r>
            <a:endParaRPr lang="fr-BE" sz="2400" dirty="0">
              <a:latin typeface="Comic Sans MS" pitchFamily="66" charset="0"/>
            </a:endParaRPr>
          </a:p>
        </p:txBody>
      </p:sp>
      <p:sp>
        <p:nvSpPr>
          <p:cNvPr id="1026" name="Rectangle 2"/>
          <p:cNvSpPr>
            <a:spLocks noChangeArrowheads="1"/>
          </p:cNvSpPr>
          <p:nvPr/>
        </p:nvSpPr>
        <p:spPr bwMode="auto">
          <a:xfrm>
            <a:off x="357158" y="2526565"/>
            <a:ext cx="8358246"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indent="-457200" algn="just" fontAlgn="base">
              <a:spcBef>
                <a:spcPct val="0"/>
              </a:spcBef>
              <a:spcAft>
                <a:spcPct val="0"/>
              </a:spcAft>
              <a:tabLst>
                <a:tab pos="457200" algn="l"/>
              </a:tabLst>
            </a:pPr>
            <a:r>
              <a:rPr lang="fr-FR" sz="2400" dirty="0" smtClean="0">
                <a:latin typeface="Times New Roman" pitchFamily="18" charset="0"/>
                <a:ea typeface="Times New Roman" pitchFamily="18" charset="0"/>
                <a:cs typeface="Times New Roman" pitchFamily="18" charset="0"/>
              </a:rPr>
              <a:t>2. Quelles </a:t>
            </a:r>
            <a:r>
              <a:rPr lang="fr-FR" sz="2400" dirty="0">
                <a:latin typeface="Times New Roman" pitchFamily="18" charset="0"/>
                <a:ea typeface="Times New Roman" pitchFamily="18" charset="0"/>
                <a:cs typeface="Times New Roman" pitchFamily="18" charset="0"/>
              </a:rPr>
              <a:t>sont les allusions qui permettent de penser que le personnage principal est riche ?</a:t>
            </a:r>
          </a:p>
        </p:txBody>
      </p:sp>
      <p:sp>
        <p:nvSpPr>
          <p:cNvPr id="5" name="ZoneTexte 4"/>
          <p:cNvSpPr txBox="1"/>
          <p:nvPr/>
        </p:nvSpPr>
        <p:spPr>
          <a:xfrm rot="10800000" flipV="1">
            <a:off x="857224" y="3453845"/>
            <a:ext cx="7929618" cy="3046988"/>
          </a:xfrm>
          <a:prstGeom prst="rect">
            <a:avLst/>
          </a:prstGeom>
          <a:noFill/>
        </p:spPr>
        <p:txBody>
          <a:bodyPr wrap="square" rtlCol="0">
            <a:spAutoFit/>
          </a:bodyPr>
          <a:lstStyle/>
          <a:p>
            <a:pPr algn="just"/>
            <a:r>
              <a:rPr lang="fr-FR" sz="2400" i="1" dirty="0" smtClean="0">
                <a:solidFill>
                  <a:schemeClr val="accent1">
                    <a:lumMod val="75000"/>
                  </a:schemeClr>
                </a:solidFill>
                <a:latin typeface="Comic Sans MS" pitchFamily="66" charset="0"/>
              </a:rPr>
              <a:t>"Ce nous est une douce rente que ce Monsieur Jourdain"</a:t>
            </a:r>
          </a:p>
          <a:p>
            <a:pPr algn="just"/>
            <a:r>
              <a:rPr lang="fr-FR" sz="2400" i="1" dirty="0" smtClean="0">
                <a:solidFill>
                  <a:schemeClr val="accent1">
                    <a:lumMod val="75000"/>
                  </a:schemeClr>
                </a:solidFill>
                <a:latin typeface="Comic Sans MS" pitchFamily="66" charset="0"/>
              </a:rPr>
              <a:t>"… il les connaît mal, mais il les paye bien"</a:t>
            </a:r>
          </a:p>
          <a:p>
            <a:pPr algn="just"/>
            <a:r>
              <a:rPr lang="fr-FR" sz="2400" i="1" dirty="0" smtClean="0">
                <a:solidFill>
                  <a:schemeClr val="accent1">
                    <a:lumMod val="75000"/>
                  </a:schemeClr>
                </a:solidFill>
                <a:latin typeface="Comic Sans MS" pitchFamily="66" charset="0"/>
              </a:rPr>
              <a:t>"la meilleure façon de louer, c'est de louer avec les mains"</a:t>
            </a:r>
          </a:p>
          <a:p>
            <a:pPr algn="just"/>
            <a:r>
              <a:rPr lang="fr-FR" sz="2400" i="1" dirty="0" smtClean="0">
                <a:solidFill>
                  <a:schemeClr val="accent1">
                    <a:lumMod val="75000"/>
                  </a:schemeClr>
                </a:solidFill>
                <a:latin typeface="Comic Sans MS" pitchFamily="66" charset="0"/>
              </a:rPr>
              <a:t>"… son argent redresse les jugements de son esprit. Il a du discernement dans sa bourse. Ses louanges sont monnayées"</a:t>
            </a:r>
            <a:endParaRPr lang="fr-BE" sz="2400" i="1" dirty="0">
              <a:solidFill>
                <a:schemeClr val="accent1">
                  <a:lumMod val="75000"/>
                </a:schemeClr>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 grpId="0"/>
      <p:bldP spid="3" grpId="0"/>
      <p:bldP spid="1026"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285752" y="597739"/>
            <a:ext cx="8572528"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tab pos="457200" algn="l"/>
              </a:tabLst>
            </a:pPr>
            <a:r>
              <a:rPr kumimoji="0" lang="fr-FR"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3. En résumé, sur quel point les deux maîtres ne sont-ils pas d'accord ?</a:t>
            </a:r>
            <a:endParaRPr kumimoji="0" lang="fr-FR"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ZoneTexte 2"/>
          <p:cNvSpPr txBox="1"/>
          <p:nvPr/>
        </p:nvSpPr>
        <p:spPr>
          <a:xfrm rot="10800000" flipV="1">
            <a:off x="428596" y="1357298"/>
            <a:ext cx="8429684" cy="3416320"/>
          </a:xfrm>
          <a:prstGeom prst="rect">
            <a:avLst/>
          </a:prstGeom>
          <a:noFill/>
        </p:spPr>
        <p:txBody>
          <a:bodyPr wrap="square" rtlCol="0">
            <a:spAutoFit/>
          </a:bodyPr>
          <a:lstStyle/>
          <a:p>
            <a:pPr algn="just"/>
            <a:r>
              <a:rPr lang="fr-FR" sz="2400" dirty="0" smtClean="0">
                <a:latin typeface="Comic Sans MS" pitchFamily="66" charset="0"/>
              </a:rPr>
              <a:t>Le maître à danser se plaint de l'ignorance de Monsieur Jourdain. </a:t>
            </a:r>
          </a:p>
          <a:p>
            <a:pPr algn="just"/>
            <a:r>
              <a:rPr lang="fr-FR" sz="2400" i="1" dirty="0" smtClean="0">
                <a:solidFill>
                  <a:schemeClr val="accent1">
                    <a:lumMod val="75000"/>
                  </a:schemeClr>
                </a:solidFill>
                <a:latin typeface="Comic Sans MS" pitchFamily="66" charset="0"/>
              </a:rPr>
              <a:t>"je voudrais qu'il se connût mieux qu'il ne fait aux choses que nous lui donnons"</a:t>
            </a:r>
            <a:endParaRPr lang="fr-FR" sz="2400" i="1" dirty="0">
              <a:solidFill>
                <a:schemeClr val="accent1">
                  <a:lumMod val="75000"/>
                </a:schemeClr>
              </a:solidFill>
              <a:latin typeface="Comic Sans MS" pitchFamily="66" charset="0"/>
            </a:endParaRPr>
          </a:p>
          <a:p>
            <a:pPr algn="just"/>
            <a:r>
              <a:rPr lang="fr-FR" sz="2400" dirty="0" smtClean="0">
                <a:latin typeface="Comic Sans MS" pitchFamily="66" charset="0"/>
              </a:rPr>
              <a:t>Il aimerait se produire devant quelqu'un de plus instruit</a:t>
            </a:r>
          </a:p>
          <a:p>
            <a:pPr algn="just"/>
            <a:r>
              <a:rPr lang="fr-FR" sz="2400" i="1" dirty="0">
                <a:solidFill>
                  <a:schemeClr val="accent1">
                    <a:lumMod val="75000"/>
                  </a:schemeClr>
                </a:solidFill>
                <a:latin typeface="Comic Sans MS" pitchFamily="66" charset="0"/>
              </a:rPr>
              <a:t>"c'est un supplice assez fâcheux que de se produire à des sots"</a:t>
            </a:r>
          </a:p>
          <a:p>
            <a:pPr algn="just"/>
            <a:r>
              <a:rPr lang="fr-FR" sz="2400" dirty="0" smtClean="0">
                <a:latin typeface="Comic Sans MS" pitchFamily="66" charset="0"/>
              </a:rPr>
              <a:t> et recevoir davantage de compliments</a:t>
            </a:r>
          </a:p>
          <a:p>
            <a:pPr algn="just"/>
            <a:r>
              <a:rPr lang="fr-FR" sz="2400" i="1" dirty="0">
                <a:solidFill>
                  <a:schemeClr val="accent1">
                    <a:lumMod val="75000"/>
                  </a:schemeClr>
                </a:solidFill>
                <a:latin typeface="Comic Sans MS" pitchFamily="66" charset="0"/>
              </a:rPr>
              <a:t>"Les applaudissements me touchent"</a:t>
            </a:r>
            <a:endParaRPr lang="fr-BE" sz="2400" i="1" dirty="0">
              <a:solidFill>
                <a:schemeClr val="accent1">
                  <a:lumMod val="75000"/>
                </a:schemeClr>
              </a:solidFill>
              <a:latin typeface="Comic Sans MS" pitchFamily="66" charset="0"/>
            </a:endParaRPr>
          </a:p>
        </p:txBody>
      </p:sp>
      <p:sp>
        <p:nvSpPr>
          <p:cNvPr id="4" name="ZoneTexte 3"/>
          <p:cNvSpPr txBox="1"/>
          <p:nvPr/>
        </p:nvSpPr>
        <p:spPr>
          <a:xfrm rot="10800000" flipV="1">
            <a:off x="428596" y="4857760"/>
            <a:ext cx="8429684" cy="1569660"/>
          </a:xfrm>
          <a:prstGeom prst="rect">
            <a:avLst/>
          </a:prstGeom>
          <a:noFill/>
        </p:spPr>
        <p:txBody>
          <a:bodyPr wrap="square" rtlCol="0">
            <a:spAutoFit/>
          </a:bodyPr>
          <a:lstStyle/>
          <a:p>
            <a:pPr algn="just"/>
            <a:r>
              <a:rPr lang="fr-FR" sz="2400" dirty="0" smtClean="0">
                <a:latin typeface="Comic Sans MS" pitchFamily="66" charset="0"/>
              </a:rPr>
              <a:t>Le maître de musique partage ces sentiments </a:t>
            </a:r>
          </a:p>
          <a:p>
            <a:pPr algn="just"/>
            <a:r>
              <a:rPr lang="fr-FR" sz="2400" i="1" dirty="0" smtClean="0">
                <a:solidFill>
                  <a:schemeClr val="accent1">
                    <a:lumMod val="75000"/>
                  </a:schemeClr>
                </a:solidFill>
                <a:latin typeface="Comic Sans MS" pitchFamily="66" charset="0"/>
              </a:rPr>
              <a:t>"Il est vrai. […] J'en demeure d'accord."</a:t>
            </a:r>
            <a:endParaRPr lang="fr-FR" sz="2400" i="1" dirty="0">
              <a:solidFill>
                <a:schemeClr val="accent1">
                  <a:lumMod val="75000"/>
                </a:schemeClr>
              </a:solidFill>
              <a:latin typeface="Comic Sans MS" pitchFamily="66" charset="0"/>
            </a:endParaRPr>
          </a:p>
          <a:p>
            <a:pPr algn="just"/>
            <a:r>
              <a:rPr lang="fr-FR" sz="2400" dirty="0" smtClean="0">
                <a:latin typeface="Comic Sans MS" pitchFamily="66" charset="0"/>
              </a:rPr>
              <a:t>mais il s'en accommode car Monsieur Jourdain les paie bien</a:t>
            </a:r>
            <a:r>
              <a:rPr lang="fr-BE" sz="2400" i="1" dirty="0" smtClean="0">
                <a:solidFill>
                  <a:schemeClr val="accent1">
                    <a:lumMod val="75000"/>
                  </a:schemeClr>
                </a:solidFill>
                <a:latin typeface="Comic Sans MS" pitchFamily="66" charset="0"/>
              </a:rPr>
              <a:t> (voir question 2).</a:t>
            </a:r>
            <a:endParaRPr lang="fr-FR" sz="2400" dirty="0" smtClean="0">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 grpId="0"/>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ChangeArrowheads="1"/>
          </p:cNvSpPr>
          <p:nvPr/>
        </p:nvSpPr>
        <p:spPr bwMode="auto">
          <a:xfrm>
            <a:off x="214282" y="188640"/>
            <a:ext cx="850112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tab pos="457200" algn="l"/>
              </a:tabLst>
            </a:pPr>
            <a:r>
              <a:rPr kumimoji="0" lang="fr-FR"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4. Dans cette scène, démontre que Monsieur Jourdain apparaît stupide et vaniteux mais cependant sympathique.</a:t>
            </a:r>
            <a:endParaRPr kumimoji="0" lang="fr-FR"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ZoneTexte 2"/>
          <p:cNvSpPr txBox="1"/>
          <p:nvPr/>
        </p:nvSpPr>
        <p:spPr>
          <a:xfrm rot="10800000" flipV="1">
            <a:off x="428596" y="980728"/>
            <a:ext cx="8429684" cy="3046988"/>
          </a:xfrm>
          <a:prstGeom prst="rect">
            <a:avLst/>
          </a:prstGeom>
          <a:noFill/>
        </p:spPr>
        <p:txBody>
          <a:bodyPr wrap="square" rtlCol="0">
            <a:spAutoFit/>
          </a:bodyPr>
          <a:lstStyle/>
          <a:p>
            <a:pPr algn="just"/>
            <a:r>
              <a:rPr lang="fr-FR" sz="2400" dirty="0" smtClean="0">
                <a:latin typeface="Comic Sans MS" pitchFamily="66" charset="0"/>
              </a:rPr>
              <a:t>Il est tellement stupide que les deux maîtres arrivent à le convaincre que tous les malheurs du monde sont dus au fait que les hommes ne connaissent pas assez la musique et la danse :</a:t>
            </a:r>
          </a:p>
          <a:p>
            <a:pPr algn="just"/>
            <a:r>
              <a:rPr lang="fr-FR" sz="2400" i="1" dirty="0" smtClean="0">
                <a:solidFill>
                  <a:schemeClr val="accent1">
                    <a:lumMod val="75000"/>
                  </a:schemeClr>
                </a:solidFill>
                <a:latin typeface="Comic Sans MS" pitchFamily="66" charset="0"/>
              </a:rPr>
              <a:t>"Toutes les guerres qu'on voit dans le monde n'arrivent que pour n'apprendre pas la musique."</a:t>
            </a:r>
          </a:p>
          <a:p>
            <a:pPr algn="just"/>
            <a:r>
              <a:rPr lang="fr-FR" sz="2400" i="1" dirty="0" smtClean="0">
                <a:solidFill>
                  <a:schemeClr val="accent1">
                    <a:lumMod val="75000"/>
                  </a:schemeClr>
                </a:solidFill>
                <a:latin typeface="Comic Sans MS" pitchFamily="66" charset="0"/>
              </a:rPr>
              <a:t>"Tous les malheurs des hommes […], tout cela n'est venu que faute de savoir danser."</a:t>
            </a:r>
            <a:endParaRPr lang="fr-FR" sz="2400" i="1" dirty="0">
              <a:solidFill>
                <a:schemeClr val="accent1">
                  <a:lumMod val="75000"/>
                </a:schemeClr>
              </a:solidFill>
              <a:latin typeface="Comic Sans MS" pitchFamily="66" charset="0"/>
            </a:endParaRPr>
          </a:p>
        </p:txBody>
      </p:sp>
      <p:sp>
        <p:nvSpPr>
          <p:cNvPr id="4" name="ZoneTexte 3"/>
          <p:cNvSpPr txBox="1"/>
          <p:nvPr/>
        </p:nvSpPr>
        <p:spPr>
          <a:xfrm rot="10800000" flipV="1">
            <a:off x="428596" y="3933056"/>
            <a:ext cx="8429684" cy="1200329"/>
          </a:xfrm>
          <a:prstGeom prst="rect">
            <a:avLst/>
          </a:prstGeom>
          <a:noFill/>
        </p:spPr>
        <p:txBody>
          <a:bodyPr wrap="square" rtlCol="0">
            <a:spAutoFit/>
          </a:bodyPr>
          <a:lstStyle/>
          <a:p>
            <a:pPr algn="just"/>
            <a:r>
              <a:rPr lang="fr-FR" sz="2400" dirty="0" smtClean="0">
                <a:latin typeface="Comic Sans MS" pitchFamily="66" charset="0"/>
              </a:rPr>
              <a:t>Il massacre une chanson mais s'en félicite :</a:t>
            </a:r>
          </a:p>
          <a:p>
            <a:pPr algn="just"/>
            <a:r>
              <a:rPr lang="fr-FR" sz="2400" i="1" dirty="0" smtClean="0">
                <a:solidFill>
                  <a:schemeClr val="accent1">
                    <a:lumMod val="75000"/>
                  </a:schemeClr>
                </a:solidFill>
                <a:latin typeface="Comic Sans MS" pitchFamily="66" charset="0"/>
              </a:rPr>
              <a:t>"N'est-ce pas joli ? […] C'est </a:t>
            </a:r>
            <a:r>
              <a:rPr lang="fr-FR" sz="2400" i="1" dirty="0" smtClean="0">
                <a:solidFill>
                  <a:schemeClr val="accent1">
                    <a:lumMod val="75000"/>
                  </a:schemeClr>
                </a:solidFill>
                <a:latin typeface="Comic Sans MS" pitchFamily="66" charset="0"/>
              </a:rPr>
              <a:t>sans avoir </a:t>
            </a:r>
            <a:r>
              <a:rPr lang="fr-FR" sz="2400" i="1" dirty="0" smtClean="0">
                <a:solidFill>
                  <a:schemeClr val="accent1">
                    <a:lumMod val="75000"/>
                  </a:schemeClr>
                </a:solidFill>
                <a:latin typeface="Comic Sans MS" pitchFamily="66" charset="0"/>
              </a:rPr>
              <a:t>appris la musique."</a:t>
            </a:r>
            <a:endParaRPr lang="fr-FR" sz="2400" i="1" dirty="0">
              <a:solidFill>
                <a:schemeClr val="accent1">
                  <a:lumMod val="75000"/>
                </a:schemeClr>
              </a:solidFill>
              <a:latin typeface="Comic Sans MS" pitchFamily="66" charset="0"/>
            </a:endParaRPr>
          </a:p>
        </p:txBody>
      </p:sp>
      <p:sp>
        <p:nvSpPr>
          <p:cNvPr id="5" name="ZoneTexte 4"/>
          <p:cNvSpPr txBox="1"/>
          <p:nvPr/>
        </p:nvSpPr>
        <p:spPr>
          <a:xfrm rot="10800000" flipV="1">
            <a:off x="428596" y="5085184"/>
            <a:ext cx="8429684" cy="1569660"/>
          </a:xfrm>
          <a:prstGeom prst="rect">
            <a:avLst/>
          </a:prstGeom>
          <a:noFill/>
        </p:spPr>
        <p:txBody>
          <a:bodyPr wrap="square" rtlCol="0">
            <a:spAutoFit/>
          </a:bodyPr>
          <a:lstStyle/>
          <a:p>
            <a:pPr algn="just"/>
            <a:r>
              <a:rPr lang="fr-FR" sz="2400" dirty="0" smtClean="0">
                <a:latin typeface="Comic Sans MS" pitchFamily="66" charset="0"/>
              </a:rPr>
              <a:t>Malgré ces défauts, Monsieur Jourdain suscite la sympathie car on le sent plus idiot que réellement mauvais et on perçoit que les maîtres ne cherchent qu'à tirer profit de sa trop grande naïveté.</a:t>
            </a:r>
            <a:endParaRPr lang="fr-FR" sz="2400" i="1" dirty="0">
              <a:solidFill>
                <a:schemeClr val="accent1">
                  <a:lumMod val="75000"/>
                </a:schemeClr>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 grpId="0"/>
      <p:bldP spid="3" grpId="0"/>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ChangeArrowheads="1"/>
          </p:cNvSpPr>
          <p:nvPr/>
        </p:nvSpPr>
        <p:spPr bwMode="auto">
          <a:xfrm>
            <a:off x="214314" y="428604"/>
            <a:ext cx="8643966"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tab pos="457200" algn="l"/>
              </a:tabLst>
            </a:pPr>
            <a:r>
              <a:rPr kumimoji="0" lang="fr-FR"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5. Quelle préoccupation de Monsieur Jourdain apparaît pour la première  fois dans cette scène et sera ensuite reprise tout au long de la pièce ?</a:t>
            </a:r>
            <a:endParaRPr kumimoji="0" lang="fr-FR"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ZoneTexte 2"/>
          <p:cNvSpPr txBox="1"/>
          <p:nvPr/>
        </p:nvSpPr>
        <p:spPr>
          <a:xfrm rot="10800000" flipV="1">
            <a:off x="428596" y="1667895"/>
            <a:ext cx="8429684" cy="3046988"/>
          </a:xfrm>
          <a:prstGeom prst="rect">
            <a:avLst/>
          </a:prstGeom>
          <a:noFill/>
        </p:spPr>
        <p:txBody>
          <a:bodyPr wrap="square" rtlCol="0">
            <a:spAutoFit/>
          </a:bodyPr>
          <a:lstStyle/>
          <a:p>
            <a:pPr algn="just"/>
            <a:r>
              <a:rPr lang="fr-FR" sz="2400" dirty="0" smtClean="0">
                <a:latin typeface="Comic Sans MS" pitchFamily="66" charset="0"/>
              </a:rPr>
              <a:t>Il veut devenir gentilhomme et s'efforce donc en toutes choses d'y ressembler :</a:t>
            </a:r>
          </a:p>
          <a:p>
            <a:pPr algn="just"/>
            <a:r>
              <a:rPr lang="fr-FR" sz="2400" i="1" dirty="0" smtClean="0">
                <a:solidFill>
                  <a:schemeClr val="accent1">
                    <a:lumMod val="75000"/>
                  </a:schemeClr>
                </a:solidFill>
                <a:latin typeface="Comic Sans MS" pitchFamily="66" charset="0"/>
              </a:rPr>
              <a:t>"Je me fais habiller aujourd'hui comme les gens de qualité."</a:t>
            </a:r>
          </a:p>
          <a:p>
            <a:pPr algn="just"/>
            <a:r>
              <a:rPr lang="fr-FR" sz="2400" i="1" dirty="0" smtClean="0">
                <a:solidFill>
                  <a:schemeClr val="accent1">
                    <a:lumMod val="75000"/>
                  </a:schemeClr>
                </a:solidFill>
                <a:latin typeface="Comic Sans MS" pitchFamily="66" charset="0"/>
              </a:rPr>
              <a:t>"- Est-ce que les gens de qualité apprennent aussi la musique ?</a:t>
            </a:r>
          </a:p>
          <a:p>
            <a:pPr algn="just"/>
            <a:r>
              <a:rPr lang="fr-FR" sz="2400" i="1" dirty="0" smtClean="0">
                <a:solidFill>
                  <a:schemeClr val="accent1">
                    <a:lumMod val="75000"/>
                  </a:schemeClr>
                </a:solidFill>
                <a:latin typeface="Comic Sans MS" pitchFamily="66" charset="0"/>
              </a:rPr>
              <a:t>- Oui, Monsieur.</a:t>
            </a:r>
          </a:p>
          <a:p>
            <a:pPr algn="just"/>
            <a:r>
              <a:rPr lang="fr-FR" sz="2400" i="1" dirty="0" smtClean="0">
                <a:solidFill>
                  <a:schemeClr val="accent1">
                    <a:lumMod val="75000"/>
                  </a:schemeClr>
                </a:solidFill>
                <a:latin typeface="Comic Sans MS" pitchFamily="66" charset="0"/>
              </a:rPr>
              <a:t>- Je l'apprendrai donc."</a:t>
            </a:r>
            <a:endParaRPr lang="fr-FR" sz="2400" i="1" dirty="0">
              <a:solidFill>
                <a:schemeClr val="accent1">
                  <a:lumMod val="75000"/>
                </a:schemeClr>
              </a:solidFill>
              <a:latin typeface="Comic Sans MS"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214282" y="526301"/>
            <a:ext cx="885828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tab pos="457200" algn="l"/>
              </a:tabLst>
            </a:pPr>
            <a:r>
              <a:rPr kumimoji="0" lang="fr-FR"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6. Montre que l'attitude des deux maîtres est ici très différente de celle adoptée dans la première</a:t>
            </a:r>
            <a:r>
              <a:rPr kumimoji="0" lang="fr-FR" sz="2400"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scène.</a:t>
            </a:r>
            <a:endParaRPr kumimoji="0" lang="fr-FR"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ZoneTexte 2"/>
          <p:cNvSpPr txBox="1"/>
          <p:nvPr/>
        </p:nvSpPr>
        <p:spPr>
          <a:xfrm rot="10800000" flipV="1">
            <a:off x="428596" y="1428736"/>
            <a:ext cx="8429684" cy="3046988"/>
          </a:xfrm>
          <a:prstGeom prst="rect">
            <a:avLst/>
          </a:prstGeom>
          <a:noFill/>
        </p:spPr>
        <p:txBody>
          <a:bodyPr wrap="square" rtlCol="0">
            <a:spAutoFit/>
          </a:bodyPr>
          <a:lstStyle/>
          <a:p>
            <a:pPr algn="just"/>
            <a:r>
              <a:rPr lang="fr-FR" sz="2400" dirty="0" smtClean="0">
                <a:latin typeface="Comic Sans MS" pitchFamily="66" charset="0"/>
              </a:rPr>
              <a:t>Après avoir pourtant abondamment critiqué Monsieur Jourdain dans la première scène </a:t>
            </a:r>
            <a:r>
              <a:rPr lang="fr-FR" sz="2400" dirty="0" smtClean="0">
                <a:solidFill>
                  <a:schemeClr val="accent1">
                    <a:lumMod val="75000"/>
                  </a:schemeClr>
                </a:solidFill>
                <a:latin typeface="Comic Sans MS" pitchFamily="66" charset="0"/>
              </a:rPr>
              <a:t>(voir question 3)</a:t>
            </a:r>
            <a:r>
              <a:rPr lang="fr-FR" sz="2400" dirty="0" smtClean="0">
                <a:latin typeface="Comic Sans MS" pitchFamily="66" charset="0"/>
              </a:rPr>
              <a:t>, ils adoptent à présent un comportement servile et surtout flatteur :</a:t>
            </a:r>
          </a:p>
          <a:p>
            <a:pPr algn="just"/>
            <a:r>
              <a:rPr lang="fr-FR" sz="2400" i="1" dirty="0" smtClean="0">
                <a:solidFill>
                  <a:schemeClr val="accent1">
                    <a:lumMod val="75000"/>
                  </a:schemeClr>
                </a:solidFill>
                <a:latin typeface="Comic Sans MS" pitchFamily="66" charset="0"/>
              </a:rPr>
              <a:t>"Nous ne sommes ici que pour attendre votre loisir."</a:t>
            </a:r>
          </a:p>
          <a:p>
            <a:pPr algn="just"/>
            <a:r>
              <a:rPr lang="fr-FR" sz="2400" i="1" dirty="0" smtClean="0">
                <a:solidFill>
                  <a:schemeClr val="accent1">
                    <a:lumMod val="75000"/>
                  </a:schemeClr>
                </a:solidFill>
                <a:latin typeface="Comic Sans MS" pitchFamily="66" charset="0"/>
              </a:rPr>
              <a:t>"Elle est fort belle."</a:t>
            </a:r>
          </a:p>
          <a:p>
            <a:pPr algn="just"/>
            <a:r>
              <a:rPr lang="fr-FR" sz="2400" i="1" dirty="0" smtClean="0">
                <a:solidFill>
                  <a:schemeClr val="accent1">
                    <a:lumMod val="75000"/>
                  </a:schemeClr>
                </a:solidFill>
                <a:latin typeface="Comic Sans MS" pitchFamily="66" charset="0"/>
              </a:rPr>
              <a:t>"Cela vous sied à merveille."</a:t>
            </a:r>
          </a:p>
          <a:p>
            <a:pPr algn="just"/>
            <a:r>
              <a:rPr lang="fr-FR" sz="2400" i="1" dirty="0" smtClean="0">
                <a:solidFill>
                  <a:schemeClr val="accent1">
                    <a:lumMod val="75000"/>
                  </a:schemeClr>
                </a:solidFill>
                <a:latin typeface="Comic Sans MS" pitchFamily="66" charset="0"/>
              </a:rPr>
              <a:t>"Elles sont magnifiques."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236521" y="538443"/>
            <a:ext cx="9074920"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tab pos="457200" algn="l"/>
              </a:tabLst>
            </a:pPr>
            <a:r>
              <a:rPr kumimoji="0" lang="fr-FR"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7. Qu'est-ce qui, dans cette scène, provoque le rire chez le spectateur ?</a:t>
            </a:r>
            <a:endParaRPr kumimoji="0" lang="fr-FR"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ZoneTexte 2"/>
          <p:cNvSpPr txBox="1"/>
          <p:nvPr/>
        </p:nvSpPr>
        <p:spPr>
          <a:xfrm rot="10800000" flipV="1">
            <a:off x="428596" y="1155687"/>
            <a:ext cx="8429684" cy="3416320"/>
          </a:xfrm>
          <a:prstGeom prst="rect">
            <a:avLst/>
          </a:prstGeom>
          <a:noFill/>
        </p:spPr>
        <p:txBody>
          <a:bodyPr wrap="square" rtlCol="0">
            <a:spAutoFit/>
          </a:bodyPr>
          <a:lstStyle/>
          <a:p>
            <a:pPr algn="just">
              <a:buFont typeface="Arial" pitchFamily="34" charset="0"/>
              <a:buChar char="•"/>
            </a:pPr>
            <a:r>
              <a:rPr lang="fr-FR" sz="2400" dirty="0" smtClean="0">
                <a:latin typeface="Comic Sans MS" pitchFamily="66" charset="0"/>
              </a:rPr>
              <a:t> Le caractère excessif des personnages et de leurs propos les rend caricaturaux : l'excès de vanité chez Monsieur Jourdain, l'excès de flatterie de la part des deux maîtres.</a:t>
            </a:r>
          </a:p>
          <a:p>
            <a:pPr algn="just">
              <a:buFont typeface="Arial" pitchFamily="34" charset="0"/>
              <a:buChar char="•"/>
            </a:pPr>
            <a:r>
              <a:rPr lang="fr-FR" sz="2400" dirty="0" smtClean="0">
                <a:latin typeface="Comic Sans MS" pitchFamily="66" charset="0"/>
              </a:rPr>
              <a:t> La naïveté de Monsieur Jourdain qui semble prêt à croire vraiment n'importe quoi.</a:t>
            </a:r>
          </a:p>
          <a:p>
            <a:pPr algn="just">
              <a:buFont typeface="Arial" pitchFamily="34" charset="0"/>
              <a:buChar char="•"/>
            </a:pPr>
            <a:r>
              <a:rPr lang="fr-FR" sz="2400" dirty="0">
                <a:latin typeface="Comic Sans MS" pitchFamily="66" charset="0"/>
              </a:rPr>
              <a:t> L</a:t>
            </a:r>
            <a:r>
              <a:rPr lang="fr-FR" sz="2400" dirty="0" smtClean="0">
                <a:latin typeface="Comic Sans MS" pitchFamily="66" charset="0"/>
              </a:rPr>
              <a:t>es caprices de Monsieur Jourdain : il appelle ses laquais juste pour s'assurer qu'ils l'entendent bien, il enlève et remet sa robe de chambre "pour mieux entendre".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 grpId="0"/>
      <p:bldP spid="3"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615</Words>
  <Application>Microsoft Office PowerPoint</Application>
  <PresentationFormat>Affichage à l'écran (4:3)</PresentationFormat>
  <Paragraphs>42</Paragraphs>
  <Slides>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Calibri</vt:lpstr>
      <vt:lpstr>Comic Sans MS</vt:lpstr>
      <vt:lpstr>Times New Roman</vt:lpstr>
      <vt:lpstr>Thème Office</vt:lpstr>
      <vt:lpstr>Le Bourgeois gentilhomme</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Gau</dc:creator>
  <cp:lastModifiedBy>Gauthier Vanhove</cp:lastModifiedBy>
  <cp:revision>16</cp:revision>
  <dcterms:created xsi:type="dcterms:W3CDTF">2014-11-05T13:12:07Z</dcterms:created>
  <dcterms:modified xsi:type="dcterms:W3CDTF">2014-11-17T16:01:54Z</dcterms:modified>
</cp:coreProperties>
</file>