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F283-EE7B-465F-B21C-A2BD3312BC5C}" type="datetimeFigureOut">
              <a:rPr lang="fr-FR" smtClean="0"/>
              <a:pPr/>
              <a:t>24/11/2014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317182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Bourgeois gentilhomme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1985954" cy="1752600"/>
          </a:xfrm>
        </p:spPr>
        <p:txBody>
          <a:bodyPr/>
          <a:lstStyle/>
          <a:p>
            <a:r>
              <a:rPr lang="fr-FR" dirty="0" smtClean="0"/>
              <a:t>Acte II</a:t>
            </a:r>
            <a:endParaRPr lang="fr-BE" dirty="0"/>
          </a:p>
        </p:txBody>
      </p:sp>
      <p:pic>
        <p:nvPicPr>
          <p:cNvPr id="18434" name="Picture 2" descr="http://www.clg-diderot-deuil.ac-versailles.fr/IMG/jpg/Le-bourgeois-gentilhom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9524"/>
            <a:ext cx="4067175" cy="6848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3" y="357166"/>
            <a:ext cx="8929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te basant sur l'étymologie, explique le sens du mot "philosophe".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857224" y="799911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En grec ancien, "philos" signifie "ami" et "</a:t>
            </a:r>
            <a:r>
              <a:rPr lang="fr-FR" sz="2400" dirty="0" err="1" smtClean="0">
                <a:latin typeface="Comic Sans MS" pitchFamily="66" charset="0"/>
              </a:rPr>
              <a:t>sophia</a:t>
            </a:r>
            <a:r>
              <a:rPr lang="fr-FR" sz="2400" dirty="0" smtClean="0">
                <a:latin typeface="Comic Sans MS" pitchFamily="66" charset="0"/>
              </a:rPr>
              <a:t>" veut dire "la sagesse". Le philosophe est donc l'ami de la sagesse, celui qui aime la sagesse.</a:t>
            </a:r>
            <a:endParaRPr lang="fr-BE" sz="2400" dirty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2000240"/>
            <a:ext cx="8643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fr-FR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Au début de la scène 3, en quoi le maître de philosophie se distingue-t-il des autres </a:t>
            </a:r>
            <a:r>
              <a:rPr lang="fr-FR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lang="fr-FR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857224" y="2786058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Il semble plus sage, plus mesuré que les autres. Il les appelle au calme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"la raison ne doit-elle pas être maîtresse de tous nos mouvements ?"  </a:t>
            </a:r>
            <a:r>
              <a:rPr lang="fr-FR" sz="2400" dirty="0" smtClean="0">
                <a:latin typeface="Comic Sans MS" pitchFamily="66" charset="0"/>
              </a:rPr>
              <a:t>parce que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"un homme sage est au-dessus de toutes les injures".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4357694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3. A quel moment et pour quelle raison cette scène bascule-t-elle  ?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857224" y="4857760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Elle bascule à la 5</a:t>
            </a:r>
            <a:r>
              <a:rPr lang="fr-FR" sz="2400" baseline="30000" dirty="0" smtClean="0">
                <a:latin typeface="Comic Sans MS" pitchFamily="66" charset="0"/>
              </a:rPr>
              <a:t>ème</a:t>
            </a:r>
            <a:r>
              <a:rPr lang="fr-FR" sz="2400" dirty="0" smtClean="0">
                <a:latin typeface="Comic Sans MS" pitchFamily="66" charset="0"/>
              </a:rPr>
              <a:t> réplique du maître de philosophie lorsqu'il prend de haut les autres maîtres et qualifie leur travail de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"[…] métier misérable de gladiateur, de chanteur, et de baladin !"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3" grpId="0"/>
      <p:bldP spid="1026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85752" y="597739"/>
            <a:ext cx="857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Quels points communs et quelle différence peut-on relever entre cette scène et la précédente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642910" y="142873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Les points communs sont que, dans les deux scènes, les maîtres commencent par s'insulter puis en viennent aux mains, tandis que Monsieur Jourdain tente, en vain, de les calmer. </a:t>
            </a:r>
          </a:p>
          <a:p>
            <a:pPr algn="just"/>
            <a:r>
              <a:rPr lang="fr-FR" sz="2400" dirty="0" smtClean="0">
                <a:latin typeface="Comic Sans MS" pitchFamily="66" charset="0"/>
              </a:rPr>
              <a:t>La différence est que Monsieur Jourdain, à la fin de la scène 3, jette l'éponge pour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"ne pas gâter sa robe".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642910" y="4824722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La logique, la morale et la physique.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720" y="3669573"/>
            <a:ext cx="85725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Quelles sont les différentes matières que le maître de philosophie propose successivement à Monsieur Jourdain et que ce dernier refuse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14282" y="454863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Observe les raisons invoquées par M. Jourdain pour refuser ces enseignements. Qu'est-ce que cela nous apprend sur lui ?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428596" y="128586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Elles nous confirment tout d'abord que M. Jourdain est un ignorant qui ne sait déjà pas ce que sont ces matières.</a:t>
            </a:r>
          </a:p>
          <a:p>
            <a:pPr algn="just"/>
            <a:r>
              <a:rPr lang="fr-FR" sz="2400" dirty="0" smtClean="0">
                <a:latin typeface="Comic Sans MS" pitchFamily="66" charset="0"/>
              </a:rPr>
              <a:t>Elles nous révèlent surtout que c'est un paresseux et qu'il n'est pas prêt à faire le moindre effort pour progresser :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"Voilà des mots qui sont trop rébarbatifs."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"Il y a trop de tintamarre là dedans, trop de brouillamini."</a:t>
            </a:r>
            <a:endParaRPr lang="fr-FR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428596" y="444324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Il veut apprendre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"l'orthographe" </a:t>
            </a:r>
            <a:r>
              <a:rPr lang="fr-FR" sz="2400" dirty="0" smtClean="0">
                <a:latin typeface="Comic Sans MS" pitchFamily="66" charset="0"/>
              </a:rPr>
              <a:t>mais nous dirions aujourd'hui la diction (ou la </a:t>
            </a:r>
            <a:r>
              <a:rPr lang="fr-FR" sz="2400" smtClean="0">
                <a:latin typeface="Comic Sans MS" pitchFamily="66" charset="0"/>
              </a:rPr>
              <a:t>logopédie, la </a:t>
            </a:r>
            <a:r>
              <a:rPr lang="fr-FR" sz="2400" dirty="0" smtClean="0">
                <a:latin typeface="Comic Sans MS" pitchFamily="66" charset="0"/>
              </a:rPr>
              <a:t>phonétique), art de la prononciation et de l'articulation.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1641" y="3598135"/>
            <a:ext cx="85752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En définitive, que veut-il étudier ? </a:t>
            </a:r>
            <a:r>
              <a: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Comment </a:t>
            </a:r>
            <a:r>
              <a: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appelle-t-on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cet art de nos jours ?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  <p:bldP spid="3" grpId="0"/>
      <p:bldP spid="5" grpId="0"/>
      <p:bldP spid="40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14314" y="428604"/>
            <a:ext cx="8643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fr-FR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Quelles sont les deux découvertes importantes que fait M. Jourdain dans cette scène ?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428596" y="1214422"/>
            <a:ext cx="8429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Il pratique la prose depuis toujours sans même le savoir :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"il y a plus de quarante ans que je dis de la prose sans que j'en susse rien"</a:t>
            </a:r>
          </a:p>
          <a:p>
            <a:pPr algn="just"/>
            <a:r>
              <a:rPr lang="fr-FR" sz="2400" dirty="0" smtClean="0">
                <a:latin typeface="Comic Sans MS" pitchFamily="66" charset="0"/>
              </a:rPr>
              <a:t>Même s'il n'a pas fait d'études, quand il laisse s'exprimer son cœur, il est capable de dire les choses de la meilleure façon possible :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"je n'ai point étudié, et j'ai fait cela tout du premier coup."</a:t>
            </a:r>
            <a:endParaRPr lang="fr-FR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4282" y="526301"/>
            <a:ext cx="8858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Dans la dernière partie de la scène, M. Jourdain livre une confidence. Laquelle ? En quoi éclaire-t-elle toute l'intrigue ?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428596" y="1285860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On découvre ici que M. Jourdain est amoureux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"d'une personne de grande qualité".</a:t>
            </a:r>
          </a:p>
          <a:p>
            <a:pPr algn="just"/>
            <a:r>
              <a:rPr lang="fr-FR" sz="2400" dirty="0" smtClean="0">
                <a:latin typeface="Comic Sans MS" pitchFamily="66" charset="0"/>
              </a:rPr>
              <a:t>Cet aveu permet de comprendre enfin ce qui motive toutes ses actions (apprendre la danse, l'escrime, le chant et l'orthographe, porter de beaux habits,…) : il espère séduire la marquise </a:t>
            </a:r>
            <a:r>
              <a:rPr lang="fr-FR" sz="2400" dirty="0" err="1" smtClean="0">
                <a:latin typeface="Comic Sans MS" pitchFamily="66" charset="0"/>
              </a:rPr>
              <a:t>Dorimène</a:t>
            </a:r>
            <a:r>
              <a:rPr lang="fr-FR" sz="2400" dirty="0" smtClean="0">
                <a:latin typeface="Comic Sans MS" pitchFamily="66" charset="0"/>
              </a:rPr>
              <a:t> dont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"les beaux yeux le font mourir d'amour".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36521" y="538443"/>
            <a:ext cx="6367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Explique en quoi le tailleur se montre habile.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428596" y="976386"/>
            <a:ext cx="842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Bien que M. Jourdain soit en colère contre lui au moment de son arrivée, il parvient, avec un aplomb extraordinaire, à retourner les choses à son avantage :</a:t>
            </a: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ses souliers le blessent : il affirme à M. Jourdain que c'est le fruit de son imagination.</a:t>
            </a: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les fleurs du costume sont à l'envers : il convainc M. Jourdain que les nobles les portent tous comme ça.</a:t>
            </a:r>
          </a:p>
          <a:p>
            <a:pPr algn="just"/>
            <a:r>
              <a:rPr lang="fr-FR" sz="2400" dirty="0" smtClean="0">
                <a:latin typeface="Comic Sans MS" pitchFamily="66" charset="0"/>
              </a:rPr>
              <a:t>Et, lorsque M. Jourdain lui reproche d'avoir utilisé son étoffe à son propre profit, il change de sujet.</a:t>
            </a:r>
          </a:p>
          <a:p>
            <a:pPr algn="just"/>
            <a:r>
              <a:rPr lang="fr-FR" sz="2400" dirty="0" smtClean="0">
                <a:latin typeface="Comic Sans MS" pitchFamily="66" charset="0"/>
              </a:rPr>
              <a:t>Il s'en sort surtout grâce à la flatterie, aux compliments :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"C'est un chef-d'œuvre que d'avoir inventé un habit sérieux qui ne fût pas noir"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725</Words>
  <Application>Microsoft Office PowerPoint</Application>
  <PresentationFormat>Affichage à l'écran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Thème Office</vt:lpstr>
      <vt:lpstr>Le Bourgeois gentilhomme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Gauthier Vanhove</cp:lastModifiedBy>
  <cp:revision>36</cp:revision>
  <dcterms:created xsi:type="dcterms:W3CDTF">2014-11-05T13:12:07Z</dcterms:created>
  <dcterms:modified xsi:type="dcterms:W3CDTF">2014-11-24T10:59:02Z</dcterms:modified>
</cp:coreProperties>
</file>