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7" r:id="rId5"/>
    <p:sldId id="265" r:id="rId6"/>
    <p:sldId id="258" r:id="rId7"/>
    <p:sldId id="266" r:id="rId8"/>
    <p:sldId id="259" r:id="rId9"/>
    <p:sldId id="260" r:id="rId10"/>
    <p:sldId id="261" r:id="rId1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3" d="100"/>
          <a:sy n="63" d="100"/>
        </p:scale>
        <p:origin x="-120" y="-57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5ED6F283-EE7B-465F-B21C-A2BD3312BC5C}" type="datetimeFigureOut">
              <a:rPr lang="fr-FR" smtClean="0"/>
              <a:pPr/>
              <a:t>16/11/2014</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5ED6F283-EE7B-465F-B21C-A2BD3312BC5C}" type="datetimeFigureOut">
              <a:rPr lang="fr-FR" smtClean="0"/>
              <a:pPr/>
              <a:t>16/11/2014</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5ED6F283-EE7B-465F-B21C-A2BD3312BC5C}" type="datetimeFigureOut">
              <a:rPr lang="fr-FR" smtClean="0"/>
              <a:pPr/>
              <a:t>16/11/2014</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5ED6F283-EE7B-465F-B21C-A2BD3312BC5C}" type="datetimeFigureOut">
              <a:rPr lang="fr-FR" smtClean="0"/>
              <a:pPr/>
              <a:t>16/11/2014</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5ED6F283-EE7B-465F-B21C-A2BD3312BC5C}" type="datetimeFigureOut">
              <a:rPr lang="fr-FR" smtClean="0"/>
              <a:pPr/>
              <a:t>16/11/2014</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5ED6F283-EE7B-465F-B21C-A2BD3312BC5C}" type="datetimeFigureOut">
              <a:rPr lang="fr-FR" smtClean="0"/>
              <a:pPr/>
              <a:t>16/11/2014</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5ED6F283-EE7B-465F-B21C-A2BD3312BC5C}" type="datetimeFigureOut">
              <a:rPr lang="fr-FR" smtClean="0"/>
              <a:pPr/>
              <a:t>16/11/2014</a:t>
            </a:fld>
            <a:endParaRPr lang="fr-BE" dirty="0"/>
          </a:p>
        </p:txBody>
      </p:sp>
      <p:sp>
        <p:nvSpPr>
          <p:cNvPr id="8" name="Espace réservé du pied de page 7"/>
          <p:cNvSpPr>
            <a:spLocks noGrp="1"/>
          </p:cNvSpPr>
          <p:nvPr>
            <p:ph type="ftr" sz="quarter" idx="11"/>
          </p:nvPr>
        </p:nvSpPr>
        <p:spPr/>
        <p:txBody>
          <a:bodyPr/>
          <a:lstStyle/>
          <a:p>
            <a:endParaRPr lang="fr-BE" dirty="0"/>
          </a:p>
        </p:txBody>
      </p:sp>
      <p:sp>
        <p:nvSpPr>
          <p:cNvPr id="9" name="Espace réservé du numéro de diapositive 8"/>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5ED6F283-EE7B-465F-B21C-A2BD3312BC5C}" type="datetimeFigureOut">
              <a:rPr lang="fr-FR" smtClean="0"/>
              <a:pPr/>
              <a:t>16/11/2014</a:t>
            </a:fld>
            <a:endParaRPr lang="fr-BE" dirty="0"/>
          </a:p>
        </p:txBody>
      </p:sp>
      <p:sp>
        <p:nvSpPr>
          <p:cNvPr id="4" name="Espace réservé du pied de page 3"/>
          <p:cNvSpPr>
            <a:spLocks noGrp="1"/>
          </p:cNvSpPr>
          <p:nvPr>
            <p:ph type="ftr" sz="quarter" idx="11"/>
          </p:nvPr>
        </p:nvSpPr>
        <p:spPr/>
        <p:txBody>
          <a:bodyPr/>
          <a:lstStyle/>
          <a:p>
            <a:endParaRPr lang="fr-BE" dirty="0"/>
          </a:p>
        </p:txBody>
      </p:sp>
      <p:sp>
        <p:nvSpPr>
          <p:cNvPr id="5" name="Espace réservé du numéro de diapositive 4"/>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ED6F283-EE7B-465F-B21C-A2BD3312BC5C}" type="datetimeFigureOut">
              <a:rPr lang="fr-FR" smtClean="0"/>
              <a:pPr/>
              <a:t>16/11/2014</a:t>
            </a:fld>
            <a:endParaRPr lang="fr-BE" dirty="0"/>
          </a:p>
        </p:txBody>
      </p:sp>
      <p:sp>
        <p:nvSpPr>
          <p:cNvPr id="3" name="Espace réservé du pied de page 2"/>
          <p:cNvSpPr>
            <a:spLocks noGrp="1"/>
          </p:cNvSpPr>
          <p:nvPr>
            <p:ph type="ftr" sz="quarter" idx="11"/>
          </p:nvPr>
        </p:nvSpPr>
        <p:spPr/>
        <p:txBody>
          <a:bodyPr/>
          <a:lstStyle/>
          <a:p>
            <a:endParaRPr lang="fr-BE" dirty="0"/>
          </a:p>
        </p:txBody>
      </p:sp>
      <p:sp>
        <p:nvSpPr>
          <p:cNvPr id="4" name="Espace réservé du numéro de diapositive 3"/>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ED6F283-EE7B-465F-B21C-A2BD3312BC5C}" type="datetimeFigureOut">
              <a:rPr lang="fr-FR" smtClean="0"/>
              <a:pPr/>
              <a:t>16/11/2014</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ED6F283-EE7B-465F-B21C-A2BD3312BC5C}" type="datetimeFigureOut">
              <a:rPr lang="fr-FR" smtClean="0"/>
              <a:pPr/>
              <a:t>16/11/2014</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6F283-EE7B-465F-B21C-A2BD3312BC5C}" type="datetimeFigureOut">
              <a:rPr lang="fr-FR" smtClean="0"/>
              <a:pPr/>
              <a:t>16/11/2014</a:t>
            </a:fld>
            <a:endParaRPr lang="fr-BE" dirty="0"/>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dirty="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002D2C-07B0-42A4-9754-540A0C9B09D0}" type="slidenum">
              <a:rPr lang="fr-BE" smtClean="0"/>
              <a:pPr/>
              <a:t>‹N°›</a:t>
            </a:fld>
            <a:endParaRPr lang="fr-B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601785"/>
            <a:ext cx="3171820" cy="1470025"/>
          </a:xfrm>
        </p:spPr>
        <p:txBody>
          <a:bodyPr>
            <a:normAutofit fontScale="90000"/>
          </a:bodyPr>
          <a:lstStyle/>
          <a:p>
            <a:r>
              <a:rPr lang="fr-FR" dirty="0" smtClean="0"/>
              <a:t>Le Bourgeois gentilhomme</a:t>
            </a:r>
            <a:endParaRPr lang="fr-BE" dirty="0"/>
          </a:p>
        </p:txBody>
      </p:sp>
      <p:sp>
        <p:nvSpPr>
          <p:cNvPr id="3" name="Sous-titre 2"/>
          <p:cNvSpPr>
            <a:spLocks noGrp="1"/>
          </p:cNvSpPr>
          <p:nvPr>
            <p:ph type="subTitle" idx="1"/>
          </p:nvPr>
        </p:nvSpPr>
        <p:spPr>
          <a:xfrm>
            <a:off x="1071538" y="3500438"/>
            <a:ext cx="2286016" cy="1752600"/>
          </a:xfrm>
        </p:spPr>
        <p:txBody>
          <a:bodyPr/>
          <a:lstStyle/>
          <a:p>
            <a:r>
              <a:rPr lang="fr-FR" dirty="0" smtClean="0"/>
              <a:t>Acte III</a:t>
            </a:r>
          </a:p>
          <a:p>
            <a:r>
              <a:rPr lang="fr-FR" dirty="0" smtClean="0"/>
              <a:t>Scènes 1 à 8</a:t>
            </a:r>
            <a:endParaRPr lang="fr-BE" dirty="0"/>
          </a:p>
        </p:txBody>
      </p:sp>
      <p:pic>
        <p:nvPicPr>
          <p:cNvPr id="18434" name="Picture 2" descr="http://www.clg-diderot-deuil.ac-versailles.fr/IMG/jpg/Le-bourgeois-gentilhomme.jpg"/>
          <p:cNvPicPr>
            <a:picLocks noChangeAspect="1" noChangeArrowheads="1"/>
          </p:cNvPicPr>
          <p:nvPr/>
        </p:nvPicPr>
        <p:blipFill>
          <a:blip r:embed="rId2"/>
          <a:srcRect/>
          <a:stretch>
            <a:fillRect/>
          </a:stretch>
        </p:blipFill>
        <p:spPr bwMode="auto">
          <a:xfrm>
            <a:off x="5076825" y="9524"/>
            <a:ext cx="4067175" cy="684847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236521" y="538443"/>
            <a:ext cx="8693197"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10. </a:t>
            </a:r>
            <a:r>
              <a:rPr lang="fr-FR" sz="2400" dirty="0" smtClean="0">
                <a:latin typeface="Times New Roman" pitchFamily="18" charset="0"/>
                <a:cs typeface="Times New Roman" pitchFamily="18" charset="0"/>
              </a:rPr>
              <a:t>D'après ce que dit </a:t>
            </a:r>
            <a:r>
              <a:rPr lang="fr-FR" sz="2400" dirty="0" err="1" smtClean="0">
                <a:latin typeface="Times New Roman" pitchFamily="18" charset="0"/>
                <a:cs typeface="Times New Roman" pitchFamily="18" charset="0"/>
              </a:rPr>
              <a:t>Dorante</a:t>
            </a:r>
            <a:r>
              <a:rPr lang="fr-FR" sz="2400" dirty="0" smtClean="0">
                <a:latin typeface="Times New Roman" pitchFamily="18" charset="0"/>
                <a:cs typeface="Times New Roman" pitchFamily="18" charset="0"/>
              </a:rPr>
              <a:t> à la scène 6, quel est, selon lui, </a:t>
            </a:r>
            <a:r>
              <a:rPr lang="fr-FR" sz="2400" dirty="0" smtClean="0">
                <a:latin typeface="Times New Roman" pitchFamily="18" charset="0"/>
                <a:cs typeface="Times New Roman" pitchFamily="18" charset="0"/>
              </a:rPr>
              <a:t>le </a:t>
            </a:r>
            <a:r>
              <a:rPr lang="fr-FR" sz="2400" dirty="0" smtClean="0">
                <a:latin typeface="Times New Roman" pitchFamily="18" charset="0"/>
                <a:cs typeface="Times New Roman" pitchFamily="18" charset="0"/>
              </a:rPr>
              <a:t>meilleur moyen pour séduire une femme ?</a:t>
            </a:r>
            <a:endParaRPr lang="fr-BE" sz="2400" dirty="0">
              <a:latin typeface="Times New Roman" pitchFamily="18" charset="0"/>
              <a:cs typeface="Times New Roman" pitchFamily="18" charset="0"/>
            </a:endParaRPr>
          </a:p>
        </p:txBody>
      </p:sp>
      <p:sp>
        <p:nvSpPr>
          <p:cNvPr id="3" name="ZoneTexte 2"/>
          <p:cNvSpPr txBox="1"/>
          <p:nvPr/>
        </p:nvSpPr>
        <p:spPr>
          <a:xfrm rot="10800000" flipV="1">
            <a:off x="428596" y="1357298"/>
            <a:ext cx="8429684" cy="3416320"/>
          </a:xfrm>
          <a:prstGeom prst="rect">
            <a:avLst/>
          </a:prstGeom>
          <a:noFill/>
        </p:spPr>
        <p:txBody>
          <a:bodyPr wrap="square" rtlCol="0">
            <a:spAutoFit/>
          </a:bodyPr>
          <a:lstStyle/>
          <a:p>
            <a:pPr algn="just"/>
            <a:r>
              <a:rPr lang="fr-FR" sz="2400" dirty="0" smtClean="0">
                <a:latin typeface="Comic Sans MS" pitchFamily="66" charset="0"/>
              </a:rPr>
              <a:t>Il faut la couvrir de cadeaux coûteux, dépenser pour elle beaucoup d'argent :</a:t>
            </a:r>
            <a:endParaRPr lang="fr-FR" sz="2400" dirty="0" smtClean="0">
              <a:latin typeface="Comic Sans MS" pitchFamily="66" charset="0"/>
            </a:endParaRPr>
          </a:p>
          <a:p>
            <a:pPr algn="just"/>
            <a:r>
              <a:rPr lang="fr-FR" sz="2400" i="1" dirty="0" smtClean="0">
                <a:solidFill>
                  <a:schemeClr val="accent1">
                    <a:lumMod val="75000"/>
                  </a:schemeClr>
                </a:solidFill>
                <a:latin typeface="Comic Sans MS" pitchFamily="66" charset="0"/>
              </a:rPr>
              <a:t>"les femmes aiment surtout les dépenses qu'on fait pour elles; et vos fréquentes sérénades, et vos bouquets continuels, ce superbe feu d'artifice qu'elle trouva sur l'eau, le diamant qu'elle a reçu de votre part, et le cadeau que vous lui préparez, tout cela lui parle bien mieux en faveur de votre amour que toutes les paroles que vous auriez pu lui dire vous-même."</a:t>
            </a:r>
            <a:endParaRPr lang="fr-FR" sz="2400" i="1" dirty="0" smtClean="0">
              <a:solidFill>
                <a:schemeClr val="accent1">
                  <a:lumMod val="75000"/>
                </a:schemeClr>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283" y="357166"/>
            <a:ext cx="8929718"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lvl="0" indent="-457200" algn="just" fontAlgn="base">
              <a:spcBef>
                <a:spcPct val="0"/>
              </a:spcBef>
              <a:spcAft>
                <a:spcPct val="0"/>
              </a:spcAft>
              <a:tabLst>
                <a:tab pos="457200" algn="l"/>
              </a:tabLst>
            </a:pPr>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 </a:t>
            </a:r>
            <a:r>
              <a:rPr lang="fr-FR" sz="2400" dirty="0" smtClean="0">
                <a:latin typeface="Times New Roman" pitchFamily="18" charset="0"/>
                <a:cs typeface="Times New Roman" pitchFamily="18" charset="0"/>
              </a:rPr>
              <a:t>A la scène 2, qu'est-ce qui provoque le rire de Nicole ? Pourquoi s'arrête-t-elle ensuite de rire ?</a:t>
            </a:r>
            <a:endParaRPr kumimoji="0" lang="fr-FR"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 name="ZoneTexte 2"/>
          <p:cNvSpPr txBox="1"/>
          <p:nvPr/>
        </p:nvSpPr>
        <p:spPr>
          <a:xfrm rot="10800000" flipV="1">
            <a:off x="857224" y="1144960"/>
            <a:ext cx="7929618" cy="1569660"/>
          </a:xfrm>
          <a:prstGeom prst="rect">
            <a:avLst/>
          </a:prstGeom>
          <a:noFill/>
        </p:spPr>
        <p:txBody>
          <a:bodyPr wrap="square" rtlCol="0">
            <a:spAutoFit/>
          </a:bodyPr>
          <a:lstStyle/>
          <a:p>
            <a:pPr algn="just"/>
            <a:r>
              <a:rPr lang="fr-FR" sz="2400" dirty="0" smtClean="0">
                <a:latin typeface="Comic Sans MS" pitchFamily="66" charset="0"/>
              </a:rPr>
              <a:t>C'est la tenue de son maître qui provoque le fou rire de Nicole : </a:t>
            </a:r>
            <a:r>
              <a:rPr lang="fr-FR" sz="2400" i="1" dirty="0" smtClean="0">
                <a:solidFill>
                  <a:schemeClr val="accent1">
                    <a:lumMod val="75000"/>
                  </a:schemeClr>
                </a:solidFill>
                <a:latin typeface="Comic Sans MS" pitchFamily="66" charset="0"/>
              </a:rPr>
              <a:t>"hi, hi, hi. Comme vous voilà bâti ! […] Monsieur, je vous demande pardon; mais vous êtes si plaisant, que je ne saurais me tenir de rire."</a:t>
            </a:r>
            <a:endParaRPr lang="fr-BE" sz="2400" i="1" dirty="0">
              <a:solidFill>
                <a:schemeClr val="accent1">
                  <a:lumMod val="75000"/>
                </a:schemeClr>
              </a:solidFill>
              <a:latin typeface="Comic Sans MS" pitchFamily="66" charset="0"/>
            </a:endParaRPr>
          </a:p>
        </p:txBody>
      </p:sp>
      <p:sp>
        <p:nvSpPr>
          <p:cNvPr id="1026" name="Rectangle 2"/>
          <p:cNvSpPr>
            <a:spLocks noChangeArrowheads="1"/>
          </p:cNvSpPr>
          <p:nvPr/>
        </p:nvSpPr>
        <p:spPr bwMode="auto">
          <a:xfrm>
            <a:off x="214282" y="4214818"/>
            <a:ext cx="8643998"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indent="-457200" algn="just" fontAlgn="base">
              <a:spcBef>
                <a:spcPct val="0"/>
              </a:spcBef>
              <a:spcAft>
                <a:spcPct val="0"/>
              </a:spcAft>
              <a:tabLst>
                <a:tab pos="457200" algn="l"/>
              </a:tabLst>
            </a:pPr>
            <a:r>
              <a:rPr lang="fr-FR" sz="2400" dirty="0" smtClean="0">
                <a:latin typeface="Times New Roman" pitchFamily="18" charset="0"/>
                <a:ea typeface="Times New Roman" pitchFamily="18" charset="0"/>
                <a:cs typeface="Times New Roman" pitchFamily="18" charset="0"/>
              </a:rPr>
              <a:t>2. </a:t>
            </a:r>
            <a:r>
              <a:rPr lang="fr-FR" sz="2400" dirty="0" smtClean="0">
                <a:latin typeface="Times New Roman" pitchFamily="18" charset="0"/>
                <a:cs typeface="Times New Roman" pitchFamily="18" charset="0"/>
              </a:rPr>
              <a:t>Comment Monsieur Jourdain aimerait-il que Nicole se comporte ? Et quelle est son attitude en réalité ?</a:t>
            </a:r>
            <a:endParaRPr lang="fr-FR" sz="2400" dirty="0">
              <a:latin typeface="Times New Roman" pitchFamily="18" charset="0"/>
              <a:ea typeface="Times New Roman" pitchFamily="18" charset="0"/>
              <a:cs typeface="Times New Roman" pitchFamily="18" charset="0"/>
            </a:endParaRPr>
          </a:p>
        </p:txBody>
      </p:sp>
      <p:sp>
        <p:nvSpPr>
          <p:cNvPr id="5" name="ZoneTexte 4"/>
          <p:cNvSpPr txBox="1"/>
          <p:nvPr/>
        </p:nvSpPr>
        <p:spPr>
          <a:xfrm rot="10800000" flipV="1">
            <a:off x="857224" y="2716595"/>
            <a:ext cx="7929618" cy="1569660"/>
          </a:xfrm>
          <a:prstGeom prst="rect">
            <a:avLst/>
          </a:prstGeom>
          <a:noFill/>
        </p:spPr>
        <p:txBody>
          <a:bodyPr wrap="square" rtlCol="0">
            <a:spAutoFit/>
          </a:bodyPr>
          <a:lstStyle/>
          <a:p>
            <a:pPr algn="just"/>
            <a:r>
              <a:rPr lang="fr-FR" sz="2400" dirty="0" smtClean="0">
                <a:latin typeface="Comic Sans MS" pitchFamily="66" charset="0"/>
              </a:rPr>
              <a:t>Mais son rire cesse dès qu'il lui parle des visiteurs qui seront bientôt là : </a:t>
            </a:r>
            <a:r>
              <a:rPr lang="fr-FR" sz="2400" i="1" dirty="0" smtClean="0">
                <a:solidFill>
                  <a:schemeClr val="accent1">
                    <a:lumMod val="75000"/>
                  </a:schemeClr>
                </a:solidFill>
                <a:latin typeface="Comic Sans MS" pitchFamily="66" charset="0"/>
              </a:rPr>
              <a:t>"je n'ai plus envie de rire; et toutes vos compagnies font tant de désordre céans,  que ce mot est assez pour me mettre en mauvaise humeur."</a:t>
            </a:r>
            <a:endParaRPr lang="fr-BE" sz="2400" i="1" dirty="0">
              <a:solidFill>
                <a:schemeClr val="accent1">
                  <a:lumMod val="75000"/>
                </a:schemeClr>
              </a:solidFill>
              <a:latin typeface="Comic Sans MS" pitchFamily="66" charset="0"/>
            </a:endParaRPr>
          </a:p>
        </p:txBody>
      </p:sp>
      <p:sp>
        <p:nvSpPr>
          <p:cNvPr id="7" name="ZoneTexte 6"/>
          <p:cNvSpPr txBox="1"/>
          <p:nvPr/>
        </p:nvSpPr>
        <p:spPr>
          <a:xfrm rot="10800000" flipV="1">
            <a:off x="857224" y="5074049"/>
            <a:ext cx="7929618" cy="1569660"/>
          </a:xfrm>
          <a:prstGeom prst="rect">
            <a:avLst/>
          </a:prstGeom>
          <a:noFill/>
        </p:spPr>
        <p:txBody>
          <a:bodyPr wrap="square" rtlCol="0">
            <a:spAutoFit/>
          </a:bodyPr>
          <a:lstStyle/>
          <a:p>
            <a:pPr algn="just"/>
            <a:r>
              <a:rPr lang="fr-FR" sz="2400" dirty="0" smtClean="0">
                <a:latin typeface="Comic Sans MS" pitchFamily="66" charset="0"/>
              </a:rPr>
              <a:t>Il aimerait qu'elle soit obéissante, docile, soumise mais elle se révèle moqueuse et insolente puisqu'on voit qu'elle se moque de lui et se permet même de critiquer le choix de ses invités. </a:t>
            </a:r>
            <a:endParaRPr lang="fr-BE" sz="2400" i="1" dirty="0">
              <a:solidFill>
                <a:schemeClr val="accent1">
                  <a:lumMod val="75000"/>
                </a:schemeClr>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P spid="3" grpId="0"/>
      <p:bldP spid="1026" grpId="0"/>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85728"/>
            <a:ext cx="8643998" cy="830997"/>
          </a:xfrm>
          <a:prstGeom prst="rect">
            <a:avLst/>
          </a:prstGeom>
        </p:spPr>
        <p:txBody>
          <a:bodyPr wrap="square">
            <a:spAutoFit/>
          </a:bodyPr>
          <a:lstStyle/>
          <a:p>
            <a:pPr lvl="0"/>
            <a:r>
              <a:rPr lang="fr-FR" sz="2400" dirty="0" smtClean="0">
                <a:latin typeface="Times New Roman" pitchFamily="18" charset="0"/>
                <a:cs typeface="Times New Roman" pitchFamily="18" charset="0"/>
              </a:rPr>
              <a:t>3. Trouve au moins 5 expressions ou dictons contenant le mot "rire" et expliques-en le sens.</a:t>
            </a:r>
            <a:endParaRPr lang="fr-BE" sz="2400" dirty="0">
              <a:latin typeface="Times New Roman" pitchFamily="18" charset="0"/>
              <a:cs typeface="Times New Roman" pitchFamily="18" charset="0"/>
            </a:endParaRPr>
          </a:p>
        </p:txBody>
      </p:sp>
      <p:sp>
        <p:nvSpPr>
          <p:cNvPr id="3" name="ZoneTexte 2"/>
          <p:cNvSpPr txBox="1"/>
          <p:nvPr/>
        </p:nvSpPr>
        <p:spPr>
          <a:xfrm rot="10800000" flipV="1">
            <a:off x="642910" y="1190700"/>
            <a:ext cx="8429684" cy="4524315"/>
          </a:xfrm>
          <a:prstGeom prst="rect">
            <a:avLst/>
          </a:prstGeom>
          <a:noFill/>
        </p:spPr>
        <p:txBody>
          <a:bodyPr wrap="square" rtlCol="0">
            <a:spAutoFit/>
          </a:bodyPr>
          <a:lstStyle/>
          <a:p>
            <a:pPr algn="just">
              <a:buFont typeface="Arial" pitchFamily="34" charset="0"/>
              <a:buChar char="•"/>
            </a:pPr>
            <a:r>
              <a:rPr lang="fr-FR" sz="2400" dirty="0" smtClean="0">
                <a:latin typeface="Comic Sans MS" pitchFamily="66" charset="0"/>
              </a:rPr>
              <a:t> Rire jaune : rire de manière forcée, pour dissimuler une gêne.</a:t>
            </a:r>
          </a:p>
          <a:p>
            <a:pPr algn="just">
              <a:buFont typeface="Arial" pitchFamily="34" charset="0"/>
              <a:buChar char="•"/>
            </a:pPr>
            <a:r>
              <a:rPr lang="fr-FR" sz="2400" dirty="0" smtClean="0">
                <a:latin typeface="Comic Sans MS" pitchFamily="66" charset="0"/>
              </a:rPr>
              <a:t> Rire comme un bossu : rire franchement, avec beaucoup de plaisir.</a:t>
            </a:r>
          </a:p>
          <a:p>
            <a:pPr algn="just">
              <a:buFont typeface="Arial" pitchFamily="34" charset="0"/>
              <a:buChar char="•"/>
            </a:pPr>
            <a:r>
              <a:rPr lang="fr-FR" sz="2400" dirty="0" smtClean="0">
                <a:latin typeface="Comic Sans MS" pitchFamily="66" charset="0"/>
              </a:rPr>
              <a:t> Rire à gorge déployée : rire aux éclats, très fort.</a:t>
            </a:r>
          </a:p>
          <a:p>
            <a:pPr algn="just">
              <a:buFont typeface="Arial" pitchFamily="34" charset="0"/>
              <a:buChar char="•"/>
            </a:pPr>
            <a:r>
              <a:rPr lang="fr-FR" sz="2400" dirty="0" smtClean="0">
                <a:latin typeface="Comic Sans MS" pitchFamily="66" charset="0"/>
              </a:rPr>
              <a:t> Un pince-sans-rire : personne qui pratique l'humour à froid, c'est-à-dire en affichant un grand sérieux.</a:t>
            </a:r>
          </a:p>
          <a:p>
            <a:pPr algn="just">
              <a:buFont typeface="Arial" pitchFamily="34" charset="0"/>
              <a:buChar char="•"/>
            </a:pPr>
            <a:r>
              <a:rPr lang="fr-FR" sz="2400" dirty="0" smtClean="0">
                <a:latin typeface="Comic Sans MS" pitchFamily="66" charset="0"/>
              </a:rPr>
              <a:t> Rire sous cape : rire (ou se réjouir) sans le montrer.</a:t>
            </a:r>
          </a:p>
          <a:p>
            <a:pPr algn="just">
              <a:buFont typeface="Arial" pitchFamily="34" charset="0"/>
              <a:buChar char="•"/>
            </a:pPr>
            <a:r>
              <a:rPr lang="fr-FR" sz="2400" dirty="0" smtClean="0">
                <a:latin typeface="Comic Sans MS" pitchFamily="66" charset="0"/>
              </a:rPr>
              <a:t> Rire dans sa barbe : idem</a:t>
            </a:r>
            <a:endParaRPr lang="fr-BE" sz="2400" dirty="0" smtClean="0">
              <a:latin typeface="Comic Sans MS" pitchFamily="66" charset="0"/>
            </a:endParaRPr>
          </a:p>
          <a:p>
            <a:pPr algn="just">
              <a:buFont typeface="Arial" pitchFamily="34" charset="0"/>
              <a:buChar char="•"/>
            </a:pPr>
            <a:r>
              <a:rPr lang="fr-FR" sz="2400" dirty="0" smtClean="0">
                <a:latin typeface="Comic Sans MS" pitchFamily="66" charset="0"/>
              </a:rPr>
              <a:t> Rire comme une baleine : rire très fort, sans retenue, à gorge déployée.</a:t>
            </a:r>
          </a:p>
          <a:p>
            <a:pPr algn="just">
              <a:buFont typeface="Arial" pitchFamily="34" charset="0"/>
              <a:buChar char="•"/>
            </a:pPr>
            <a:r>
              <a:rPr lang="fr-FR" sz="2400" dirty="0" smtClean="0">
                <a:latin typeface="Comic Sans MS" pitchFamily="66" charset="0"/>
              </a:rPr>
              <a:t> </a:t>
            </a:r>
            <a:r>
              <a:rPr lang="fr-FR" sz="2400" i="1" dirty="0" smtClean="0">
                <a:solidFill>
                  <a:schemeClr val="accent1">
                    <a:lumMod val="75000"/>
                  </a:schemeClr>
                </a:solidFill>
                <a:latin typeface="Comic Sans MS" pitchFamily="66" charset="0"/>
              </a:rPr>
              <a:t>Rire est le propre de l'homme </a:t>
            </a:r>
            <a:r>
              <a:rPr lang="fr-FR" sz="2400" dirty="0" smtClean="0">
                <a:latin typeface="Comic Sans MS" pitchFamily="66" charset="0"/>
              </a:rPr>
              <a:t>(François Rabelais)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285752" y="597739"/>
            <a:ext cx="8572528"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tabLst>
                <a:tab pos="457200" algn="l"/>
              </a:tabLst>
            </a:pPr>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4. </a:t>
            </a:r>
            <a:r>
              <a:rPr lang="fr-FR" sz="2400" dirty="0" smtClean="0">
                <a:latin typeface="Times New Roman" pitchFamily="18" charset="0"/>
                <a:cs typeface="Times New Roman" pitchFamily="18" charset="0"/>
              </a:rPr>
              <a:t>A la scène 8, que vient annoncer Nicole ? Comment est-elle accueillie ? Que ressent-elle à la fin de cette scène ?</a:t>
            </a:r>
            <a:endParaRPr lang="fr-BE" sz="2400" dirty="0" smtClean="0">
              <a:latin typeface="Times New Roman" pitchFamily="18" charset="0"/>
              <a:cs typeface="Times New Roman" pitchFamily="18" charset="0"/>
            </a:endParaRPr>
          </a:p>
        </p:txBody>
      </p:sp>
      <p:sp>
        <p:nvSpPr>
          <p:cNvPr id="3" name="ZoneTexte 2"/>
          <p:cNvSpPr txBox="1"/>
          <p:nvPr/>
        </p:nvSpPr>
        <p:spPr>
          <a:xfrm rot="10800000" flipV="1">
            <a:off x="642910" y="1428736"/>
            <a:ext cx="8429684" cy="2308324"/>
          </a:xfrm>
          <a:prstGeom prst="rect">
            <a:avLst/>
          </a:prstGeom>
          <a:noFill/>
        </p:spPr>
        <p:txBody>
          <a:bodyPr wrap="square" rtlCol="0">
            <a:spAutoFit/>
          </a:bodyPr>
          <a:lstStyle/>
          <a:p>
            <a:pPr algn="just"/>
            <a:r>
              <a:rPr lang="fr-FR" sz="2400" dirty="0" smtClean="0">
                <a:latin typeface="Comic Sans MS" pitchFamily="66" charset="0"/>
              </a:rPr>
              <a:t>Nicole a été envoyée par Madame Jourdain auprès de </a:t>
            </a:r>
            <a:r>
              <a:rPr lang="fr-FR" sz="2400" dirty="0" err="1" smtClean="0">
                <a:latin typeface="Comic Sans MS" pitchFamily="66" charset="0"/>
              </a:rPr>
              <a:t>Cléonte</a:t>
            </a:r>
            <a:r>
              <a:rPr lang="fr-FR" sz="2400" dirty="0" smtClean="0">
                <a:latin typeface="Comic Sans MS" pitchFamily="66" charset="0"/>
              </a:rPr>
              <a:t> pour l'inviter à venir faire avec elle sa demande en mariage.</a:t>
            </a:r>
          </a:p>
          <a:p>
            <a:pPr algn="just"/>
            <a:r>
              <a:rPr lang="fr-FR" sz="2400" i="1" dirty="0" smtClean="0">
                <a:solidFill>
                  <a:schemeClr val="accent1">
                    <a:lumMod val="75000"/>
                  </a:schemeClr>
                </a:solidFill>
                <a:latin typeface="Comic Sans MS" pitchFamily="66" charset="0"/>
              </a:rPr>
              <a:t>"</a:t>
            </a:r>
            <a:r>
              <a:rPr lang="fr-FR" sz="2400" i="1" dirty="0" err="1" smtClean="0">
                <a:solidFill>
                  <a:schemeClr val="accent1">
                    <a:lumMod val="75000"/>
                  </a:schemeClr>
                </a:solidFill>
                <a:latin typeface="Comic Sans MS" pitchFamily="66" charset="0"/>
              </a:rPr>
              <a:t>Va-t'en</a:t>
            </a:r>
            <a:r>
              <a:rPr lang="fr-FR" sz="2400" i="1" dirty="0" smtClean="0">
                <a:solidFill>
                  <a:schemeClr val="accent1">
                    <a:lumMod val="75000"/>
                  </a:schemeClr>
                </a:solidFill>
                <a:latin typeface="Comic Sans MS" pitchFamily="66" charset="0"/>
              </a:rPr>
              <a:t> lui parler de ma part, et lui dire que tout à l'heure il me vienne trouver, pour faire ensemble à mon mari la demande de ma fille".</a:t>
            </a:r>
            <a:endParaRPr lang="fr-BE" sz="2400" i="1" dirty="0">
              <a:solidFill>
                <a:schemeClr val="accent1">
                  <a:lumMod val="75000"/>
                </a:schemeClr>
              </a:solidFill>
              <a:latin typeface="Comic Sans MS" pitchFamily="66" charset="0"/>
            </a:endParaRPr>
          </a:p>
        </p:txBody>
      </p:sp>
      <p:sp>
        <p:nvSpPr>
          <p:cNvPr id="7" name="ZoneTexte 6"/>
          <p:cNvSpPr txBox="1"/>
          <p:nvPr/>
        </p:nvSpPr>
        <p:spPr>
          <a:xfrm rot="10800000" flipV="1">
            <a:off x="642910" y="3657430"/>
            <a:ext cx="8429684" cy="1200329"/>
          </a:xfrm>
          <a:prstGeom prst="rect">
            <a:avLst/>
          </a:prstGeom>
          <a:noFill/>
        </p:spPr>
        <p:txBody>
          <a:bodyPr wrap="square" rtlCol="0">
            <a:spAutoFit/>
          </a:bodyPr>
          <a:lstStyle/>
          <a:p>
            <a:pPr algn="just"/>
            <a:r>
              <a:rPr lang="fr-FR" sz="2400" dirty="0" smtClean="0">
                <a:latin typeface="Comic Sans MS" pitchFamily="66" charset="0"/>
              </a:rPr>
              <a:t>Elle s'attend à être accueillie avec joie mais ne récolte que des insultes.</a:t>
            </a:r>
          </a:p>
          <a:p>
            <a:pPr algn="just"/>
            <a:r>
              <a:rPr lang="fr-FR" sz="2400" i="1" dirty="0" smtClean="0">
                <a:solidFill>
                  <a:schemeClr val="accent1">
                    <a:lumMod val="75000"/>
                  </a:schemeClr>
                </a:solidFill>
                <a:latin typeface="Comic Sans MS" pitchFamily="66" charset="0"/>
              </a:rPr>
              <a:t>"perfide, traîtresses paroles, scélérate".</a:t>
            </a:r>
            <a:endParaRPr lang="fr-BE" sz="2400" i="1" dirty="0">
              <a:solidFill>
                <a:schemeClr val="accent1">
                  <a:lumMod val="75000"/>
                </a:schemeClr>
              </a:solidFill>
              <a:latin typeface="Comic Sans MS" pitchFamily="66" charset="0"/>
            </a:endParaRPr>
          </a:p>
        </p:txBody>
      </p:sp>
      <p:sp>
        <p:nvSpPr>
          <p:cNvPr id="8" name="ZoneTexte 7"/>
          <p:cNvSpPr txBox="1"/>
          <p:nvPr/>
        </p:nvSpPr>
        <p:spPr>
          <a:xfrm rot="10800000" flipV="1">
            <a:off x="642910" y="4871876"/>
            <a:ext cx="8429684" cy="1200329"/>
          </a:xfrm>
          <a:prstGeom prst="rect">
            <a:avLst/>
          </a:prstGeom>
          <a:noFill/>
        </p:spPr>
        <p:txBody>
          <a:bodyPr wrap="square" rtlCol="0">
            <a:spAutoFit/>
          </a:bodyPr>
          <a:lstStyle/>
          <a:p>
            <a:pPr algn="just"/>
            <a:r>
              <a:rPr lang="fr-FR" sz="2400" dirty="0" smtClean="0">
                <a:latin typeface="Comic Sans MS" pitchFamily="66" charset="0"/>
              </a:rPr>
              <a:t>Elle repart déçue mais surtout intriguée; elle ne comprend rien à la réaction de </a:t>
            </a:r>
            <a:r>
              <a:rPr lang="fr-FR" sz="2400" dirty="0" err="1" smtClean="0">
                <a:latin typeface="Comic Sans MS" pitchFamily="66" charset="0"/>
              </a:rPr>
              <a:t>Covielle</a:t>
            </a:r>
            <a:r>
              <a:rPr lang="fr-FR" sz="2400" dirty="0" smtClean="0">
                <a:latin typeface="Comic Sans MS" pitchFamily="66" charset="0"/>
              </a:rPr>
              <a:t> et </a:t>
            </a:r>
            <a:r>
              <a:rPr lang="fr-FR" sz="2400" dirty="0" err="1" smtClean="0">
                <a:latin typeface="Comic Sans MS" pitchFamily="66" charset="0"/>
              </a:rPr>
              <a:t>Cléonte</a:t>
            </a:r>
            <a:r>
              <a:rPr lang="fr-FR" sz="2400" dirty="0" smtClean="0">
                <a:latin typeface="Comic Sans MS" pitchFamily="66" charset="0"/>
              </a:rPr>
              <a:t>.</a:t>
            </a:r>
          </a:p>
          <a:p>
            <a:pPr algn="just"/>
            <a:r>
              <a:rPr lang="fr-FR" sz="2400" i="1" dirty="0" smtClean="0">
                <a:solidFill>
                  <a:schemeClr val="accent1">
                    <a:lumMod val="75000"/>
                  </a:schemeClr>
                </a:solidFill>
                <a:latin typeface="Comic Sans MS" pitchFamily="66" charset="0"/>
              </a:rPr>
              <a:t>"Quelle mouche les a piqués tous deux ?"</a:t>
            </a:r>
            <a:endParaRPr lang="fr-BE" sz="2400" i="1" dirty="0">
              <a:solidFill>
                <a:schemeClr val="accent1">
                  <a:lumMod val="75000"/>
                </a:schemeClr>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 grpId="0"/>
      <p:bldP spid="3"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85720" y="357166"/>
            <a:ext cx="8572528"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tabLst>
                <a:tab pos="457200" algn="l"/>
              </a:tabLst>
            </a:pPr>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5. </a:t>
            </a:r>
            <a:r>
              <a:rPr lang="fr-FR" sz="2400" dirty="0" smtClean="0">
                <a:latin typeface="Times New Roman" pitchFamily="18" charset="0"/>
                <a:cs typeface="Times New Roman" pitchFamily="18" charset="0"/>
              </a:rPr>
              <a:t>A la scène 3, pour quelles raisons Madame Jourdain est-elle mécontente ?</a:t>
            </a:r>
            <a:endParaRPr lang="fr-BE" sz="2400" dirty="0" smtClean="0">
              <a:latin typeface="Times New Roman" pitchFamily="18" charset="0"/>
              <a:cs typeface="Times New Roman" pitchFamily="18" charset="0"/>
            </a:endParaRPr>
          </a:p>
        </p:txBody>
      </p:sp>
      <p:sp>
        <p:nvSpPr>
          <p:cNvPr id="3" name="ZoneTexte 2"/>
          <p:cNvSpPr txBox="1"/>
          <p:nvPr/>
        </p:nvSpPr>
        <p:spPr>
          <a:xfrm rot="10800000" flipV="1">
            <a:off x="642910" y="1120675"/>
            <a:ext cx="8429684" cy="2308324"/>
          </a:xfrm>
          <a:prstGeom prst="rect">
            <a:avLst/>
          </a:prstGeom>
          <a:noFill/>
        </p:spPr>
        <p:txBody>
          <a:bodyPr wrap="square" rtlCol="0">
            <a:spAutoFit/>
          </a:bodyPr>
          <a:lstStyle/>
          <a:p>
            <a:pPr algn="just"/>
            <a:r>
              <a:rPr lang="fr-FR" sz="2400" dirty="0" smtClean="0">
                <a:latin typeface="Comic Sans MS" pitchFamily="66" charset="0"/>
              </a:rPr>
              <a:t>De manière générale, elle désapprouve ses folies et son obsession à vouloir devenir noble. Plus précisément, elle se plaint : du nouveau costume de son mari, du bruit qui règne constamment dans leur maison, de sa lubie d'apprendre à danser, de ne pas se préoccuper de marier sa fille, de se faire soutirer de l'argent.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214282" y="454863"/>
            <a:ext cx="850112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tabLst>
                <a:tab pos="457200" algn="l"/>
              </a:tabLst>
            </a:pPr>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6. </a:t>
            </a:r>
            <a:r>
              <a:rPr lang="fr-FR" sz="2400" dirty="0" smtClean="0">
                <a:latin typeface="Times New Roman" pitchFamily="18" charset="0"/>
                <a:cs typeface="Times New Roman" pitchFamily="18" charset="0"/>
              </a:rPr>
              <a:t>A partir des mots utilisés par Madame Jourdain aux scènes 4 et 5, déduis-en quelle est son opinion sur son mari et sur </a:t>
            </a:r>
            <a:r>
              <a:rPr lang="fr-FR" sz="2400" dirty="0" err="1" smtClean="0">
                <a:latin typeface="Times New Roman" pitchFamily="18" charset="0"/>
                <a:cs typeface="Times New Roman" pitchFamily="18" charset="0"/>
              </a:rPr>
              <a:t>Dorante</a:t>
            </a:r>
            <a:r>
              <a:rPr lang="fr-FR" sz="2400" dirty="0" smtClean="0">
                <a:latin typeface="Times New Roman" pitchFamily="18" charset="0"/>
                <a:cs typeface="Times New Roman" pitchFamily="18" charset="0"/>
              </a:rPr>
              <a:t>.</a:t>
            </a:r>
            <a:endParaRPr lang="fr-BE" sz="2400" dirty="0" smtClean="0">
              <a:latin typeface="Times New Roman" pitchFamily="18" charset="0"/>
              <a:cs typeface="Times New Roman" pitchFamily="18" charset="0"/>
            </a:endParaRPr>
          </a:p>
        </p:txBody>
      </p:sp>
      <p:sp>
        <p:nvSpPr>
          <p:cNvPr id="3" name="ZoneTexte 2"/>
          <p:cNvSpPr txBox="1"/>
          <p:nvPr/>
        </p:nvSpPr>
        <p:spPr>
          <a:xfrm rot="10800000" flipV="1">
            <a:off x="428596" y="1214423"/>
            <a:ext cx="8429684" cy="461665"/>
          </a:xfrm>
          <a:prstGeom prst="rect">
            <a:avLst/>
          </a:prstGeom>
          <a:noFill/>
        </p:spPr>
        <p:txBody>
          <a:bodyPr wrap="square" rtlCol="0">
            <a:spAutoFit/>
          </a:bodyPr>
          <a:lstStyle/>
          <a:p>
            <a:pPr algn="just"/>
            <a:r>
              <a:rPr lang="fr-FR" sz="2400" dirty="0" smtClean="0">
                <a:latin typeface="Comic Sans MS" pitchFamily="66" charset="0"/>
              </a:rPr>
              <a:t>Elle porte un jugement négatif sur l'un comme sur l'autre.</a:t>
            </a:r>
          </a:p>
        </p:txBody>
      </p:sp>
      <p:sp>
        <p:nvSpPr>
          <p:cNvPr id="6" name="ZoneTexte 5"/>
          <p:cNvSpPr txBox="1"/>
          <p:nvPr/>
        </p:nvSpPr>
        <p:spPr>
          <a:xfrm rot="10800000" flipV="1">
            <a:off x="428596" y="1632883"/>
            <a:ext cx="8429684" cy="1938992"/>
          </a:xfrm>
          <a:prstGeom prst="rect">
            <a:avLst/>
          </a:prstGeom>
          <a:noFill/>
        </p:spPr>
        <p:txBody>
          <a:bodyPr wrap="square" rtlCol="0">
            <a:spAutoFit/>
          </a:bodyPr>
          <a:lstStyle/>
          <a:p>
            <a:pPr algn="just"/>
            <a:r>
              <a:rPr lang="fr-FR" sz="2400" dirty="0" smtClean="0">
                <a:latin typeface="Comic Sans MS" pitchFamily="66" charset="0"/>
              </a:rPr>
              <a:t>A ses yeux, son mari est un naïf qui se fait soutirer de l'argent par </a:t>
            </a:r>
            <a:r>
              <a:rPr lang="fr-FR" sz="2400" dirty="0" err="1" smtClean="0">
                <a:latin typeface="Comic Sans MS" pitchFamily="66" charset="0"/>
              </a:rPr>
              <a:t>Dorante</a:t>
            </a:r>
            <a:r>
              <a:rPr lang="fr-FR" sz="2400" dirty="0" smtClean="0">
                <a:latin typeface="Comic Sans MS" pitchFamily="66" charset="0"/>
              </a:rPr>
              <a:t>.</a:t>
            </a:r>
          </a:p>
          <a:p>
            <a:pPr algn="just"/>
            <a:r>
              <a:rPr lang="fr-FR" sz="2400" i="1" dirty="0" smtClean="0">
                <a:solidFill>
                  <a:schemeClr val="accent1">
                    <a:lumMod val="75000"/>
                  </a:schemeClr>
                </a:solidFill>
                <a:latin typeface="Comic Sans MS" pitchFamily="66" charset="0"/>
              </a:rPr>
              <a:t>"Cet homme-là fait de vous une vache à lait. […] Il ne sera pas content, qu'il ne vous ait ruiné. […] Allez, vous êtes une vraie dupe."</a:t>
            </a:r>
            <a:endParaRPr lang="fr-FR" sz="2400" i="1" dirty="0">
              <a:solidFill>
                <a:schemeClr val="accent1">
                  <a:lumMod val="75000"/>
                </a:schemeClr>
              </a:solidFill>
              <a:latin typeface="Comic Sans MS" pitchFamily="66" charset="0"/>
            </a:endParaRPr>
          </a:p>
        </p:txBody>
      </p:sp>
      <p:sp>
        <p:nvSpPr>
          <p:cNvPr id="7" name="ZoneTexte 6"/>
          <p:cNvSpPr txBox="1"/>
          <p:nvPr/>
        </p:nvSpPr>
        <p:spPr>
          <a:xfrm rot="10800000" flipV="1">
            <a:off x="428596" y="3490271"/>
            <a:ext cx="8429684" cy="1938992"/>
          </a:xfrm>
          <a:prstGeom prst="rect">
            <a:avLst/>
          </a:prstGeom>
          <a:noFill/>
        </p:spPr>
        <p:txBody>
          <a:bodyPr wrap="square" rtlCol="0">
            <a:spAutoFit/>
          </a:bodyPr>
          <a:lstStyle/>
          <a:p>
            <a:pPr algn="just"/>
            <a:r>
              <a:rPr lang="fr-FR" sz="2400" dirty="0" smtClean="0">
                <a:latin typeface="Comic Sans MS" pitchFamily="66" charset="0"/>
              </a:rPr>
              <a:t>Elle perçoit </a:t>
            </a:r>
            <a:r>
              <a:rPr lang="fr-FR" sz="2400" dirty="0" err="1" smtClean="0">
                <a:latin typeface="Comic Sans MS" pitchFamily="66" charset="0"/>
              </a:rPr>
              <a:t>Dorante</a:t>
            </a:r>
            <a:r>
              <a:rPr lang="fr-FR" sz="2400" dirty="0" smtClean="0">
                <a:latin typeface="Comic Sans MS" pitchFamily="66" charset="0"/>
              </a:rPr>
              <a:t> comme un habile manipulateur, prêt à tout pour emprunter toujours davantage d'argent à son mari.</a:t>
            </a:r>
          </a:p>
          <a:p>
            <a:pPr algn="just"/>
            <a:r>
              <a:rPr lang="fr-FR" sz="2400" i="1" dirty="0" smtClean="0">
                <a:solidFill>
                  <a:schemeClr val="accent1">
                    <a:lumMod val="75000"/>
                  </a:schemeClr>
                </a:solidFill>
                <a:latin typeface="Comic Sans MS" pitchFamily="66" charset="0"/>
              </a:rPr>
              <a:t>"Il le gratte par où il se démange. […] C'est un vrai </a:t>
            </a:r>
            <a:r>
              <a:rPr lang="fr-FR" sz="2400" i="1" dirty="0" err="1" smtClean="0">
                <a:solidFill>
                  <a:schemeClr val="accent1">
                    <a:lumMod val="75000"/>
                  </a:schemeClr>
                </a:solidFill>
                <a:latin typeface="Comic Sans MS" pitchFamily="66" charset="0"/>
              </a:rPr>
              <a:t>enjôleux</a:t>
            </a:r>
            <a:r>
              <a:rPr lang="fr-FR" sz="2400" i="1" dirty="0" smtClean="0">
                <a:solidFill>
                  <a:schemeClr val="accent1">
                    <a:lumMod val="75000"/>
                  </a:schemeClr>
                </a:solidFill>
                <a:latin typeface="Comic Sans MS" pitchFamily="66" charset="0"/>
              </a:rPr>
              <a:t>. […] Il vous sucera jusqu'au dernier sou."</a:t>
            </a:r>
            <a:endParaRPr lang="fr-FR" sz="2400" i="1" dirty="0">
              <a:solidFill>
                <a:schemeClr val="accent1">
                  <a:lumMod val="75000"/>
                </a:schemeClr>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 grpId="0"/>
      <p:bldP spid="3"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11641" y="285728"/>
            <a:ext cx="8575201"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tabLst>
                <a:tab pos="457200" algn="l"/>
              </a:tabLst>
            </a:pPr>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7. </a:t>
            </a:r>
            <a:r>
              <a:rPr lang="fr-FR" sz="2400" dirty="0" smtClean="0">
                <a:latin typeface="Times New Roman" pitchFamily="18" charset="0"/>
                <a:cs typeface="Times New Roman" pitchFamily="18" charset="0"/>
              </a:rPr>
              <a:t>Quelle est la véritable raison qui motive la visite de </a:t>
            </a:r>
            <a:r>
              <a:rPr lang="fr-FR" sz="2400" dirty="0" err="1" smtClean="0">
                <a:latin typeface="Times New Roman" pitchFamily="18" charset="0"/>
                <a:cs typeface="Times New Roman" pitchFamily="18" charset="0"/>
              </a:rPr>
              <a:t>Dorante</a:t>
            </a:r>
            <a:r>
              <a:rPr lang="fr-FR" sz="2400" dirty="0" smtClean="0">
                <a:latin typeface="Times New Roman" pitchFamily="18" charset="0"/>
                <a:cs typeface="Times New Roman" pitchFamily="18" charset="0"/>
              </a:rPr>
              <a:t> à M. Jourdain ? Quelles méthodes utilise-t-il pour atteindre son but </a:t>
            </a:r>
            <a:r>
              <a:rPr lang="fr-FR" sz="2400" dirty="0" smtClean="0">
                <a:latin typeface="Times New Roman" pitchFamily="18" charset="0"/>
                <a:cs typeface="Times New Roman" pitchFamily="18" charset="0"/>
              </a:rPr>
              <a:t>?</a:t>
            </a:r>
            <a:endParaRPr lang="fr-BE" sz="2400" dirty="0" smtClean="0">
              <a:latin typeface="Times New Roman" pitchFamily="18" charset="0"/>
              <a:cs typeface="Times New Roman" pitchFamily="18" charset="0"/>
            </a:endParaRPr>
          </a:p>
        </p:txBody>
      </p:sp>
      <p:sp>
        <p:nvSpPr>
          <p:cNvPr id="3" name="ZoneTexte 2"/>
          <p:cNvSpPr txBox="1"/>
          <p:nvPr/>
        </p:nvSpPr>
        <p:spPr>
          <a:xfrm rot="10800000" flipV="1">
            <a:off x="428596" y="1071547"/>
            <a:ext cx="8429684" cy="1200329"/>
          </a:xfrm>
          <a:prstGeom prst="rect">
            <a:avLst/>
          </a:prstGeom>
          <a:noFill/>
        </p:spPr>
        <p:txBody>
          <a:bodyPr wrap="square" rtlCol="0">
            <a:spAutoFit/>
          </a:bodyPr>
          <a:lstStyle/>
          <a:p>
            <a:pPr algn="just"/>
            <a:r>
              <a:rPr lang="fr-FR" sz="2400" dirty="0" smtClean="0">
                <a:latin typeface="Comic Sans MS" pitchFamily="66" charset="0"/>
              </a:rPr>
              <a:t>Sa seule motivation est de lui emprunter, une fois de plus, de l'argent : </a:t>
            </a:r>
            <a:r>
              <a:rPr lang="fr-FR" sz="2400" i="1" dirty="0" smtClean="0">
                <a:solidFill>
                  <a:schemeClr val="accent1">
                    <a:lumMod val="75000"/>
                  </a:schemeClr>
                </a:solidFill>
                <a:latin typeface="Comic Sans MS" pitchFamily="66" charset="0"/>
              </a:rPr>
              <a:t>"Mettez encore deux cents pistoles que vous m'allez donner"</a:t>
            </a:r>
            <a:endParaRPr lang="fr-FR" sz="2400" dirty="0">
              <a:latin typeface="Comic Sans MS" pitchFamily="66" charset="0"/>
            </a:endParaRPr>
          </a:p>
        </p:txBody>
      </p:sp>
      <p:sp>
        <p:nvSpPr>
          <p:cNvPr id="4" name="ZoneTexte 3"/>
          <p:cNvSpPr txBox="1"/>
          <p:nvPr/>
        </p:nvSpPr>
        <p:spPr>
          <a:xfrm rot="10800000" flipV="1">
            <a:off x="428596" y="2190832"/>
            <a:ext cx="8429684" cy="4524315"/>
          </a:xfrm>
          <a:prstGeom prst="rect">
            <a:avLst/>
          </a:prstGeom>
          <a:noFill/>
        </p:spPr>
        <p:txBody>
          <a:bodyPr wrap="square" rtlCol="0">
            <a:spAutoFit/>
          </a:bodyPr>
          <a:lstStyle/>
          <a:p>
            <a:pPr algn="just"/>
            <a:r>
              <a:rPr lang="fr-FR" sz="2400" dirty="0" smtClean="0">
                <a:latin typeface="Comic Sans MS" pitchFamily="66" charset="0"/>
              </a:rPr>
              <a:t>Pour y parvenir, il fait preuve de ruse et procède par étapes :</a:t>
            </a:r>
          </a:p>
          <a:p>
            <a:pPr algn="just">
              <a:buFont typeface="Arial" pitchFamily="34" charset="0"/>
              <a:buChar char="•"/>
            </a:pPr>
            <a:r>
              <a:rPr lang="fr-FR" sz="2400" dirty="0" smtClean="0">
                <a:latin typeface="Comic Sans MS" pitchFamily="66" charset="0"/>
              </a:rPr>
              <a:t> </a:t>
            </a:r>
            <a:r>
              <a:rPr lang="fr-FR" sz="2400" dirty="0" smtClean="0">
                <a:latin typeface="Comic Sans MS" pitchFamily="66" charset="0"/>
              </a:rPr>
              <a:t>Il le flatte sur sa tenue :</a:t>
            </a:r>
            <a:r>
              <a:rPr lang="fr-FR" sz="2400" i="1" dirty="0" smtClean="0">
                <a:solidFill>
                  <a:schemeClr val="accent1">
                    <a:lumMod val="75000"/>
                  </a:schemeClr>
                </a:solidFill>
                <a:latin typeface="Comic Sans MS" pitchFamily="66" charset="0"/>
              </a:rPr>
              <a:t> "vous voilà le plus propre du monde […] Vous avez tout à fait bon air avec cet habit"</a:t>
            </a:r>
          </a:p>
          <a:p>
            <a:pPr algn="just">
              <a:buFont typeface="Arial" pitchFamily="34" charset="0"/>
              <a:buChar char="•"/>
            </a:pPr>
            <a:r>
              <a:rPr lang="fr-FR" sz="2400" dirty="0" smtClean="0">
                <a:latin typeface="Comic Sans MS" pitchFamily="66" charset="0"/>
              </a:rPr>
              <a:t> I</a:t>
            </a:r>
            <a:r>
              <a:rPr lang="fr-FR" sz="2400" dirty="0" smtClean="0">
                <a:latin typeface="Comic Sans MS" pitchFamily="66" charset="0"/>
              </a:rPr>
              <a:t>l se présente comme son égal et même son ami : </a:t>
            </a:r>
            <a:r>
              <a:rPr lang="fr-FR" sz="2400" i="1" dirty="0" smtClean="0">
                <a:solidFill>
                  <a:schemeClr val="accent1">
                    <a:lumMod val="75000"/>
                  </a:schemeClr>
                </a:solidFill>
                <a:latin typeface="Comic Sans MS" pitchFamily="66" charset="0"/>
              </a:rPr>
              <a:t>"point de cérémonie entre nous […] vous êtes mon ami"</a:t>
            </a:r>
          </a:p>
          <a:p>
            <a:pPr algn="just">
              <a:buFont typeface="Arial" pitchFamily="34" charset="0"/>
              <a:buChar char="•"/>
            </a:pPr>
            <a:r>
              <a:rPr lang="fr-FR" sz="2400" dirty="0" smtClean="0">
                <a:latin typeface="Comic Sans MS" pitchFamily="66" charset="0"/>
              </a:rPr>
              <a:t> </a:t>
            </a:r>
            <a:r>
              <a:rPr lang="fr-FR" sz="2400" dirty="0" smtClean="0">
                <a:latin typeface="Comic Sans MS" pitchFamily="66" charset="0"/>
              </a:rPr>
              <a:t>Il le remercie de sa générosité, l'assure de sa loyauté et prétend vouloir le rembourser : </a:t>
            </a:r>
            <a:r>
              <a:rPr lang="fr-FR" sz="2400" i="1" dirty="0" smtClean="0">
                <a:solidFill>
                  <a:schemeClr val="accent1">
                    <a:lumMod val="75000"/>
                  </a:schemeClr>
                </a:solidFill>
                <a:latin typeface="Comic Sans MS" pitchFamily="66" charset="0"/>
              </a:rPr>
              <a:t>"Vous m'avez prêté de l'argent […] je sais rendre ce qu'on me prête […] je viens ici pour faire nos comptes ensemble".</a:t>
            </a:r>
            <a:endParaRPr lang="fr-FR" sz="2400" i="1" dirty="0" smtClean="0">
              <a:latin typeface="Comic Sans MS" pitchFamily="66" charset="0"/>
            </a:endParaRPr>
          </a:p>
          <a:p>
            <a:pPr algn="just">
              <a:buFont typeface="Arial" pitchFamily="34" charset="0"/>
              <a:buChar char="•"/>
            </a:pPr>
            <a:r>
              <a:rPr lang="fr-FR" sz="2400" i="1" dirty="0" smtClean="0">
                <a:latin typeface="Comic Sans MS" pitchFamily="66" charset="0"/>
              </a:rPr>
              <a:t> </a:t>
            </a:r>
            <a:r>
              <a:rPr lang="fr-FR" sz="2400" dirty="0" smtClean="0">
                <a:latin typeface="Comic Sans MS" pitchFamily="66" charset="0"/>
              </a:rPr>
              <a:t>I</a:t>
            </a:r>
            <a:r>
              <a:rPr lang="fr-FR" sz="2400" dirty="0" smtClean="0">
                <a:latin typeface="Comic Sans MS" pitchFamily="66" charset="0"/>
              </a:rPr>
              <a:t>l va jusqu'à lui faire croire qu'il lui emprunte à lui pour ne pas le vexer en empruntant à d'autres !</a:t>
            </a:r>
            <a:endParaRPr lang="fr-FR" sz="2400"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214314" y="428604"/>
            <a:ext cx="8643966"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457200" algn="l"/>
              </a:tabLst>
            </a:pPr>
            <a:r>
              <a:rPr lang="fr-FR" sz="2400" dirty="0" smtClean="0">
                <a:latin typeface="Times New Roman" pitchFamily="18" charset="0"/>
                <a:ea typeface="Times New Roman" pitchFamily="18" charset="0"/>
                <a:cs typeface="Times New Roman" pitchFamily="18" charset="0"/>
              </a:rPr>
              <a:t>8</a:t>
            </a:r>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lang="fr-FR" sz="2400" dirty="0" smtClean="0">
                <a:latin typeface="Times New Roman" pitchFamily="18" charset="0"/>
                <a:cs typeface="Times New Roman" pitchFamily="18" charset="0"/>
              </a:rPr>
              <a:t>Comment Mme Jourdain accueille-t-elle les tentatives de </a:t>
            </a:r>
            <a:r>
              <a:rPr lang="fr-FR" sz="2400" dirty="0" err="1" smtClean="0">
                <a:latin typeface="Times New Roman" pitchFamily="18" charset="0"/>
                <a:cs typeface="Times New Roman" pitchFamily="18" charset="0"/>
              </a:rPr>
              <a:t>Dorante</a:t>
            </a:r>
            <a:r>
              <a:rPr lang="fr-FR" sz="2400" dirty="0" smtClean="0">
                <a:latin typeface="Times New Roman" pitchFamily="18" charset="0"/>
                <a:cs typeface="Times New Roman" pitchFamily="18" charset="0"/>
              </a:rPr>
              <a:t> pour lui être sympathique ? Pourquoi </a:t>
            </a:r>
            <a:r>
              <a:rPr lang="fr-FR" sz="2400" dirty="0" smtClean="0">
                <a:latin typeface="Times New Roman" pitchFamily="18" charset="0"/>
                <a:cs typeface="Times New Roman" pitchFamily="18" charset="0"/>
              </a:rPr>
              <a:t>?</a:t>
            </a:r>
            <a:endParaRPr lang="fr-BE" sz="2400" dirty="0" smtClean="0">
              <a:latin typeface="Times New Roman" pitchFamily="18" charset="0"/>
              <a:cs typeface="Times New Roman" pitchFamily="18" charset="0"/>
            </a:endParaRPr>
          </a:p>
        </p:txBody>
      </p:sp>
      <p:sp>
        <p:nvSpPr>
          <p:cNvPr id="3" name="ZoneTexte 2"/>
          <p:cNvSpPr txBox="1"/>
          <p:nvPr/>
        </p:nvSpPr>
        <p:spPr>
          <a:xfrm rot="10800000" flipV="1">
            <a:off x="428596" y="1583754"/>
            <a:ext cx="8429684" cy="1569660"/>
          </a:xfrm>
          <a:prstGeom prst="rect">
            <a:avLst/>
          </a:prstGeom>
          <a:noFill/>
        </p:spPr>
        <p:txBody>
          <a:bodyPr wrap="square" rtlCol="0">
            <a:spAutoFit/>
          </a:bodyPr>
          <a:lstStyle/>
          <a:p>
            <a:pPr algn="just"/>
            <a:r>
              <a:rPr lang="fr-FR" sz="2400" dirty="0" smtClean="0">
                <a:latin typeface="Comic Sans MS" pitchFamily="66" charset="0"/>
              </a:rPr>
              <a:t>Elle lui répond avec froideur et </a:t>
            </a:r>
            <a:r>
              <a:rPr lang="fr-FR" sz="2400" dirty="0" smtClean="0">
                <a:latin typeface="Comic Sans MS" pitchFamily="66" charset="0"/>
              </a:rPr>
              <a:t>même avec agressivité </a:t>
            </a:r>
            <a:r>
              <a:rPr lang="fr-FR" sz="2400" dirty="0" smtClean="0">
                <a:latin typeface="Comic Sans MS" pitchFamily="66" charset="0"/>
              </a:rPr>
              <a:t>:</a:t>
            </a:r>
          </a:p>
          <a:p>
            <a:pPr algn="just"/>
            <a:r>
              <a:rPr lang="fr-FR" sz="2400" i="1" dirty="0" smtClean="0">
                <a:solidFill>
                  <a:schemeClr val="accent1">
                    <a:lumMod val="75000"/>
                  </a:schemeClr>
                </a:solidFill>
                <a:latin typeface="Comic Sans MS" pitchFamily="66" charset="0"/>
              </a:rPr>
              <a:t>"Madame Jourdain se porte comme elle peut."</a:t>
            </a:r>
          </a:p>
          <a:p>
            <a:pPr algn="just"/>
            <a:r>
              <a:rPr lang="fr-FR" sz="2400" i="1" dirty="0" smtClean="0">
                <a:solidFill>
                  <a:schemeClr val="accent1">
                    <a:lumMod val="75000"/>
                  </a:schemeClr>
                </a:solidFill>
                <a:latin typeface="Comic Sans MS" pitchFamily="66" charset="0"/>
              </a:rPr>
              <a:t>"Mademoiselle ma fille est bien où elle est."</a:t>
            </a:r>
          </a:p>
          <a:p>
            <a:pPr algn="just"/>
            <a:r>
              <a:rPr lang="fr-FR" sz="2400" i="1" dirty="0" smtClean="0">
                <a:solidFill>
                  <a:schemeClr val="accent1">
                    <a:lumMod val="75000"/>
                  </a:schemeClr>
                </a:solidFill>
                <a:latin typeface="Comic Sans MS" pitchFamily="66" charset="0"/>
              </a:rPr>
              <a:t>"Elle se porte sur ses deux jambes."</a:t>
            </a:r>
          </a:p>
        </p:txBody>
      </p:sp>
      <p:sp>
        <p:nvSpPr>
          <p:cNvPr id="4" name="ZoneTexte 3"/>
          <p:cNvSpPr txBox="1"/>
          <p:nvPr/>
        </p:nvSpPr>
        <p:spPr>
          <a:xfrm rot="10800000" flipV="1">
            <a:off x="428596" y="3098068"/>
            <a:ext cx="8429684" cy="830997"/>
          </a:xfrm>
          <a:prstGeom prst="rect">
            <a:avLst/>
          </a:prstGeom>
          <a:noFill/>
        </p:spPr>
        <p:txBody>
          <a:bodyPr wrap="square" rtlCol="0">
            <a:spAutoFit/>
          </a:bodyPr>
          <a:lstStyle/>
          <a:p>
            <a:pPr algn="just"/>
            <a:r>
              <a:rPr lang="fr-FR" sz="2400" dirty="0" smtClean="0">
                <a:latin typeface="Comic Sans MS" pitchFamily="66" charset="0"/>
              </a:rPr>
              <a:t>La raison de cette antipathie est qu'elle voit clair dans son jeu (voir question 6) </a:t>
            </a:r>
            <a:endParaRPr lang="fr-FR" sz="2400" dirty="0" smtClean="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214282" y="526301"/>
            <a:ext cx="885828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457200" algn="l"/>
              </a:tabLst>
            </a:pPr>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9. </a:t>
            </a:r>
            <a:r>
              <a:rPr lang="fr-FR" sz="2400" dirty="0" smtClean="0">
                <a:latin typeface="Times New Roman" pitchFamily="18" charset="0"/>
                <a:cs typeface="Times New Roman" pitchFamily="18" charset="0"/>
              </a:rPr>
              <a:t>Quelle maladresse </a:t>
            </a:r>
            <a:r>
              <a:rPr lang="fr-FR" sz="2400" dirty="0" err="1" smtClean="0">
                <a:latin typeface="Times New Roman" pitchFamily="18" charset="0"/>
                <a:cs typeface="Times New Roman" pitchFamily="18" charset="0"/>
              </a:rPr>
              <a:t>Dorante</a:t>
            </a:r>
            <a:r>
              <a:rPr lang="fr-FR" sz="2400" dirty="0" smtClean="0">
                <a:latin typeface="Times New Roman" pitchFamily="18" charset="0"/>
                <a:cs typeface="Times New Roman" pitchFamily="18" charset="0"/>
              </a:rPr>
              <a:t> commet-il à la scène 5 </a:t>
            </a:r>
            <a:r>
              <a:rPr lang="fr-FR" sz="2400" dirty="0" smtClean="0">
                <a:latin typeface="Times New Roman" pitchFamily="18" charset="0"/>
                <a:cs typeface="Times New Roman" pitchFamily="18" charset="0"/>
              </a:rPr>
              <a:t>?</a:t>
            </a:r>
            <a:endParaRPr lang="fr-BE" sz="2400" dirty="0" smtClean="0">
              <a:latin typeface="Times New Roman" pitchFamily="18" charset="0"/>
              <a:cs typeface="Times New Roman" pitchFamily="18" charset="0"/>
            </a:endParaRPr>
          </a:p>
        </p:txBody>
      </p:sp>
      <p:sp>
        <p:nvSpPr>
          <p:cNvPr id="3" name="ZoneTexte 2"/>
          <p:cNvSpPr txBox="1"/>
          <p:nvPr/>
        </p:nvSpPr>
        <p:spPr>
          <a:xfrm rot="10800000" flipV="1">
            <a:off x="428596" y="1625544"/>
            <a:ext cx="8429684" cy="1569660"/>
          </a:xfrm>
          <a:prstGeom prst="rect">
            <a:avLst/>
          </a:prstGeom>
          <a:noFill/>
        </p:spPr>
        <p:txBody>
          <a:bodyPr wrap="square" rtlCol="0">
            <a:spAutoFit/>
          </a:bodyPr>
          <a:lstStyle/>
          <a:p>
            <a:pPr algn="just"/>
            <a:r>
              <a:rPr lang="fr-FR" sz="2400" dirty="0" smtClean="0">
                <a:latin typeface="Comic Sans MS" pitchFamily="66" charset="0"/>
              </a:rPr>
              <a:t>Dans le but de s'attirer la sympathie de Mme Jourdain, il veut lui adresser un compliment </a:t>
            </a:r>
            <a:r>
              <a:rPr lang="fr-FR" sz="2400" i="1" dirty="0" smtClean="0">
                <a:solidFill>
                  <a:schemeClr val="accent1">
                    <a:lumMod val="75000"/>
                  </a:schemeClr>
                </a:solidFill>
                <a:latin typeface="Comic Sans MS" pitchFamily="66" charset="0"/>
              </a:rPr>
              <a:t>"vous avez eu bien des amants dans votre jeune âge, belle et d'agréable humeur comme vous étiez" </a:t>
            </a:r>
            <a:endParaRPr lang="fr-FR" sz="2400" i="1" dirty="0" smtClean="0">
              <a:solidFill>
                <a:schemeClr val="accent1">
                  <a:lumMod val="75000"/>
                </a:schemeClr>
              </a:solidFill>
              <a:latin typeface="Comic Sans MS" pitchFamily="66" charset="0"/>
            </a:endParaRPr>
          </a:p>
        </p:txBody>
      </p:sp>
      <p:sp>
        <p:nvSpPr>
          <p:cNvPr id="4" name="ZoneTexte 3"/>
          <p:cNvSpPr txBox="1"/>
          <p:nvPr/>
        </p:nvSpPr>
        <p:spPr>
          <a:xfrm rot="10800000" flipV="1">
            <a:off x="428596" y="2714620"/>
            <a:ext cx="8429684" cy="1569660"/>
          </a:xfrm>
          <a:prstGeom prst="rect">
            <a:avLst/>
          </a:prstGeom>
          <a:noFill/>
        </p:spPr>
        <p:txBody>
          <a:bodyPr wrap="square" rtlCol="0">
            <a:spAutoFit/>
          </a:bodyPr>
          <a:lstStyle/>
          <a:p>
            <a:pPr algn="just"/>
            <a:r>
              <a:rPr lang="fr-FR" sz="2400" dirty="0" smtClean="0">
                <a:latin typeface="Comic Sans MS" pitchFamily="66" charset="0"/>
              </a:rPr>
              <a:t>			  m</a:t>
            </a:r>
            <a:r>
              <a:rPr lang="fr-FR" sz="2400" dirty="0" smtClean="0">
                <a:latin typeface="Comic Sans MS" pitchFamily="66" charset="0"/>
              </a:rPr>
              <a:t>ais l'utilisation de l'imparfait retourne la phrase contre lui : Mme Jourdain se vexe ! </a:t>
            </a:r>
            <a:r>
              <a:rPr lang="fr-FR" sz="2400" i="1" dirty="0" smtClean="0">
                <a:solidFill>
                  <a:schemeClr val="accent1">
                    <a:lumMod val="75000"/>
                  </a:schemeClr>
                </a:solidFill>
                <a:latin typeface="Comic Sans MS" pitchFamily="66" charset="0"/>
              </a:rPr>
              <a:t>"Est-ce </a:t>
            </a:r>
            <a:r>
              <a:rPr lang="fr-FR" sz="2400" i="1" dirty="0" smtClean="0">
                <a:solidFill>
                  <a:schemeClr val="accent1">
                    <a:lumMod val="75000"/>
                  </a:schemeClr>
                </a:solidFill>
                <a:latin typeface="Comic Sans MS" pitchFamily="66" charset="0"/>
              </a:rPr>
              <a:t>que madame Jourdain est décrépite, et la tête lui grouille-t-elle déjà ?"</a:t>
            </a:r>
            <a:endParaRPr lang="fr-FR" sz="2400" i="1" dirty="0" smtClean="0">
              <a:solidFill>
                <a:schemeClr val="accent1">
                  <a:lumMod val="75000"/>
                </a:schemeClr>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 grpId="0"/>
      <p:bldP spid="3" grpId="0"/>
      <p:bldP spid="4"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762</TotalTime>
  <Words>1062</Words>
  <Application>Microsoft Office PowerPoint</Application>
  <PresentationFormat>Affichage à l'écran (4:3)</PresentationFormat>
  <Paragraphs>51</Paragraphs>
  <Slides>10</Slides>
  <Notes>0</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Thème Office</vt:lpstr>
      <vt:lpstr>Le Bourgeois gentilhomme</vt:lpstr>
      <vt:lpstr>Diapositive 2</vt:lpstr>
      <vt:lpstr>Diapositive 3</vt:lpstr>
      <vt:lpstr>Diapositive 4</vt:lpstr>
      <vt:lpstr>Diapositive 5</vt:lpstr>
      <vt:lpstr>Diapositive 6</vt:lpstr>
      <vt:lpstr>Diapositive 7</vt:lpstr>
      <vt:lpstr>Diapositive 8</vt:lpstr>
      <vt:lpstr>Diapositive 9</vt:lpstr>
      <vt:lpstr>Diapositive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Gau</dc:creator>
  <cp:lastModifiedBy>Gau</cp:lastModifiedBy>
  <cp:revision>69</cp:revision>
  <dcterms:created xsi:type="dcterms:W3CDTF">2014-11-05T13:12:07Z</dcterms:created>
  <dcterms:modified xsi:type="dcterms:W3CDTF">2014-11-16T12:55:04Z</dcterms:modified>
</cp:coreProperties>
</file>