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64" r:id="rId5"/>
    <p:sldId id="257" r:id="rId6"/>
    <p:sldId id="265" r:id="rId7"/>
    <p:sldId id="268" r:id="rId8"/>
    <p:sldId id="266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F283-EE7B-465F-B21C-A2BD3312BC5C}" type="datetimeFigureOut">
              <a:rPr lang="fr-FR" smtClean="0"/>
              <a:pPr/>
              <a:t>23/11/2014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02D2C-07B0-42A4-9754-540A0C9B09D0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8676" y="1601785"/>
            <a:ext cx="317182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Le Bourgeois gentilhomme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8596" y="3643314"/>
            <a:ext cx="4000528" cy="1285884"/>
          </a:xfrm>
        </p:spPr>
        <p:txBody>
          <a:bodyPr>
            <a:normAutofit/>
          </a:bodyPr>
          <a:lstStyle/>
          <a:p>
            <a:r>
              <a:rPr lang="fr-FR" dirty="0" smtClean="0"/>
              <a:t>Acte III</a:t>
            </a:r>
          </a:p>
          <a:p>
            <a:r>
              <a:rPr lang="fr-FR" dirty="0" smtClean="0"/>
              <a:t>Scènes </a:t>
            </a:r>
            <a:r>
              <a:rPr lang="fr-FR" dirty="0" smtClean="0"/>
              <a:t>9 &amp; suivantes</a:t>
            </a:r>
            <a:endParaRPr lang="fr-BE" dirty="0"/>
          </a:p>
        </p:txBody>
      </p:sp>
      <p:pic>
        <p:nvPicPr>
          <p:cNvPr id="18434" name="Picture 2" descr="http://www.clg-diderot-deuil.ac-versailles.fr/IMG/jpg/Le-bourgeois-gentilhom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6825" y="9524"/>
            <a:ext cx="4067175" cy="6848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3" y="785794"/>
            <a:ext cx="77153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quelles raisons les deux hommes sont-ils en colère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857224" y="1357299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Principalement parce que, lorsqu'ils se sont croisés par hasard, Lucile et Nicole ont fait mine de ne pas les connaître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"l'infidèle détourne de moi ses regards, et passe brusquement, comme si de sa vie elle ne m'avait vu !"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857224" y="3228802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Mais on perçoit aussi chez </a:t>
            </a:r>
            <a:r>
              <a:rPr lang="fr-FR" sz="2400" dirty="0" err="1" smtClean="0">
                <a:latin typeface="Comic Sans MS" pitchFamily="66" charset="0"/>
              </a:rPr>
              <a:t>Cléonte</a:t>
            </a:r>
            <a:r>
              <a:rPr lang="fr-FR" sz="2400" dirty="0" smtClean="0">
                <a:latin typeface="Comic Sans MS" pitchFamily="66" charset="0"/>
              </a:rPr>
              <a:t> de la jalousie envers </a:t>
            </a:r>
            <a:r>
              <a:rPr lang="fr-FR" sz="2400" dirty="0" err="1" smtClean="0">
                <a:latin typeface="Comic Sans MS" pitchFamily="66" charset="0"/>
              </a:rPr>
              <a:t>Dorante</a:t>
            </a: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smtClean="0">
                <a:latin typeface="Comic Sans MS" pitchFamily="66" charset="0"/>
              </a:rPr>
              <a:t>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e monsieur le Comte qui va chez elle lui donne peut-être dans la vue"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rot="10800000" flipV="1">
            <a:off x="857224" y="4359669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Du reste, c'est aussi par fierté que </a:t>
            </a:r>
            <a:r>
              <a:rPr lang="fr-FR" sz="2400" dirty="0" err="1" smtClean="0">
                <a:latin typeface="Comic Sans MS" pitchFamily="66" charset="0"/>
              </a:rPr>
              <a:t>Cléonte</a:t>
            </a:r>
            <a:r>
              <a:rPr lang="fr-FR" sz="2400" dirty="0" smtClean="0">
                <a:latin typeface="Comic Sans MS" pitchFamily="66" charset="0"/>
              </a:rPr>
              <a:t> veut rompre, afin de ne pas être celui qui se fait quitter </a:t>
            </a:r>
            <a:r>
              <a:rPr lang="fr-FR" sz="2400" dirty="0" smtClean="0">
                <a:latin typeface="Comic Sans MS" pitchFamily="66" charset="0"/>
              </a:rPr>
              <a:t>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"Je veux […] ne lui laisser pas toute la gloire de me quitter."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  <p:bldP spid="3" grpId="0"/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4282" y="428604"/>
            <a:ext cx="8643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fr-FR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Montre que les plaintes des deux hommes, au début de cette scène, sont à la fois similaires et différentes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857224" y="1214422"/>
            <a:ext cx="7929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Leurs plaintes sont similaires car ils utilisent des mots appartenant au même lexique mais différentes car </a:t>
            </a:r>
            <a:r>
              <a:rPr lang="fr-FR" sz="2400" dirty="0" err="1" smtClean="0">
                <a:latin typeface="Comic Sans MS" pitchFamily="66" charset="0"/>
              </a:rPr>
              <a:t>Cléonte</a:t>
            </a:r>
            <a:r>
              <a:rPr lang="fr-FR" sz="2400" dirty="0" smtClean="0">
                <a:latin typeface="Comic Sans MS" pitchFamily="66" charset="0"/>
              </a:rPr>
              <a:t> est plus sur le registre abstrait des sentiments alors que </a:t>
            </a:r>
            <a:r>
              <a:rPr lang="fr-FR" sz="2400" dirty="0" err="1" smtClean="0">
                <a:latin typeface="Comic Sans MS" pitchFamily="66" charset="0"/>
              </a:rPr>
              <a:t>Covielle</a:t>
            </a:r>
            <a:r>
              <a:rPr lang="fr-FR" sz="2400" dirty="0" smtClean="0">
                <a:latin typeface="Comic Sans MS" pitchFamily="66" charset="0"/>
              </a:rPr>
              <a:t> est dans un registre plus matériel, plus concret. 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428597" y="3228803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Après tant […] de vœux que j'ai faits à ses charmes !</a:t>
            </a:r>
          </a:p>
        </p:txBody>
      </p:sp>
      <p:sp>
        <p:nvSpPr>
          <p:cNvPr id="6" name="ZoneTexte 5"/>
          <p:cNvSpPr txBox="1"/>
          <p:nvPr/>
        </p:nvSpPr>
        <p:spPr>
          <a:xfrm rot="10800000" flipV="1">
            <a:off x="4786314" y="3228803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Après tant […] de services que je lui ai rendus dans sa cuisine ! 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428597" y="4500570"/>
            <a:ext cx="385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Tant de larmes que j'ai versées à ses genoux !</a:t>
            </a:r>
          </a:p>
        </p:txBody>
      </p:sp>
      <p:sp>
        <p:nvSpPr>
          <p:cNvPr id="8" name="ZoneTexte 7"/>
          <p:cNvSpPr txBox="1"/>
          <p:nvPr/>
        </p:nvSpPr>
        <p:spPr>
          <a:xfrm rot="10800000" flipV="1">
            <a:off x="428597" y="5429264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Tant d'ardeur que j'ai fait paraître à la chérir plus que moi-même !</a:t>
            </a:r>
          </a:p>
        </p:txBody>
      </p:sp>
      <p:sp>
        <p:nvSpPr>
          <p:cNvPr id="9" name="ZoneTexte 8"/>
          <p:cNvSpPr txBox="1"/>
          <p:nvPr/>
        </p:nvSpPr>
        <p:spPr>
          <a:xfrm rot="10800000" flipV="1">
            <a:off x="4786314" y="4500570"/>
            <a:ext cx="414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Tant de seaux d'eau que j'ai tirés au puits pour elle !</a:t>
            </a:r>
          </a:p>
        </p:txBody>
      </p:sp>
      <p:sp>
        <p:nvSpPr>
          <p:cNvPr id="10" name="ZoneTexte 9"/>
          <p:cNvSpPr txBox="1"/>
          <p:nvPr/>
        </p:nvSpPr>
        <p:spPr>
          <a:xfrm rot="10800000" flipV="1">
            <a:off x="4786314" y="5429264"/>
            <a:ext cx="4143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Tant de chaleur que j'ai soufferte à tourner la broche à sa place ! 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85728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Au cours de cette scène, montre les évolutions du discours de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Cléonte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à propos de Lucile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642910" y="1214423"/>
            <a:ext cx="8429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On peut distinguer trois étapes :</a:t>
            </a:r>
            <a:endParaRPr lang="fr-FR" sz="2400" dirty="0" smtClean="0"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642910" y="1643050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1) </a:t>
            </a:r>
            <a:r>
              <a:rPr lang="fr-FR" sz="2400" dirty="0" err="1" smtClean="0">
                <a:latin typeface="Comic Sans MS" pitchFamily="66" charset="0"/>
              </a:rPr>
              <a:t>Cléonte</a:t>
            </a:r>
            <a:r>
              <a:rPr lang="fr-FR" sz="2400" dirty="0" smtClean="0">
                <a:latin typeface="Comic Sans MS" pitchFamily="66" charset="0"/>
              </a:rPr>
              <a:t> exprime son amour pour Lucile :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"[…] je ne parle que d'elle, je ne pense qu'à elle, je ne fais des songes que d'elle, je ne respire que par elle, mon cœur vit tout en elle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[…]"</a:t>
            </a:r>
            <a:endParaRPr lang="fr-FR" sz="2400" i="1" dirty="0" smtClean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642910" y="3157364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2) Il est en colère au point de vouloir rompre avec elle :</a:t>
            </a:r>
          </a:p>
          <a:p>
            <a:pPr algn="just"/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"[…] ingrate, infidèle,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[…] rompre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ensemble tout commerce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</a:t>
            </a:r>
            <a:endParaRPr lang="fr-FR" sz="2400" i="1" dirty="0" smtClean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rot="10800000" flipV="1">
            <a:off x="642910" y="4347527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 3) Il en dresse un portrait où l'amour l'emporte :</a:t>
            </a:r>
            <a:endParaRPr lang="fr-BE" sz="2400" dirty="0" smtClean="0"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ses yeux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"les plus touchants qu'on puisse voir"</a:t>
            </a: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smtClean="0">
                <a:latin typeface="Comic Sans MS" pitchFamily="66" charset="0"/>
              </a:rPr>
              <a:t>sa bouche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"la plus amoureuse du monde"</a:t>
            </a: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sa conversation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"charmante"</a:t>
            </a:r>
          </a:p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etc</a:t>
            </a:r>
            <a:r>
              <a:rPr lang="fr-FR" sz="2400" dirty="0" smtClean="0">
                <a:latin typeface="Comic Sans MS" pitchFamily="66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85752" y="-24"/>
            <a:ext cx="857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Cette scène est typiquement une querelle d'amoureux. Résume les étapes de cette dispute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285720" y="785795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1) Les hommes refusent d'abord de parler aux femmes 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"Je ne veux pas seulement lui parler."</a:t>
            </a:r>
            <a:r>
              <a:rPr lang="fr-FR" sz="2400" dirty="0" smtClean="0">
                <a:latin typeface="Comic Sans MS" pitchFamily="66" charset="0"/>
              </a:rPr>
              <a:t>) mais, </a:t>
            </a:r>
            <a:r>
              <a:rPr lang="fr-FR" sz="2400" dirty="0" smtClean="0">
                <a:latin typeface="Comic Sans MS" pitchFamily="66" charset="0"/>
              </a:rPr>
              <a:t>comme elles les provoquent </a:t>
            </a:r>
            <a:r>
              <a:rPr lang="fr-FR" sz="2400" dirty="0" smtClean="0">
                <a:latin typeface="Comic Sans MS" pitchFamily="66" charset="0"/>
              </a:rPr>
              <a:t>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"Etes-vous muet, </a:t>
            </a:r>
            <a:r>
              <a:rPr lang="fr-FR" sz="2400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Cléonte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?"</a:t>
            </a:r>
            <a:r>
              <a:rPr lang="fr-FR" sz="2400" dirty="0" smtClean="0">
                <a:latin typeface="Comic Sans MS" pitchFamily="66" charset="0"/>
              </a:rPr>
              <a:t>), ils </a:t>
            </a:r>
            <a:r>
              <a:rPr lang="fr-FR" sz="2400" dirty="0" smtClean="0">
                <a:latin typeface="Comic Sans MS" pitchFamily="66" charset="0"/>
              </a:rPr>
              <a:t>finissent tout de même par dire la raison de leur colère </a:t>
            </a:r>
            <a:r>
              <a:rPr lang="fr-FR" sz="2400" dirty="0" smtClean="0">
                <a:latin typeface="Comic Sans MS" pitchFamily="66" charset="0"/>
              </a:rPr>
              <a:t>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"- c'est là le sujet de votre dépit ?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- oui, perfide, ce l'est"</a:t>
            </a:r>
            <a:r>
              <a:rPr lang="fr-FR" sz="2400" dirty="0" smtClean="0">
                <a:latin typeface="Comic Sans MS" pitchFamily="66" charset="0"/>
              </a:rPr>
              <a:t>).</a:t>
            </a:r>
            <a:endParaRPr lang="fr-BE" sz="2400" dirty="0">
              <a:latin typeface="Comic Sans MS" pitchFamily="66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rot="10800000" flipV="1">
            <a:off x="285720" y="4536997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3) Il n'en fallait pas plus pour que les hommes les supplient </a:t>
            </a:r>
            <a:r>
              <a:rPr lang="fr-FR" sz="2400" dirty="0" smtClean="0">
                <a:latin typeface="Comic Sans MS" pitchFamily="66" charset="0"/>
              </a:rPr>
              <a:t>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"Eclaircissez mes doutes"</a:t>
            </a:r>
            <a:r>
              <a:rPr lang="fr-FR" sz="2400" dirty="0" smtClean="0">
                <a:latin typeface="Comic Sans MS" pitchFamily="66" charset="0"/>
              </a:rPr>
              <a:t>) et ce sont elles, cette fois, qui refusent de parler 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"Non, je ne veux rien dire"</a:t>
            </a:r>
            <a:r>
              <a:rPr lang="fr-FR" sz="2400" dirty="0" smtClean="0">
                <a:latin typeface="Comic Sans MS" pitchFamily="66" charset="0"/>
              </a:rPr>
              <a:t>).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rot="10800000" flipV="1">
            <a:off x="285720" y="2643183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2) Les femmes veulent expliquer leur attitude 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"Je veux vous dire, </a:t>
            </a:r>
            <a:r>
              <a:rPr lang="fr-FR" sz="2400" i="1" dirty="0" err="1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Cléonte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, le sujet qui m'a fait éviter ce matin votre abord."</a:t>
            </a:r>
            <a:r>
              <a:rPr lang="fr-FR" sz="2400" dirty="0" smtClean="0">
                <a:latin typeface="Comic Sans MS" pitchFamily="66" charset="0"/>
              </a:rPr>
              <a:t>) mais, comme les hommes ne veulent rien entendre 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"Non, je ne veux rien écouter"</a:t>
            </a:r>
            <a:r>
              <a:rPr lang="fr-FR" sz="2400" dirty="0" smtClean="0">
                <a:latin typeface="Comic Sans MS" pitchFamily="66" charset="0"/>
              </a:rPr>
              <a:t>), elles renoncent à s'expliquer 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"Eh bien, demeurez dans votre pensée"</a:t>
            </a:r>
            <a:r>
              <a:rPr lang="fr-FR" sz="2400" dirty="0" smtClean="0">
                <a:latin typeface="Comic Sans MS" pitchFamily="66" charset="0"/>
              </a:rPr>
              <a:t>).</a:t>
            </a:r>
            <a:endParaRPr lang="fr-BE" sz="2400" dirty="0">
              <a:latin typeface="Comic Sans MS" pitchFamily="66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 rot="10800000" flipV="1">
            <a:off x="285720" y="5643578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4</a:t>
            </a:r>
            <a:r>
              <a:rPr lang="fr-FR" sz="2400" dirty="0" smtClean="0">
                <a:latin typeface="Comic Sans MS" pitchFamily="66" charset="0"/>
              </a:rPr>
              <a:t>) Il faut que les hommes les menacent du pire </a:t>
            </a:r>
            <a:r>
              <a:rPr lang="fr-FR" sz="2400" dirty="0" smtClean="0">
                <a:latin typeface="Comic Sans MS" pitchFamily="66" charset="0"/>
              </a:rPr>
              <a:t>(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"je vais […] mourir de douleur et d'amour"</a:t>
            </a:r>
            <a:r>
              <a:rPr lang="fr-FR" sz="2400" dirty="0" smtClean="0">
                <a:latin typeface="Comic Sans MS" pitchFamily="66" charset="0"/>
              </a:rPr>
              <a:t>) pour qu'enfin une explication toute simple vienne mettre fin à un malheureux malentendu.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  <p:bldP spid="3" grpId="0"/>
      <p:bldP spid="8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5720" y="1714488"/>
            <a:ext cx="857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définitive, la colère de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Cléonte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était-elle fondée ? Pour quelle raison Lucile l'avait-elle ignoré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642910" y="2775891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Lucile n'a ignoré </a:t>
            </a:r>
            <a:r>
              <a:rPr lang="fr-FR" sz="2400" dirty="0" err="1" smtClean="0">
                <a:latin typeface="Comic Sans MS" pitchFamily="66" charset="0"/>
              </a:rPr>
              <a:t>Cléonte</a:t>
            </a:r>
            <a:r>
              <a:rPr lang="fr-FR" sz="2400" dirty="0" smtClean="0">
                <a:latin typeface="Comic Sans MS" pitchFamily="66" charset="0"/>
              </a:rPr>
              <a:t> qu'en raison de la présence d'une vieille tante qui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"veut à toute force que la seule approche d'un homme déshonore une fille"</a:t>
            </a:r>
            <a:r>
              <a:rPr lang="fr-FR" sz="2400" dirty="0" smtClean="0">
                <a:latin typeface="Comic Sans MS" pitchFamily="66" charset="0"/>
              </a:rPr>
              <a:t>. Elle ne l'a donc ni trahi, ni trompé et sa colère ne reposait que sur un malentendu.</a:t>
            </a:r>
            <a:endParaRPr lang="fr-FR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4282" y="428604"/>
            <a:ext cx="864399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fr-FR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Compare les deux visions qu'ont Monsieur et Madame Jourdain du gendre idéal.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214282" y="1214423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 smtClean="0">
                <a:latin typeface="Comic Sans MS" pitchFamily="66" charset="0"/>
              </a:rPr>
              <a:t>Monsieur Jourdain</a:t>
            </a:r>
            <a:r>
              <a:rPr lang="fr-FR" sz="2400" dirty="0" smtClean="0">
                <a:latin typeface="Comic Sans MS" pitchFamily="66" charset="0"/>
              </a:rPr>
              <a:t>			</a:t>
            </a:r>
            <a:r>
              <a:rPr lang="fr-FR" sz="2400" u="sng" dirty="0" smtClean="0">
                <a:latin typeface="Comic Sans MS" pitchFamily="66" charset="0"/>
              </a:rPr>
              <a:t>Madame Jourdain</a:t>
            </a:r>
            <a:endParaRPr lang="fr-BE" sz="2400" i="1" u="sng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428597" y="1620741"/>
            <a:ext cx="3857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Sa seule préoccupation est que son futur gendre soit gentilhomme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"Vous n'êtes point gentilhomme, vous n'aurez pas ma fille."</a:t>
            </a:r>
          </a:p>
        </p:txBody>
      </p:sp>
      <p:sp>
        <p:nvSpPr>
          <p:cNvPr id="6" name="ZoneTexte 5"/>
          <p:cNvSpPr txBox="1"/>
          <p:nvPr/>
        </p:nvSpPr>
        <p:spPr>
          <a:xfrm rot="10800000" flipV="1">
            <a:off x="4786314" y="1645026"/>
            <a:ext cx="41434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Sa priorité est qu'il convienne à sa fille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"Il faut à votre fille un mari qui lui soit propre".</a:t>
            </a:r>
            <a:endParaRPr lang="fr-BE" sz="2400" i="1" dirty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rot="10800000" flipV="1">
            <a:off x="428597" y="3800307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Il rêve de la faire entrer dans la noblesse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"je la veux faire marquise".</a:t>
            </a:r>
          </a:p>
        </p:txBody>
      </p:sp>
      <p:sp>
        <p:nvSpPr>
          <p:cNvPr id="9" name="ZoneTexte 8"/>
          <p:cNvSpPr txBox="1"/>
          <p:nvPr/>
        </p:nvSpPr>
        <p:spPr>
          <a:xfrm rot="10800000" flipV="1">
            <a:off x="4786314" y="3786190"/>
            <a:ext cx="414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>
                <a:latin typeface="Comic Sans MS" pitchFamily="66" charset="0"/>
              </a:rPr>
              <a:t>Elle veut la voir épouser un homme de sa condition qui n'ait pas à rougir d'eux : </a:t>
            </a:r>
            <a:r>
              <a:rPr lang="fr-FR" sz="2400" i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"[…] je veux un homme qui m'ait obligation de ma fille."</a:t>
            </a:r>
            <a:endParaRPr lang="fr-FR" sz="2400" i="1" dirty="0" smtClean="0">
              <a:solidFill>
                <a:schemeClr val="accent1">
                  <a:lumMod val="75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1641" y="285728"/>
            <a:ext cx="857520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 la fin de cet acte, le spectateur connaît enfin tous les personnages ainsi que le rôle de chacun dans l'intrigue. Quelles sont les principales questions que le spectateur se pose à ce moment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fr-BE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rot="10800000" flipV="1">
            <a:off x="428596" y="1514290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</a:t>
            </a:r>
            <a:r>
              <a:rPr lang="fr-FR" sz="2400" dirty="0" err="1" smtClean="0">
                <a:latin typeface="Comic Sans MS" pitchFamily="66" charset="0"/>
              </a:rPr>
              <a:t>Dorante</a:t>
            </a:r>
            <a:r>
              <a:rPr lang="fr-FR" sz="2400" dirty="0" smtClean="0">
                <a:latin typeface="Comic Sans MS" pitchFamily="66" charset="0"/>
              </a:rPr>
              <a:t> atteindra-t-il son but sans être démasqué ? Monsieur Jourdain finira-t-il par comprendre le double jeu </a:t>
            </a:r>
            <a:r>
              <a:rPr lang="fr-FR" sz="2400" dirty="0" smtClean="0">
                <a:latin typeface="Comic Sans MS" pitchFamily="66" charset="0"/>
              </a:rPr>
              <a:t>dont il est la victime ?</a:t>
            </a:r>
            <a:endParaRPr lang="fr-FR" sz="2400" dirty="0">
              <a:latin typeface="Comic Sans MS" pitchFamily="66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 rot="10800000" flipV="1">
            <a:off x="428596" y="2714620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Lucile et </a:t>
            </a:r>
            <a:r>
              <a:rPr lang="fr-FR" sz="2400" dirty="0" err="1" smtClean="0">
                <a:latin typeface="Comic Sans MS" pitchFamily="66" charset="0"/>
              </a:rPr>
              <a:t>Cléonte</a:t>
            </a:r>
            <a:r>
              <a:rPr lang="fr-FR" sz="2400" dirty="0" smtClean="0">
                <a:latin typeface="Comic Sans MS" pitchFamily="66" charset="0"/>
              </a:rPr>
              <a:t> finiront-ils par se marier ? Comment pourraient-ils convaincre M. Jourdain ?</a:t>
            </a:r>
            <a:endParaRPr lang="fr-FR" sz="2400" dirty="0" smtClean="0">
              <a:latin typeface="Comic Sans MS" pitchFamily="66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rot="10800000" flipV="1">
            <a:off x="428596" y="3526696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fr-FR" sz="2400" dirty="0" smtClean="0">
                <a:latin typeface="Comic Sans MS" pitchFamily="66" charset="0"/>
              </a:rPr>
              <a:t> Quel est donc le plan imaginé par </a:t>
            </a:r>
            <a:r>
              <a:rPr lang="fr-FR" sz="2400" dirty="0" err="1" smtClean="0">
                <a:latin typeface="Comic Sans MS" pitchFamily="66" charset="0"/>
              </a:rPr>
              <a:t>Covielle</a:t>
            </a:r>
            <a:r>
              <a:rPr lang="fr-FR" sz="2400" dirty="0" smtClean="0">
                <a:latin typeface="Comic Sans MS" pitchFamily="66" charset="0"/>
              </a:rPr>
              <a:t> et que cherche-t-il ?</a:t>
            </a:r>
            <a:endParaRPr lang="fr-FR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888</Words>
  <Application>Microsoft Office PowerPoint</Application>
  <PresentationFormat>Affichage à l'écran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Le Bourgeois gentilhomme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Gau</dc:creator>
  <cp:lastModifiedBy>Gau</cp:lastModifiedBy>
  <cp:revision>89</cp:revision>
  <dcterms:created xsi:type="dcterms:W3CDTF">2014-11-05T13:12:07Z</dcterms:created>
  <dcterms:modified xsi:type="dcterms:W3CDTF">2014-11-23T17:19:06Z</dcterms:modified>
</cp:coreProperties>
</file>