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0" r:id="rId6"/>
    <p:sldId id="261" r:id="rId7"/>
    <p:sldId id="264" r:id="rId8"/>
    <p:sldId id="265" r:id="rId9"/>
    <p:sldId id="267" r:id="rId10"/>
    <p:sldId id="268" r:id="rId11"/>
    <p:sldId id="269" r:id="rId12"/>
    <p:sldId id="270"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94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t>13/11/2015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F283-EE7B-465F-B21C-A2BD3312BC5C}" type="datetimeFigureOut">
              <a:rPr lang="fr-FR" smtClean="0"/>
              <a:t>13/11/2015</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02D2C-07B0-42A4-9754-540A0C9B09D0}" type="slidenum">
              <a:rPr lang="fr-BE" smtClean="0"/>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601785"/>
            <a:ext cx="3171820" cy="1470025"/>
          </a:xfrm>
        </p:spPr>
        <p:txBody>
          <a:bodyPr>
            <a:normAutofit/>
          </a:bodyPr>
          <a:lstStyle/>
          <a:p>
            <a:r>
              <a:rPr lang="fr-FR" dirty="0" smtClean="0"/>
              <a:t>Le Malade imaginaire</a:t>
            </a:r>
            <a:endParaRPr lang="fr-BE" dirty="0"/>
          </a:p>
        </p:txBody>
      </p:sp>
      <p:sp>
        <p:nvSpPr>
          <p:cNvPr id="3" name="Sous-titre 2"/>
          <p:cNvSpPr>
            <a:spLocks noGrp="1"/>
          </p:cNvSpPr>
          <p:nvPr>
            <p:ph type="subTitle" idx="1"/>
          </p:nvPr>
        </p:nvSpPr>
        <p:spPr>
          <a:xfrm>
            <a:off x="1371600" y="3500438"/>
            <a:ext cx="1985954" cy="1752600"/>
          </a:xfrm>
        </p:spPr>
        <p:txBody>
          <a:bodyPr/>
          <a:lstStyle/>
          <a:p>
            <a:r>
              <a:rPr lang="fr-FR" dirty="0" smtClean="0"/>
              <a:t>Acte I</a:t>
            </a:r>
            <a:endParaRPr lang="fr-BE" dirty="0"/>
          </a:p>
        </p:txBody>
      </p:sp>
      <p:pic>
        <p:nvPicPr>
          <p:cNvPr id="1026" name="Picture 2" descr="http://www.babelio.com/couv/CVT_Le-malade-imaginaire_10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967" y="813632"/>
            <a:ext cx="3523481" cy="52796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rot="10800000" flipV="1">
            <a:off x="107504" y="764705"/>
            <a:ext cx="8928991" cy="2308324"/>
          </a:xfrm>
          <a:prstGeom prst="rect">
            <a:avLst/>
          </a:prstGeom>
          <a:noFill/>
        </p:spPr>
        <p:txBody>
          <a:bodyPr wrap="square" rtlCol="0">
            <a:spAutoFit/>
          </a:bodyPr>
          <a:lstStyle/>
          <a:p>
            <a:pPr algn="just"/>
            <a:r>
              <a:rPr lang="fr-FR" sz="2400" dirty="0">
                <a:latin typeface="Comic Sans MS" panose="030F0702030302020204" pitchFamily="66" charset="0"/>
              </a:rPr>
              <a:t>Elle a pris l'initiative de faire venir son notaire.</a:t>
            </a:r>
          </a:p>
          <a:p>
            <a:pPr algn="just"/>
            <a:r>
              <a:rPr lang="fr-FR" sz="2400" i="1" dirty="0">
                <a:solidFill>
                  <a:srgbClr val="0070C0"/>
                </a:solidFill>
                <a:latin typeface="Comic Sans MS" panose="030F0702030302020204" pitchFamily="66" charset="0"/>
              </a:rPr>
              <a:t>— Je vous avais dit de parler pour cela à votre notaire.</a:t>
            </a:r>
            <a:endParaRPr lang="fr-FR" sz="2400" dirty="0">
              <a:solidFill>
                <a:srgbClr val="0070C0"/>
              </a:solidFill>
              <a:latin typeface="Comic Sans MS" panose="030F0702030302020204" pitchFamily="66" charset="0"/>
            </a:endParaRPr>
          </a:p>
          <a:p>
            <a:pPr algn="just"/>
            <a:r>
              <a:rPr lang="fr-FR" sz="2400" i="1" dirty="0">
                <a:solidFill>
                  <a:srgbClr val="0070C0"/>
                </a:solidFill>
                <a:latin typeface="Comic Sans MS" panose="030F0702030302020204" pitchFamily="66" charset="0"/>
              </a:rPr>
              <a:t>— Le voilà là-dedans que j'ai amené avec moi.</a:t>
            </a:r>
            <a:endParaRPr lang="fr-FR" sz="2400" dirty="0">
              <a:solidFill>
                <a:srgbClr val="0070C0"/>
              </a:solidFill>
              <a:latin typeface="Comic Sans MS" panose="030F0702030302020204" pitchFamily="66" charset="0"/>
            </a:endParaRPr>
          </a:p>
          <a:p>
            <a:pPr algn="just"/>
            <a:r>
              <a:rPr lang="fr-FR" sz="2400" dirty="0">
                <a:latin typeface="Comic Sans MS" panose="030F0702030302020204" pitchFamily="66" charset="0"/>
              </a:rPr>
              <a:t>Elle s'informe des montants qu'Argan possède chez lui.</a:t>
            </a:r>
          </a:p>
          <a:p>
            <a:pPr algn="just"/>
            <a:r>
              <a:rPr lang="fr-FR" sz="2400" i="1" dirty="0">
                <a:solidFill>
                  <a:srgbClr val="0070C0"/>
                </a:solidFill>
                <a:latin typeface="Comic Sans MS" panose="030F0702030302020204" pitchFamily="66" charset="0"/>
              </a:rPr>
              <a:t>Ah ! combien dites-vous qu'il y a dans votre alcôve ? […] de combien sont les deux billets ?</a:t>
            </a:r>
            <a:endParaRPr lang="fr-FR" sz="2400" dirty="0">
              <a:solidFill>
                <a:srgbClr val="0070C0"/>
              </a:solidFill>
              <a:latin typeface="Comic Sans MS" panose="030F0702030302020204" pitchFamily="66" charset="0"/>
            </a:endParaRPr>
          </a:p>
        </p:txBody>
      </p:sp>
      <p:sp>
        <p:nvSpPr>
          <p:cNvPr id="5" name="Rectangle 1"/>
          <p:cNvSpPr>
            <a:spLocks noChangeArrowheads="1"/>
          </p:cNvSpPr>
          <p:nvPr/>
        </p:nvSpPr>
        <p:spPr bwMode="auto">
          <a:xfrm>
            <a:off x="236519" y="44624"/>
            <a:ext cx="862175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dirty="0" smtClean="0"/>
              <a:t>12. Relève </a:t>
            </a:r>
            <a:r>
              <a:rPr lang="fr-FR" sz="2400" dirty="0"/>
              <a:t>deux répliques qui prouvent que Béline est intéressée par l'argent de son mari.</a:t>
            </a:r>
          </a:p>
        </p:txBody>
      </p:sp>
      <p:sp>
        <p:nvSpPr>
          <p:cNvPr id="7" name="ZoneTexte 6"/>
          <p:cNvSpPr txBox="1"/>
          <p:nvPr/>
        </p:nvSpPr>
        <p:spPr>
          <a:xfrm rot="10800000" flipV="1">
            <a:off x="107503" y="2958042"/>
            <a:ext cx="8928991" cy="830997"/>
          </a:xfrm>
          <a:prstGeom prst="rect">
            <a:avLst/>
          </a:prstGeom>
          <a:noFill/>
        </p:spPr>
        <p:txBody>
          <a:bodyPr wrap="square" rtlCol="0">
            <a:spAutoFit/>
          </a:bodyPr>
          <a:lstStyle/>
          <a:p>
            <a:pPr lvl="0" algn="just"/>
            <a:r>
              <a:rPr lang="fr-FR" sz="2400" dirty="0" smtClean="0"/>
              <a:t>13. Quel </a:t>
            </a:r>
            <a:r>
              <a:rPr lang="fr-FR" sz="2400" dirty="0"/>
              <a:t>personnage voit clair dans son jeu ? Quelle réplique montre pourtant qu'elle fait mine d'être d'accord avec elle ?</a:t>
            </a:r>
          </a:p>
        </p:txBody>
      </p:sp>
      <p:sp>
        <p:nvSpPr>
          <p:cNvPr id="9" name="ZoneTexte 8"/>
          <p:cNvSpPr txBox="1"/>
          <p:nvPr/>
        </p:nvSpPr>
        <p:spPr>
          <a:xfrm rot="10800000" flipV="1">
            <a:off x="107502" y="3766387"/>
            <a:ext cx="8928991" cy="3046988"/>
          </a:xfrm>
          <a:prstGeom prst="rect">
            <a:avLst/>
          </a:prstGeom>
          <a:noFill/>
        </p:spPr>
        <p:txBody>
          <a:bodyPr wrap="square" rtlCol="0">
            <a:spAutoFit/>
          </a:bodyPr>
          <a:lstStyle/>
          <a:p>
            <a:pPr algn="just"/>
            <a:r>
              <a:rPr lang="fr-FR" sz="2400" dirty="0">
                <a:latin typeface="Comic Sans MS" panose="030F0702030302020204" pitchFamily="66" charset="0"/>
              </a:rPr>
              <a:t>Toinette a compris les intentions de Béline car elle en informe Angélique à la scène 8 : </a:t>
            </a:r>
            <a:r>
              <a:rPr lang="fr-FR" sz="2400" i="1" dirty="0">
                <a:solidFill>
                  <a:srgbClr val="0070C0"/>
                </a:solidFill>
                <a:latin typeface="Comic Sans MS" panose="030F0702030302020204" pitchFamily="66" charset="0"/>
              </a:rPr>
              <a:t>Les voilà avec un notaire, et j'ai ouï parler de testament. </a:t>
            </a:r>
            <a:r>
              <a:rPr lang="fr-FR" sz="2400" i="1" dirty="0" smtClean="0">
                <a:solidFill>
                  <a:srgbClr val="0070C0"/>
                </a:solidFill>
                <a:latin typeface="Comic Sans MS" panose="030F0702030302020204" pitchFamily="66" charset="0"/>
              </a:rPr>
              <a:t>[…] </a:t>
            </a:r>
            <a:r>
              <a:rPr lang="fr-FR" sz="2400" i="1" dirty="0">
                <a:solidFill>
                  <a:srgbClr val="0070C0"/>
                </a:solidFill>
                <a:latin typeface="Comic Sans MS" panose="030F0702030302020204" pitchFamily="66" charset="0"/>
              </a:rPr>
              <a:t>c'est sans doute quelque conspiration contre vos </a:t>
            </a:r>
            <a:r>
              <a:rPr lang="fr-FR" sz="2400" i="1" dirty="0" smtClean="0">
                <a:solidFill>
                  <a:srgbClr val="0070C0"/>
                </a:solidFill>
                <a:latin typeface="Comic Sans MS" panose="030F0702030302020204" pitchFamily="66" charset="0"/>
              </a:rPr>
              <a:t>intérêts</a:t>
            </a:r>
            <a:r>
              <a:rPr lang="fr-FR" sz="2400" dirty="0" smtClean="0">
                <a:solidFill>
                  <a:srgbClr val="0070C0"/>
                </a:solidFill>
                <a:latin typeface="Comic Sans MS" panose="030F0702030302020204" pitchFamily="66" charset="0"/>
              </a:rPr>
              <a:t>. </a:t>
            </a:r>
            <a:r>
              <a:rPr lang="fr-FR" sz="2400" dirty="0" smtClean="0">
                <a:latin typeface="Comic Sans MS" panose="030F0702030302020204" pitchFamily="66" charset="0"/>
              </a:rPr>
              <a:t>Cependant</a:t>
            </a:r>
            <a:r>
              <a:rPr lang="fr-FR" sz="2400" dirty="0">
                <a:latin typeface="Comic Sans MS" panose="030F0702030302020204" pitchFamily="66" charset="0"/>
              </a:rPr>
              <a:t>, pour mieux aider Angélique, elle feint de soutenir Béline : </a:t>
            </a:r>
            <a:r>
              <a:rPr lang="fr-FR" sz="2400" i="1" dirty="0">
                <a:solidFill>
                  <a:srgbClr val="0070C0"/>
                </a:solidFill>
                <a:latin typeface="Comic Sans MS" panose="030F0702030302020204" pitchFamily="66" charset="0"/>
              </a:rPr>
              <a:t>[…] pour vous servir avec plus d'effet, je veux changer de batterie, couvrir le zèle que j'ai pour vous, et feindre d'entrer dans les sentiments de votre père et de votre belle-mère</a:t>
            </a:r>
            <a:r>
              <a:rPr lang="fr-FR" sz="2400" dirty="0">
                <a:solidFill>
                  <a:srgbClr val="0070C0"/>
                </a:solidFill>
                <a:latin typeface="Comic Sans MS" panose="030F0702030302020204" pitchFamily="66" charset="0"/>
              </a:rPr>
              <a:t>.</a:t>
            </a:r>
          </a:p>
        </p:txBody>
      </p:sp>
    </p:spTree>
    <p:extLst>
      <p:ext uri="{BB962C8B-B14F-4D97-AF65-F5344CB8AC3E}">
        <p14:creationId xmlns:p14="http://schemas.microsoft.com/office/powerpoint/2010/main" val="288485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rot="10800000" flipV="1">
            <a:off x="107504" y="764705"/>
            <a:ext cx="8928991" cy="1200329"/>
          </a:xfrm>
          <a:prstGeom prst="rect">
            <a:avLst/>
          </a:prstGeom>
          <a:noFill/>
        </p:spPr>
        <p:txBody>
          <a:bodyPr wrap="square" rtlCol="0">
            <a:spAutoFit/>
          </a:bodyPr>
          <a:lstStyle/>
          <a:p>
            <a:r>
              <a:rPr lang="fr-FR" sz="2400" dirty="0">
                <a:latin typeface="Comic Sans MS" panose="030F0702030302020204" pitchFamily="66" charset="0"/>
              </a:rPr>
              <a:t>Il lui recommande :</a:t>
            </a:r>
          </a:p>
          <a:p>
            <a:pPr marL="342900" indent="-342900" algn="just">
              <a:buFont typeface="Wingdings" panose="05000000000000000000" pitchFamily="2" charset="2"/>
              <a:buChar char="§"/>
            </a:pPr>
            <a:r>
              <a:rPr lang="fr-FR" sz="2400" dirty="0">
                <a:latin typeface="Comic Sans MS" panose="030F0702030302020204" pitchFamily="66" charset="0"/>
                <a:ea typeface="Times New Roman" panose="02020603050405020304" pitchFamily="18" charset="0"/>
              </a:rPr>
              <a:t>de </a:t>
            </a:r>
            <a:r>
              <a:rPr lang="fr-FR" sz="2400" dirty="0">
                <a:latin typeface="Comic Sans MS" panose="030F0702030302020204" pitchFamily="66" charset="0"/>
                <a:ea typeface="Times New Roman" panose="02020603050405020304" pitchFamily="18" charset="0"/>
              </a:rPr>
              <a:t>ne pas consulter </a:t>
            </a:r>
            <a:r>
              <a:rPr lang="fr-FR" sz="2400" dirty="0">
                <a:latin typeface="Comic Sans MS" panose="030F0702030302020204" pitchFamily="66" charset="0"/>
              </a:rPr>
              <a:t>d'avocat : </a:t>
            </a:r>
            <a:r>
              <a:rPr lang="fr-FR" sz="2400" i="1" dirty="0">
                <a:solidFill>
                  <a:srgbClr val="0070C0"/>
                </a:solidFill>
                <a:latin typeface="Comic Sans MS" panose="030F0702030302020204" pitchFamily="66" charset="0"/>
              </a:rPr>
              <a:t>Ce n'est point à des avocats qu'il faut aller</a:t>
            </a:r>
            <a:endParaRPr lang="fr-FR" sz="2400" dirty="0">
              <a:solidFill>
                <a:srgbClr val="0070C0"/>
              </a:solidFill>
              <a:latin typeface="Comic Sans MS" panose="030F0702030302020204" pitchFamily="66" charset="0"/>
            </a:endParaRPr>
          </a:p>
        </p:txBody>
      </p:sp>
      <p:sp>
        <p:nvSpPr>
          <p:cNvPr id="5" name="Rectangle 1"/>
          <p:cNvSpPr>
            <a:spLocks noChangeArrowheads="1"/>
          </p:cNvSpPr>
          <p:nvPr/>
        </p:nvSpPr>
        <p:spPr bwMode="auto">
          <a:xfrm>
            <a:off x="236519" y="5715"/>
            <a:ext cx="862175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400" dirty="0" smtClean="0"/>
              <a:t>14. Quelles </a:t>
            </a:r>
            <a:r>
              <a:rPr lang="fr-FR" sz="2400" dirty="0"/>
              <a:t>sont les quatre recommandations du notaire ? Dis s'il te semble honnête et explique pourquoi.</a:t>
            </a:r>
          </a:p>
        </p:txBody>
      </p:sp>
      <p:sp>
        <p:nvSpPr>
          <p:cNvPr id="2" name="Rectangle 1"/>
          <p:cNvSpPr/>
          <p:nvPr/>
        </p:nvSpPr>
        <p:spPr>
          <a:xfrm>
            <a:off x="107504" y="1859340"/>
            <a:ext cx="8928991" cy="1569660"/>
          </a:xfrm>
          <a:prstGeom prst="rect">
            <a:avLst/>
          </a:prstGeom>
        </p:spPr>
        <p:txBody>
          <a:bodyPr wrap="square">
            <a:spAutoFit/>
          </a:bodyPr>
          <a:lstStyle/>
          <a:p>
            <a:pPr marL="342900" indent="-342900" algn="just">
              <a:buFont typeface="Wingdings" panose="05000000000000000000" pitchFamily="2" charset="2"/>
              <a:buChar char=""/>
              <a:tabLst>
                <a:tab pos="1079500" algn="l"/>
              </a:tabLst>
            </a:pPr>
            <a:r>
              <a:rPr lang="fr-FR" sz="2400" dirty="0">
                <a:latin typeface="Comic Sans MS" panose="030F0702030302020204" pitchFamily="66" charset="0"/>
                <a:ea typeface="Times New Roman" panose="02020603050405020304" pitchFamily="18" charset="0"/>
              </a:rPr>
              <a:t>de contourner la loi : </a:t>
            </a:r>
            <a:r>
              <a:rPr lang="fr-FR" sz="2400" i="1" dirty="0">
                <a:solidFill>
                  <a:srgbClr val="0070C0"/>
                </a:solidFill>
                <a:latin typeface="Comic Sans MS" panose="030F0702030302020204" pitchFamily="66" charset="0"/>
                <a:ea typeface="Times New Roman" panose="02020603050405020304" pitchFamily="18" charset="0"/>
              </a:rPr>
              <a:t>Il y a d'autres personnes à consulter qui sont bien plus accommodantes, qui ont des expédients pour passer doucement par-dessus la loi et rendre juste ce qui n'est pas permis […]</a:t>
            </a:r>
            <a:endParaRPr lang="fr-FR" sz="2400" dirty="0">
              <a:solidFill>
                <a:srgbClr val="0070C0"/>
              </a:solidFill>
              <a:effectLst/>
              <a:latin typeface="Comic Sans MS" panose="030F0702030302020204" pitchFamily="66" charset="0"/>
              <a:ea typeface="Times New Roman" panose="02020603050405020304" pitchFamily="18" charset="0"/>
            </a:endParaRPr>
          </a:p>
        </p:txBody>
      </p:sp>
      <p:sp>
        <p:nvSpPr>
          <p:cNvPr id="8" name="Rectangle 7"/>
          <p:cNvSpPr/>
          <p:nvPr/>
        </p:nvSpPr>
        <p:spPr>
          <a:xfrm>
            <a:off x="107504" y="3356992"/>
            <a:ext cx="8928991" cy="1938992"/>
          </a:xfrm>
          <a:prstGeom prst="rect">
            <a:avLst/>
          </a:prstGeom>
        </p:spPr>
        <p:txBody>
          <a:bodyPr wrap="square">
            <a:spAutoFit/>
          </a:bodyPr>
          <a:lstStyle/>
          <a:p>
            <a:pPr marL="342900" indent="-342900" algn="just">
              <a:buFont typeface="Wingdings" panose="05000000000000000000" pitchFamily="2" charset="2"/>
              <a:buChar char="§"/>
            </a:pPr>
            <a:r>
              <a:rPr lang="fr-FR" sz="2400" dirty="0">
                <a:latin typeface="Comic Sans MS" panose="030F0702030302020204" pitchFamily="66" charset="0"/>
              </a:rPr>
              <a:t>de léguer tout ce qu'il peut à sa femme par l'intermédiaire d'un ami : </a:t>
            </a:r>
            <a:r>
              <a:rPr lang="fr-FR" sz="2400" i="1" dirty="0">
                <a:solidFill>
                  <a:srgbClr val="0070C0"/>
                </a:solidFill>
                <a:latin typeface="Comic Sans MS" panose="030F0702030302020204" pitchFamily="66" charset="0"/>
              </a:rPr>
              <a:t>Vous pouvez choisir doucement un ami intime de votre femme, auquel vous donnerez en bonne forme par votre testament tout ce que vous pouvez; et cet ami ensuite lui rendra tout.</a:t>
            </a:r>
            <a:endParaRPr lang="fr-FR" sz="2400" dirty="0">
              <a:solidFill>
                <a:srgbClr val="0070C0"/>
              </a:solidFill>
              <a:latin typeface="Comic Sans MS" panose="030F0702030302020204" pitchFamily="66" charset="0"/>
            </a:endParaRPr>
          </a:p>
        </p:txBody>
      </p:sp>
      <p:sp>
        <p:nvSpPr>
          <p:cNvPr id="10" name="Rectangle 9"/>
          <p:cNvSpPr/>
          <p:nvPr/>
        </p:nvSpPr>
        <p:spPr>
          <a:xfrm>
            <a:off x="107504" y="5162416"/>
            <a:ext cx="8928991" cy="1569660"/>
          </a:xfrm>
          <a:prstGeom prst="rect">
            <a:avLst/>
          </a:prstGeom>
        </p:spPr>
        <p:txBody>
          <a:bodyPr wrap="square">
            <a:spAutoFit/>
          </a:bodyPr>
          <a:lstStyle/>
          <a:p>
            <a:pPr marL="342900" lvl="0" indent="-342900" algn="just">
              <a:buFont typeface="Wingdings" panose="05000000000000000000" pitchFamily="2" charset="2"/>
              <a:buChar char="§"/>
            </a:pPr>
            <a:r>
              <a:rPr lang="fr-FR" sz="2400" dirty="0">
                <a:latin typeface="Comic Sans MS" panose="030F0702030302020204" pitchFamily="66" charset="0"/>
              </a:rPr>
              <a:t>de remettre, dès maintenant, à sa femme les liquidités qu'il possède : </a:t>
            </a:r>
            <a:r>
              <a:rPr lang="fr-FR" sz="2400" i="1" dirty="0">
                <a:solidFill>
                  <a:srgbClr val="0070C0"/>
                </a:solidFill>
                <a:latin typeface="Comic Sans MS" panose="030F0702030302020204" pitchFamily="66" charset="0"/>
              </a:rPr>
              <a:t>Vous pouvez aussi, pendant que vous êtes en vie, mettre entre ses mains de l'argent comptant, ou des billets que vous pourrez avoir payables au porteur</a:t>
            </a:r>
            <a:r>
              <a:rPr lang="fr-FR" sz="2400" dirty="0">
                <a:solidFill>
                  <a:srgbClr val="0070C0"/>
                </a:solidFill>
                <a:latin typeface="Comic Sans MS" panose="030F0702030302020204" pitchFamily="66" charset="0"/>
              </a:rPr>
              <a:t>.</a:t>
            </a:r>
          </a:p>
        </p:txBody>
      </p:sp>
    </p:spTree>
    <p:extLst>
      <p:ext uri="{BB962C8B-B14F-4D97-AF65-F5344CB8AC3E}">
        <p14:creationId xmlns:p14="http://schemas.microsoft.com/office/powerpoint/2010/main" val="235089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rot="10800000" flipV="1">
            <a:off x="107504" y="395374"/>
            <a:ext cx="8928991" cy="1938992"/>
          </a:xfrm>
          <a:prstGeom prst="rect">
            <a:avLst/>
          </a:prstGeom>
          <a:noFill/>
        </p:spPr>
        <p:txBody>
          <a:bodyPr wrap="square" rtlCol="0">
            <a:spAutoFit/>
          </a:bodyPr>
          <a:lstStyle/>
          <a:p>
            <a:pPr algn="just"/>
            <a:r>
              <a:rPr lang="fr-FR" sz="2400" dirty="0">
                <a:latin typeface="Comic Sans MS" panose="030F0702030302020204" pitchFamily="66" charset="0"/>
              </a:rPr>
              <a:t>Tout cela ne paraît pas honnête du tout. D'abord, en tant que notaire il devrait veiller au respect de la loi et ne pas conseiller aux gens de la contourner. Ensuite, il se préoccupe uniquement des intérêts de Béline puisqu'elle est l'unique bénéficiaire de tous ces conseils.</a:t>
            </a:r>
          </a:p>
        </p:txBody>
      </p:sp>
      <p:sp>
        <p:nvSpPr>
          <p:cNvPr id="8" name="Rectangle 7"/>
          <p:cNvSpPr/>
          <p:nvPr/>
        </p:nvSpPr>
        <p:spPr>
          <a:xfrm>
            <a:off x="107504" y="2996952"/>
            <a:ext cx="8928991" cy="461665"/>
          </a:xfrm>
          <a:prstGeom prst="rect">
            <a:avLst/>
          </a:prstGeom>
        </p:spPr>
        <p:txBody>
          <a:bodyPr wrap="square">
            <a:spAutoFit/>
          </a:bodyPr>
          <a:lstStyle/>
          <a:p>
            <a:pPr lvl="0" algn="just"/>
            <a:r>
              <a:rPr lang="fr-FR" sz="2400" dirty="0" smtClean="0"/>
              <a:t>15. Quelles </a:t>
            </a:r>
            <a:r>
              <a:rPr lang="fr-FR" sz="2400" dirty="0"/>
              <a:t>semblent être les relations entre Béline et le notaire ?</a:t>
            </a:r>
          </a:p>
        </p:txBody>
      </p:sp>
      <p:sp>
        <p:nvSpPr>
          <p:cNvPr id="10" name="Rectangle 9"/>
          <p:cNvSpPr/>
          <p:nvPr/>
        </p:nvSpPr>
        <p:spPr>
          <a:xfrm>
            <a:off x="107504" y="3645024"/>
            <a:ext cx="8928991" cy="1569660"/>
          </a:xfrm>
          <a:prstGeom prst="rect">
            <a:avLst/>
          </a:prstGeom>
        </p:spPr>
        <p:txBody>
          <a:bodyPr wrap="square">
            <a:spAutoFit/>
          </a:bodyPr>
          <a:lstStyle/>
          <a:p>
            <a:pPr algn="just"/>
            <a:r>
              <a:rPr lang="fr-FR" sz="2400" dirty="0">
                <a:latin typeface="Comic Sans MS" panose="030F0702030302020204" pitchFamily="66" charset="0"/>
              </a:rPr>
              <a:t>Elle le présente comme un ami mais c'est plutôt de complice qu'il faudrait parler car les conseils qu'il donne à Argan semblent avoir pour seul objectif de lui soutirer un maximum d'argent au seul profit de Béline.</a:t>
            </a:r>
          </a:p>
        </p:txBody>
      </p:sp>
    </p:spTree>
    <p:extLst>
      <p:ext uri="{BB962C8B-B14F-4D97-AF65-F5344CB8AC3E}">
        <p14:creationId xmlns:p14="http://schemas.microsoft.com/office/powerpoint/2010/main" val="324944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228"/>
            <a:ext cx="878684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lvl="0" algn="just" fontAlgn="base">
              <a:spcBef>
                <a:spcPct val="0"/>
              </a:spcBef>
              <a:spcAft>
                <a:spcPct val="0"/>
              </a:spcAft>
              <a:tabLst>
                <a:tab pos="457200" algn="l"/>
              </a:tabLst>
            </a:pPr>
            <a:r>
              <a:rPr kumimoji="0" lang="fr-FR" sz="2400" b="0" i="0" u="none" strike="noStrike" cap="none" normalizeH="0" baseline="0" dirty="0" smtClean="0">
                <a:ln>
                  <a:noFill/>
                </a:ln>
                <a:solidFill>
                  <a:schemeClr val="tx1"/>
                </a:solidFill>
                <a:effectLst/>
                <a:ea typeface="Times New Roman" pitchFamily="18" charset="0"/>
                <a:cs typeface="Times New Roman" pitchFamily="18" charset="0"/>
              </a:rPr>
              <a:t>1. </a:t>
            </a:r>
            <a:r>
              <a:rPr lang="fr-FR" sz="2400" dirty="0"/>
              <a:t>Dans le monologue de la scène 1, quels sont les deux champs lexicaux qui révèlent les obsessions d'Argan ? Quelle autre obsession apparaît à la fin de la scène ?</a:t>
            </a:r>
            <a:endParaRPr kumimoji="0" lang="fr-FR" sz="2400" b="0" i="0" u="none" strike="noStrike" cap="none" normalizeH="0" baseline="0" dirty="0" smtClean="0">
              <a:ln>
                <a:noFill/>
              </a:ln>
              <a:solidFill>
                <a:schemeClr val="tx1"/>
              </a:solidFill>
              <a:effectLst/>
              <a:cs typeface="Arial" pitchFamily="34" charset="0"/>
            </a:endParaRPr>
          </a:p>
        </p:txBody>
      </p:sp>
      <p:sp>
        <p:nvSpPr>
          <p:cNvPr id="3" name="ZoneTexte 2"/>
          <p:cNvSpPr txBox="1"/>
          <p:nvPr/>
        </p:nvSpPr>
        <p:spPr>
          <a:xfrm rot="10800000" flipV="1">
            <a:off x="857224" y="1200038"/>
            <a:ext cx="7929618" cy="1200329"/>
          </a:xfrm>
          <a:prstGeom prst="rect">
            <a:avLst/>
          </a:prstGeom>
          <a:noFill/>
        </p:spPr>
        <p:txBody>
          <a:bodyPr wrap="square" rtlCol="0">
            <a:spAutoFit/>
          </a:bodyPr>
          <a:lstStyle/>
          <a:p>
            <a:pPr algn="just"/>
            <a:r>
              <a:rPr lang="fr-FR" sz="2400" dirty="0">
                <a:latin typeface="Comic Sans MS" panose="030F0702030302020204" pitchFamily="66" charset="0"/>
              </a:rPr>
              <a:t>Argan, convaincu d'être toujours malade, maîtrise parfaitement le langage de la médecine </a:t>
            </a:r>
            <a:r>
              <a:rPr lang="fr-FR" sz="2400" i="1" dirty="0">
                <a:latin typeface="Comic Sans MS" panose="030F0702030302020204" pitchFamily="66" charset="0"/>
              </a:rPr>
              <a:t>(</a:t>
            </a:r>
            <a:r>
              <a:rPr lang="fr-FR" sz="2400" i="1" dirty="0">
                <a:solidFill>
                  <a:schemeClr val="accent1">
                    <a:lumMod val="75000"/>
                  </a:schemeClr>
                </a:solidFill>
                <a:latin typeface="Comic Sans MS" panose="030F0702030302020204" pitchFamily="66" charset="0"/>
              </a:rPr>
              <a:t>clystère, julep hépatique, potion astringente, potion cordiale,…</a:t>
            </a:r>
            <a:r>
              <a:rPr lang="fr-FR" sz="2400" i="1" dirty="0">
                <a:latin typeface="Comic Sans MS" panose="030F0702030302020204" pitchFamily="66" charset="0"/>
              </a:rPr>
              <a:t>)</a:t>
            </a:r>
            <a:endParaRPr lang="fr-FR" sz="2400" dirty="0">
              <a:latin typeface="Comic Sans MS" panose="030F0702030302020204" pitchFamily="66" charset="0"/>
            </a:endParaRPr>
          </a:p>
        </p:txBody>
      </p:sp>
      <p:sp>
        <p:nvSpPr>
          <p:cNvPr id="1026" name="Rectangle 2"/>
          <p:cNvSpPr>
            <a:spLocks noChangeArrowheads="1"/>
          </p:cNvSpPr>
          <p:nvPr/>
        </p:nvSpPr>
        <p:spPr bwMode="auto">
          <a:xfrm>
            <a:off x="0" y="4797152"/>
            <a:ext cx="871540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0" algn="just" fontAlgn="base">
              <a:spcBef>
                <a:spcPct val="0"/>
              </a:spcBef>
              <a:spcAft>
                <a:spcPct val="0"/>
              </a:spcAft>
              <a:tabLst>
                <a:tab pos="457200" algn="l"/>
              </a:tabLst>
            </a:pPr>
            <a:r>
              <a:rPr lang="fr-FR" sz="2400" dirty="0">
                <a:ea typeface="Times New Roman" pitchFamily="18" charset="0"/>
                <a:cs typeface="Times New Roman" pitchFamily="18" charset="0"/>
              </a:rPr>
              <a:t>2. Par quel mot commence chacune des paroles rapportées de l'apothicaire ? Quel est l'effet produit par cette répétition ?</a:t>
            </a:r>
          </a:p>
        </p:txBody>
      </p:sp>
      <p:sp>
        <p:nvSpPr>
          <p:cNvPr id="6" name="ZoneTexte 5"/>
          <p:cNvSpPr txBox="1"/>
          <p:nvPr/>
        </p:nvSpPr>
        <p:spPr>
          <a:xfrm rot="10800000" flipV="1">
            <a:off x="857224" y="2396493"/>
            <a:ext cx="7929618" cy="830997"/>
          </a:xfrm>
          <a:prstGeom prst="rect">
            <a:avLst/>
          </a:prstGeom>
          <a:noFill/>
        </p:spPr>
        <p:txBody>
          <a:bodyPr wrap="square" rtlCol="0">
            <a:spAutoFit/>
          </a:bodyPr>
          <a:lstStyle/>
          <a:p>
            <a:pPr algn="just"/>
            <a:r>
              <a:rPr lang="fr-FR" sz="2400" dirty="0" smtClean="0">
                <a:latin typeface="Comic Sans MS" panose="030F0702030302020204" pitchFamily="66" charset="0"/>
              </a:rPr>
              <a:t>Il se montre aussi très soucieux de son argent </a:t>
            </a:r>
            <a:r>
              <a:rPr lang="fr-FR" sz="2400" i="1" dirty="0" smtClean="0">
                <a:latin typeface="Comic Sans MS" panose="030F0702030302020204" pitchFamily="66" charset="0"/>
              </a:rPr>
              <a:t>(</a:t>
            </a:r>
            <a:r>
              <a:rPr lang="fr-FR" sz="2400" i="1" dirty="0" smtClean="0">
                <a:solidFill>
                  <a:schemeClr val="accent1">
                    <a:lumMod val="75000"/>
                  </a:schemeClr>
                </a:solidFill>
                <a:latin typeface="Comic Sans MS" panose="030F0702030302020204" pitchFamily="66" charset="0"/>
              </a:rPr>
              <a:t>trente sols, six deniers, quatre francs, trois livres,…</a:t>
            </a:r>
            <a:r>
              <a:rPr lang="fr-FR" sz="2400" i="1" dirty="0" smtClean="0">
                <a:latin typeface="Comic Sans MS" panose="030F0702030302020204" pitchFamily="66" charset="0"/>
              </a:rPr>
              <a:t>)</a:t>
            </a:r>
            <a:endParaRPr lang="fr-FR" sz="2400" dirty="0">
              <a:latin typeface="Comic Sans MS" panose="030F0702030302020204" pitchFamily="66" charset="0"/>
            </a:endParaRPr>
          </a:p>
        </p:txBody>
      </p:sp>
      <p:sp>
        <p:nvSpPr>
          <p:cNvPr id="7" name="ZoneTexte 6"/>
          <p:cNvSpPr txBox="1"/>
          <p:nvPr/>
        </p:nvSpPr>
        <p:spPr>
          <a:xfrm rot="10800000" flipV="1">
            <a:off x="785786" y="3227491"/>
            <a:ext cx="7929618" cy="1569660"/>
          </a:xfrm>
          <a:prstGeom prst="rect">
            <a:avLst/>
          </a:prstGeom>
          <a:noFill/>
        </p:spPr>
        <p:txBody>
          <a:bodyPr wrap="square" rtlCol="0">
            <a:spAutoFit/>
          </a:bodyPr>
          <a:lstStyle/>
          <a:p>
            <a:pPr algn="just"/>
            <a:r>
              <a:rPr lang="fr-FR" sz="2400" dirty="0">
                <a:latin typeface="Comic Sans MS" panose="030F0702030302020204" pitchFamily="66" charset="0"/>
              </a:rPr>
              <a:t>Les dernières répliques de la scène montre finalement sa troisième obsession : celle de mourir seul </a:t>
            </a:r>
            <a:r>
              <a:rPr lang="fr-FR" sz="2400" i="1" dirty="0">
                <a:latin typeface="Comic Sans MS" panose="030F0702030302020204" pitchFamily="66" charset="0"/>
              </a:rPr>
              <a:t>(</a:t>
            </a:r>
            <a:r>
              <a:rPr lang="fr-FR" sz="2400" i="1" dirty="0">
                <a:solidFill>
                  <a:schemeClr val="accent1">
                    <a:lumMod val="75000"/>
                  </a:schemeClr>
                </a:solidFill>
                <a:latin typeface="Comic Sans MS" panose="030F0702030302020204" pitchFamily="66" charset="0"/>
              </a:rPr>
              <a:t>Est-il possible qu'on laisse comme cela un pauvre malade tout seul ! Ah ! mon Dieu, ils me laisseront ici mourir</a:t>
            </a:r>
            <a:r>
              <a:rPr lang="fr-FR" sz="2400" i="1" dirty="0">
                <a:latin typeface="Comic Sans MS" panose="030F0702030302020204" pitchFamily="66" charset="0"/>
              </a:rPr>
              <a:t>.)</a:t>
            </a:r>
            <a:endParaRPr lang="fr-FR" sz="2400" dirty="0">
              <a:latin typeface="Comic Sans MS" panose="030F0702030302020204" pitchFamily="66" charset="0"/>
            </a:endParaRPr>
          </a:p>
        </p:txBody>
      </p:sp>
      <p:sp>
        <p:nvSpPr>
          <p:cNvPr id="8" name="ZoneTexte 7"/>
          <p:cNvSpPr txBox="1"/>
          <p:nvPr/>
        </p:nvSpPr>
        <p:spPr>
          <a:xfrm rot="10800000" flipV="1">
            <a:off x="785786" y="5624276"/>
            <a:ext cx="7929618" cy="1200329"/>
          </a:xfrm>
          <a:prstGeom prst="rect">
            <a:avLst/>
          </a:prstGeom>
          <a:noFill/>
        </p:spPr>
        <p:txBody>
          <a:bodyPr wrap="square" rtlCol="0">
            <a:spAutoFit/>
          </a:bodyPr>
          <a:lstStyle/>
          <a:p>
            <a:pPr algn="just"/>
            <a:r>
              <a:rPr lang="fr-FR" sz="2400" dirty="0">
                <a:latin typeface="Comic Sans MS" panose="030F0702030302020204" pitchFamily="66" charset="0"/>
              </a:rPr>
              <a:t>C'est le mot </a:t>
            </a:r>
            <a:r>
              <a:rPr lang="fr-FR" sz="2400" i="1" dirty="0">
                <a:solidFill>
                  <a:schemeClr val="accent1">
                    <a:lumMod val="75000"/>
                  </a:schemeClr>
                </a:solidFill>
                <a:latin typeface="Comic Sans MS" panose="030F0702030302020204" pitchFamily="66" charset="0"/>
              </a:rPr>
              <a:t>plus</a:t>
            </a:r>
            <a:r>
              <a:rPr lang="fr-FR" sz="2400" dirty="0">
                <a:latin typeface="Comic Sans MS" panose="030F0702030302020204" pitchFamily="66" charset="0"/>
              </a:rPr>
              <a:t>. Ceci crée le sentiment que les traitements prescrits à Argan sont vraiment très nombreux et que les factures à payer sont énormes.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3" grpId="0"/>
      <p:bldP spid="1026"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285752" y="116632"/>
            <a:ext cx="857252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fr-FR" sz="2400" b="0" i="0" u="none" strike="noStrike" cap="none" normalizeH="0" baseline="0" dirty="0" smtClean="0">
                <a:ln>
                  <a:noFill/>
                </a:ln>
                <a:solidFill>
                  <a:schemeClr val="tx1"/>
                </a:solidFill>
                <a:effectLst/>
                <a:ea typeface="Times New Roman" pitchFamily="18" charset="0"/>
                <a:cs typeface="Times New Roman" pitchFamily="18" charset="0"/>
              </a:rPr>
              <a:t>3. </a:t>
            </a:r>
            <a:r>
              <a:rPr lang="fr-FR" sz="2400" dirty="0"/>
              <a:t>Relève la phrase dans laquelle Argan fait le bilan de ses soins par rapport au mois précédent. Que penses-tu de la conclusion qu'il en tire ?</a:t>
            </a:r>
          </a:p>
        </p:txBody>
      </p:sp>
      <p:sp>
        <p:nvSpPr>
          <p:cNvPr id="3" name="ZoneTexte 2"/>
          <p:cNvSpPr txBox="1"/>
          <p:nvPr/>
        </p:nvSpPr>
        <p:spPr>
          <a:xfrm rot="10800000" flipV="1">
            <a:off x="427534" y="1316961"/>
            <a:ext cx="8429684" cy="1569660"/>
          </a:xfrm>
          <a:prstGeom prst="rect">
            <a:avLst/>
          </a:prstGeom>
          <a:noFill/>
        </p:spPr>
        <p:txBody>
          <a:bodyPr wrap="square" rtlCol="0">
            <a:spAutoFit/>
          </a:bodyPr>
          <a:lstStyle/>
          <a:p>
            <a:pPr algn="just"/>
            <a:r>
              <a:rPr lang="fr-FR" sz="2400" i="1" dirty="0">
                <a:solidFill>
                  <a:schemeClr val="accent1">
                    <a:lumMod val="75000"/>
                  </a:schemeClr>
                </a:solidFill>
                <a:latin typeface="Comic Sans MS" panose="030F0702030302020204" pitchFamily="66" charset="0"/>
              </a:rPr>
              <a:t>Si bien donc, que de ce mois, j'ai pris […] huit médecines; et […] douze lavements; et l'autre mois, il y avait douze médecines et vingt lavements. Je ne m'étonne pas si je ne me porte pas si bien ce mois-ci que l'autre.</a:t>
            </a:r>
            <a:endParaRPr lang="fr-FR" sz="2400" dirty="0">
              <a:solidFill>
                <a:schemeClr val="accent1">
                  <a:lumMod val="75000"/>
                </a:schemeClr>
              </a:solidFill>
              <a:latin typeface="Comic Sans MS" panose="030F0702030302020204" pitchFamily="66" charset="0"/>
            </a:endParaRPr>
          </a:p>
        </p:txBody>
      </p:sp>
      <p:sp>
        <p:nvSpPr>
          <p:cNvPr id="4" name="ZoneTexte 3"/>
          <p:cNvSpPr txBox="1"/>
          <p:nvPr/>
        </p:nvSpPr>
        <p:spPr>
          <a:xfrm rot="10800000" flipV="1">
            <a:off x="427534" y="2886622"/>
            <a:ext cx="8429684" cy="1938992"/>
          </a:xfrm>
          <a:prstGeom prst="rect">
            <a:avLst/>
          </a:prstGeom>
          <a:noFill/>
        </p:spPr>
        <p:txBody>
          <a:bodyPr wrap="square" rtlCol="0">
            <a:spAutoFit/>
          </a:bodyPr>
          <a:lstStyle/>
          <a:p>
            <a:pPr algn="just"/>
            <a:r>
              <a:rPr lang="fr-FR" sz="2400" dirty="0">
                <a:latin typeface="Comic Sans MS" panose="030F0702030302020204" pitchFamily="66" charset="0"/>
              </a:rPr>
              <a:t>Sa logique semble absurde. Il pense que, pour être en bonne santé, il faut nécessairement prendre beaucoup de médicaments. Il se sent donc mal parce qu'il a reçu moins de traitements. Sa "maladie" est uniquement psychologique.</a:t>
            </a:r>
          </a:p>
        </p:txBody>
      </p:sp>
      <p:sp>
        <p:nvSpPr>
          <p:cNvPr id="5" name="Rectangle 1"/>
          <p:cNvSpPr>
            <a:spLocks noChangeArrowheads="1"/>
          </p:cNvSpPr>
          <p:nvPr/>
        </p:nvSpPr>
        <p:spPr bwMode="auto">
          <a:xfrm>
            <a:off x="214282" y="4782049"/>
            <a:ext cx="850112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fr-FR" sz="2400" b="0" i="0" u="none" strike="noStrike" cap="none" normalizeH="0" baseline="0" dirty="0" smtClean="0">
                <a:ln>
                  <a:noFill/>
                </a:ln>
                <a:solidFill>
                  <a:schemeClr val="tx1"/>
                </a:solidFill>
                <a:effectLst/>
                <a:ea typeface="Times New Roman" pitchFamily="18" charset="0"/>
                <a:cs typeface="Times New Roman" pitchFamily="18" charset="0"/>
              </a:rPr>
              <a:t>4. </a:t>
            </a:r>
            <a:r>
              <a:rPr lang="fr-FR" sz="2400" dirty="0"/>
              <a:t>A la scène 3, pourquoi Argan doit-il s'absenter ? Quel trait de son caractère cela révèle-t-il ?</a:t>
            </a:r>
          </a:p>
        </p:txBody>
      </p:sp>
      <p:sp>
        <p:nvSpPr>
          <p:cNvPr id="6" name="ZoneTexte 5"/>
          <p:cNvSpPr txBox="1"/>
          <p:nvPr/>
        </p:nvSpPr>
        <p:spPr>
          <a:xfrm rot="10800000" flipV="1">
            <a:off x="428596" y="5613046"/>
            <a:ext cx="8429684" cy="1200329"/>
          </a:xfrm>
          <a:prstGeom prst="rect">
            <a:avLst/>
          </a:prstGeom>
          <a:noFill/>
        </p:spPr>
        <p:txBody>
          <a:bodyPr wrap="square" rtlCol="0">
            <a:spAutoFit/>
          </a:bodyPr>
          <a:lstStyle/>
          <a:p>
            <a:pPr algn="just"/>
            <a:r>
              <a:rPr lang="fr-FR" sz="2400" dirty="0">
                <a:latin typeface="Comic Sans MS" panose="030F0702030302020204" pitchFamily="66" charset="0"/>
              </a:rPr>
              <a:t>Il court </a:t>
            </a:r>
            <a:r>
              <a:rPr lang="fr-FR" sz="2400" i="1" dirty="0">
                <a:solidFill>
                  <a:schemeClr val="accent1">
                    <a:lumMod val="75000"/>
                  </a:schemeClr>
                </a:solidFill>
                <a:latin typeface="Comic Sans MS" panose="030F0702030302020204" pitchFamily="66" charset="0"/>
              </a:rPr>
              <a:t>au bassin</a:t>
            </a:r>
            <a:r>
              <a:rPr lang="fr-FR" sz="2400" dirty="0">
                <a:latin typeface="Comic Sans MS" panose="030F0702030302020204" pitchFamily="66" charset="0"/>
              </a:rPr>
              <a:t>. C'est un égoïste qui se soucie de lui-même (et particulièrement de sa santé) avant toute autre chose</a:t>
            </a:r>
            <a:r>
              <a:rPr lang="fr-FR" sz="2400" dirty="0" smtClean="0">
                <a:latin typeface="Comic Sans MS" panose="030F0702030302020204" pitchFamily="66" charset="0"/>
              </a:rPr>
              <a:t>.</a:t>
            </a:r>
            <a:endParaRPr lang="fr-FR" sz="24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14314" y="188640"/>
            <a:ext cx="864396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fr-FR" sz="2400" b="0" i="0" u="none" strike="noStrike" cap="none" normalizeH="0" baseline="0" dirty="0" smtClean="0">
                <a:ln>
                  <a:noFill/>
                </a:ln>
                <a:solidFill>
                  <a:schemeClr val="tx1"/>
                </a:solidFill>
                <a:effectLst/>
                <a:ea typeface="Times New Roman" pitchFamily="18" charset="0"/>
                <a:cs typeface="Times New Roman" pitchFamily="18" charset="0"/>
              </a:rPr>
              <a:t>5. </a:t>
            </a:r>
            <a:r>
              <a:rPr lang="fr-FR" sz="2400" dirty="0"/>
              <a:t>Montre, en te référant au texte, que Argan ne semble pas vraiment malade.</a:t>
            </a:r>
          </a:p>
        </p:txBody>
      </p:sp>
      <p:sp>
        <p:nvSpPr>
          <p:cNvPr id="3" name="ZoneTexte 2"/>
          <p:cNvSpPr txBox="1"/>
          <p:nvPr/>
        </p:nvSpPr>
        <p:spPr>
          <a:xfrm rot="10800000" flipV="1">
            <a:off x="214314" y="1019637"/>
            <a:ext cx="8429684" cy="461665"/>
          </a:xfrm>
          <a:prstGeom prst="rect">
            <a:avLst/>
          </a:prstGeom>
          <a:noFill/>
        </p:spPr>
        <p:txBody>
          <a:bodyPr wrap="square" rtlCol="0">
            <a:spAutoFit/>
          </a:bodyPr>
          <a:lstStyle/>
          <a:p>
            <a:pPr algn="just"/>
            <a:r>
              <a:rPr lang="fr-FR" sz="2400" dirty="0">
                <a:latin typeface="Comic Sans MS" panose="030F0702030302020204" pitchFamily="66" charset="0"/>
              </a:rPr>
              <a:t>Il est en mesure de faire ses comptes.</a:t>
            </a:r>
          </a:p>
        </p:txBody>
      </p:sp>
      <p:sp>
        <p:nvSpPr>
          <p:cNvPr id="4" name="ZoneTexte 3"/>
          <p:cNvSpPr txBox="1"/>
          <p:nvPr/>
        </p:nvSpPr>
        <p:spPr>
          <a:xfrm rot="10800000" flipV="1">
            <a:off x="215632" y="1494075"/>
            <a:ext cx="8580765" cy="830997"/>
          </a:xfrm>
          <a:prstGeom prst="rect">
            <a:avLst/>
          </a:prstGeom>
          <a:noFill/>
        </p:spPr>
        <p:txBody>
          <a:bodyPr wrap="square" rtlCol="0">
            <a:spAutoFit/>
          </a:bodyPr>
          <a:lstStyle/>
          <a:p>
            <a:pPr algn="just"/>
            <a:r>
              <a:rPr lang="fr-FR" sz="2400" dirty="0">
                <a:latin typeface="Comic Sans MS" panose="030F0702030302020204" pitchFamily="66" charset="0"/>
              </a:rPr>
              <a:t>Il a la force d'agiter sa sonnette à de nombreuses reprises.</a:t>
            </a:r>
          </a:p>
        </p:txBody>
      </p:sp>
      <p:sp>
        <p:nvSpPr>
          <p:cNvPr id="5" name="ZoneTexte 4"/>
          <p:cNvSpPr txBox="1"/>
          <p:nvPr/>
        </p:nvSpPr>
        <p:spPr>
          <a:xfrm rot="10800000" flipV="1">
            <a:off x="214313" y="2337844"/>
            <a:ext cx="8582083" cy="830997"/>
          </a:xfrm>
          <a:prstGeom prst="rect">
            <a:avLst/>
          </a:prstGeom>
          <a:noFill/>
        </p:spPr>
        <p:txBody>
          <a:bodyPr wrap="square" rtlCol="0">
            <a:spAutoFit/>
          </a:bodyPr>
          <a:lstStyle/>
          <a:p>
            <a:pPr algn="just"/>
            <a:r>
              <a:rPr lang="fr-FR" sz="2400" dirty="0">
                <a:latin typeface="Comic Sans MS" panose="030F0702030302020204" pitchFamily="66" charset="0"/>
              </a:rPr>
              <a:t>Il crie pour appeler Toinette puis se met en colère et l'insulte. Dans la scène 5, il court même après elle.</a:t>
            </a:r>
          </a:p>
        </p:txBody>
      </p:sp>
      <p:sp>
        <p:nvSpPr>
          <p:cNvPr id="6" name="ZoneTexte 5"/>
          <p:cNvSpPr txBox="1"/>
          <p:nvPr/>
        </p:nvSpPr>
        <p:spPr>
          <a:xfrm rot="10800000" flipV="1">
            <a:off x="214314" y="3181613"/>
            <a:ext cx="8582082" cy="461665"/>
          </a:xfrm>
          <a:prstGeom prst="rect">
            <a:avLst/>
          </a:prstGeom>
          <a:noFill/>
        </p:spPr>
        <p:txBody>
          <a:bodyPr wrap="square" rtlCol="0">
            <a:spAutoFit/>
          </a:bodyPr>
          <a:lstStyle/>
          <a:p>
            <a:pPr algn="just"/>
            <a:r>
              <a:rPr lang="fr-FR" sz="2400" dirty="0" smtClean="0">
                <a:latin typeface="Comic Sans MS" panose="030F0702030302020204" pitchFamily="66" charset="0"/>
              </a:rPr>
              <a:t>Il </a:t>
            </a:r>
            <a:r>
              <a:rPr lang="fr-FR" sz="2400" dirty="0">
                <a:latin typeface="Comic Sans MS" panose="030F0702030302020204" pitchFamily="66" charset="0"/>
              </a:rPr>
              <a:t>est capable de se lever et de courir à sa chaise percée</a:t>
            </a:r>
            <a:r>
              <a:rPr lang="fr-FR" sz="2400" dirty="0" smtClean="0">
                <a:latin typeface="Comic Sans MS" panose="030F0702030302020204" pitchFamily="66" charset="0"/>
              </a:rPr>
              <a:t>.</a:t>
            </a:r>
            <a:endParaRPr lang="fr-FR" sz="24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78216" y="260648"/>
            <a:ext cx="885828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fr-FR" sz="2400" b="0" i="0" u="none" strike="noStrike" cap="none" normalizeH="0" baseline="0" dirty="0" smtClean="0">
                <a:ln>
                  <a:noFill/>
                </a:ln>
                <a:solidFill>
                  <a:schemeClr val="tx1"/>
                </a:solidFill>
                <a:effectLst/>
                <a:ea typeface="Times New Roman" pitchFamily="18" charset="0"/>
                <a:cs typeface="Times New Roman" pitchFamily="18" charset="0"/>
              </a:rPr>
              <a:t>6. </a:t>
            </a:r>
            <a:r>
              <a:rPr lang="fr-FR" sz="2400" dirty="0"/>
              <a:t>Dans quelle scène et dans quelles circonstances apprend-on que la fille d'Argan est amoureuse ?</a:t>
            </a:r>
          </a:p>
        </p:txBody>
      </p:sp>
      <p:sp>
        <p:nvSpPr>
          <p:cNvPr id="3" name="ZoneTexte 2"/>
          <p:cNvSpPr txBox="1"/>
          <p:nvPr/>
        </p:nvSpPr>
        <p:spPr>
          <a:xfrm rot="10800000" flipV="1">
            <a:off x="178216" y="1088822"/>
            <a:ext cx="8858280" cy="2677656"/>
          </a:xfrm>
          <a:prstGeom prst="rect">
            <a:avLst/>
          </a:prstGeom>
          <a:noFill/>
        </p:spPr>
        <p:txBody>
          <a:bodyPr wrap="square" rtlCol="0">
            <a:spAutoFit/>
          </a:bodyPr>
          <a:lstStyle/>
          <a:p>
            <a:pPr algn="just"/>
            <a:r>
              <a:rPr lang="fr-FR" sz="2400" dirty="0">
                <a:latin typeface="Comic Sans MS" panose="030F0702030302020204" pitchFamily="66" charset="0"/>
              </a:rPr>
              <a:t>On l'apprend dès la scène 4 quand Angélique reproche à Toinette de ne pas lui en parler assez souvent et que Toinette se plaint qu'Angélique ne lui parle que de ça.</a:t>
            </a:r>
          </a:p>
          <a:p>
            <a:pPr algn="just"/>
            <a:r>
              <a:rPr lang="fr-FR" sz="2400" i="1" dirty="0">
                <a:solidFill>
                  <a:schemeClr val="accent1">
                    <a:lumMod val="75000"/>
                  </a:schemeClr>
                </a:solidFill>
                <a:latin typeface="Comic Sans MS" panose="030F0702030302020204" pitchFamily="66" charset="0"/>
              </a:rPr>
              <a:t>— Ne devines-tu point de quoi je veux parler ?</a:t>
            </a:r>
            <a:endParaRPr lang="fr-FR" sz="2400" dirty="0">
              <a:solidFill>
                <a:schemeClr val="accent1">
                  <a:lumMod val="75000"/>
                </a:schemeClr>
              </a:solidFill>
              <a:latin typeface="Comic Sans MS" panose="030F0702030302020204" pitchFamily="66" charset="0"/>
            </a:endParaRPr>
          </a:p>
          <a:p>
            <a:pPr algn="just"/>
            <a:r>
              <a:rPr lang="fr-FR" sz="2400" i="1" dirty="0">
                <a:solidFill>
                  <a:schemeClr val="accent1">
                    <a:lumMod val="75000"/>
                  </a:schemeClr>
                </a:solidFill>
                <a:latin typeface="Comic Sans MS" panose="030F0702030302020204" pitchFamily="66" charset="0"/>
              </a:rPr>
              <a:t>— Je m'en doute assez : de notre jeune amant; car c'est sur lui depuis six jours que roulent tous nos entretiens; et vous n'êtes point bien si vous n'en parlez à toute heure.</a:t>
            </a:r>
            <a:endParaRPr lang="fr-FR" sz="2400" dirty="0">
              <a:solidFill>
                <a:schemeClr val="accent1">
                  <a:lumMod val="75000"/>
                </a:schemeClr>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236521" y="149731"/>
            <a:ext cx="862175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fr-FR" sz="2400" b="0" i="0" u="none" strike="noStrike" cap="none" normalizeH="0" baseline="0" dirty="0" smtClean="0">
                <a:ln>
                  <a:noFill/>
                </a:ln>
                <a:solidFill>
                  <a:schemeClr val="tx1"/>
                </a:solidFill>
                <a:effectLst/>
                <a:ea typeface="Times New Roman" pitchFamily="18" charset="0"/>
                <a:cs typeface="Times New Roman" pitchFamily="18" charset="0"/>
              </a:rPr>
              <a:t>7. </a:t>
            </a:r>
            <a:r>
              <a:rPr lang="fr-FR" sz="2400" dirty="0"/>
              <a:t>Dresse la liste des informations données par Angélique sur celui qu'elle aime. Quelle vision nous donne-t-elle de lui ?</a:t>
            </a:r>
          </a:p>
        </p:txBody>
      </p:sp>
      <p:sp>
        <p:nvSpPr>
          <p:cNvPr id="3" name="ZoneTexte 2"/>
          <p:cNvSpPr txBox="1"/>
          <p:nvPr/>
        </p:nvSpPr>
        <p:spPr>
          <a:xfrm rot="10800000" flipV="1">
            <a:off x="236520" y="980728"/>
            <a:ext cx="8621759" cy="3046988"/>
          </a:xfrm>
          <a:prstGeom prst="rect">
            <a:avLst/>
          </a:prstGeom>
          <a:noFill/>
        </p:spPr>
        <p:txBody>
          <a:bodyPr wrap="square" rtlCol="0">
            <a:spAutoFit/>
          </a:bodyPr>
          <a:lstStyle/>
          <a:p>
            <a:pPr algn="just"/>
            <a:r>
              <a:rPr lang="fr-FR" sz="2400" dirty="0">
                <a:latin typeface="Comic Sans MS" panose="030F0702030302020204" pitchFamily="66" charset="0"/>
              </a:rPr>
              <a:t>Il lui témoigne une </a:t>
            </a:r>
            <a:r>
              <a:rPr lang="fr-FR" sz="2400" i="1" dirty="0">
                <a:solidFill>
                  <a:schemeClr val="accent1">
                    <a:lumMod val="75000"/>
                  </a:schemeClr>
                </a:solidFill>
                <a:latin typeface="Comic Sans MS" panose="030F0702030302020204" pitchFamily="66" charset="0"/>
              </a:rPr>
              <a:t>passion ardente</a:t>
            </a:r>
            <a:r>
              <a:rPr lang="fr-FR" sz="2400" dirty="0">
                <a:latin typeface="Comic Sans MS" panose="030F0702030302020204" pitchFamily="66" charset="0"/>
              </a:rPr>
              <a:t>. Il a pris sa défense alors qu'ils ne se connaissaient pas encore </a:t>
            </a:r>
            <a:r>
              <a:rPr lang="fr-FR" sz="2400" i="1" dirty="0">
                <a:latin typeface="Comic Sans MS" panose="030F0702030302020204" pitchFamily="66" charset="0"/>
              </a:rPr>
              <a:t>(</a:t>
            </a:r>
            <a:r>
              <a:rPr lang="fr-FR" sz="2400" i="1" dirty="0">
                <a:solidFill>
                  <a:schemeClr val="accent1">
                    <a:lumMod val="75000"/>
                  </a:schemeClr>
                </a:solidFill>
                <a:latin typeface="Comic Sans MS" panose="030F0702030302020204" pitchFamily="66" charset="0"/>
              </a:rPr>
              <a:t>cette action d'embrasser ma défense sans me connaître est tout à fait d'un honnête homme</a:t>
            </a:r>
            <a:r>
              <a:rPr lang="fr-FR" sz="2400" i="1" dirty="0">
                <a:latin typeface="Comic Sans MS" panose="030F0702030302020204" pitchFamily="66" charset="0"/>
              </a:rPr>
              <a:t>)</a:t>
            </a:r>
            <a:r>
              <a:rPr lang="fr-FR" sz="2400" dirty="0">
                <a:latin typeface="Comic Sans MS" panose="030F0702030302020204" pitchFamily="66" charset="0"/>
              </a:rPr>
              <a:t> et il l'a fait de façon élégante </a:t>
            </a:r>
            <a:r>
              <a:rPr lang="fr-FR" sz="2400" i="1" dirty="0">
                <a:latin typeface="Comic Sans MS" panose="030F0702030302020204" pitchFamily="66" charset="0"/>
              </a:rPr>
              <a:t>(</a:t>
            </a:r>
            <a:r>
              <a:rPr lang="fr-FR" sz="2400" i="1" dirty="0">
                <a:solidFill>
                  <a:schemeClr val="accent1">
                    <a:lumMod val="75000"/>
                  </a:schemeClr>
                </a:solidFill>
                <a:latin typeface="Comic Sans MS" panose="030F0702030302020204" pitchFamily="66" charset="0"/>
              </a:rPr>
              <a:t>il fit tout cela de la meilleure grâce du monde</a:t>
            </a:r>
            <a:r>
              <a:rPr lang="fr-FR" sz="2400" i="1" dirty="0">
                <a:latin typeface="Comic Sans MS" panose="030F0702030302020204" pitchFamily="66" charset="0"/>
              </a:rPr>
              <a:t>)</a:t>
            </a:r>
            <a:r>
              <a:rPr lang="fr-FR" sz="2400" dirty="0">
                <a:latin typeface="Comic Sans MS" panose="030F0702030302020204" pitchFamily="66" charset="0"/>
              </a:rPr>
              <a:t>. Elle le trouve beau </a:t>
            </a:r>
            <a:r>
              <a:rPr lang="fr-FR" sz="2400" i="1" dirty="0">
                <a:latin typeface="Comic Sans MS" panose="030F0702030302020204" pitchFamily="66" charset="0"/>
              </a:rPr>
              <a:t>(</a:t>
            </a:r>
            <a:r>
              <a:rPr lang="fr-FR" sz="2400" i="1" dirty="0">
                <a:solidFill>
                  <a:schemeClr val="accent1">
                    <a:lumMod val="75000"/>
                  </a:schemeClr>
                </a:solidFill>
                <a:latin typeface="Comic Sans MS" panose="030F0702030302020204" pitchFamily="66" charset="0"/>
              </a:rPr>
              <a:t>il est bien fait de sa personne</a:t>
            </a:r>
            <a:r>
              <a:rPr lang="fr-FR" sz="2400" i="1" dirty="0">
                <a:latin typeface="Comic Sans MS" panose="030F0702030302020204" pitchFamily="66" charset="0"/>
              </a:rPr>
              <a:t>)</a:t>
            </a:r>
            <a:r>
              <a:rPr lang="fr-FR" sz="2400" dirty="0">
                <a:latin typeface="Comic Sans MS" panose="030F0702030302020204" pitchFamily="66" charset="0"/>
              </a:rPr>
              <a:t>, sympathique </a:t>
            </a:r>
            <a:r>
              <a:rPr lang="fr-FR" sz="2400" i="1" dirty="0">
                <a:latin typeface="Comic Sans MS" panose="030F0702030302020204" pitchFamily="66" charset="0"/>
              </a:rPr>
              <a:t>(</a:t>
            </a:r>
            <a:r>
              <a:rPr lang="fr-FR" sz="2400" i="1" dirty="0">
                <a:solidFill>
                  <a:schemeClr val="accent1">
                    <a:lumMod val="75000"/>
                  </a:schemeClr>
                </a:solidFill>
                <a:latin typeface="Comic Sans MS" panose="030F0702030302020204" pitchFamily="66" charset="0"/>
              </a:rPr>
              <a:t>il a l'air le meilleur du monde</a:t>
            </a:r>
            <a:r>
              <a:rPr lang="fr-FR" sz="2400" i="1" dirty="0">
                <a:latin typeface="Comic Sans MS" panose="030F0702030302020204" pitchFamily="66" charset="0"/>
              </a:rPr>
              <a:t>)</a:t>
            </a:r>
            <a:r>
              <a:rPr lang="fr-FR" sz="2400" dirty="0">
                <a:latin typeface="Comic Sans MS" panose="030F0702030302020204" pitchFamily="66" charset="0"/>
              </a:rPr>
              <a:t>, noble </a:t>
            </a:r>
            <a:r>
              <a:rPr lang="fr-FR" sz="2400" i="1" dirty="0">
                <a:latin typeface="Comic Sans MS" panose="030F0702030302020204" pitchFamily="66" charset="0"/>
              </a:rPr>
              <a:t>(</a:t>
            </a:r>
            <a:r>
              <a:rPr lang="fr-FR" sz="2400" i="1" dirty="0">
                <a:solidFill>
                  <a:schemeClr val="accent1">
                    <a:lumMod val="75000"/>
                  </a:schemeClr>
                </a:solidFill>
                <a:latin typeface="Comic Sans MS" panose="030F0702030302020204" pitchFamily="66" charset="0"/>
              </a:rPr>
              <a:t>ses discours, comme ses actions, ont quelque chose de noble</a:t>
            </a:r>
            <a:r>
              <a:rPr lang="fr-FR" sz="2400" i="1" dirty="0" smtClean="0">
                <a:latin typeface="Comic Sans MS" panose="030F0702030302020204" pitchFamily="66" charset="0"/>
              </a:rPr>
              <a:t>)</a:t>
            </a:r>
            <a:r>
              <a:rPr lang="fr-FR" sz="2400" dirty="0" smtClean="0">
                <a:latin typeface="Comic Sans MS" panose="030F0702030302020204" pitchFamily="66" charset="0"/>
              </a:rPr>
              <a:t>.</a:t>
            </a:r>
            <a:endParaRPr lang="fr-FR" sz="2400" dirty="0">
              <a:latin typeface="Comic Sans MS" panose="030F0702030302020204" pitchFamily="66" charset="0"/>
            </a:endParaRPr>
          </a:p>
        </p:txBody>
      </p:sp>
      <p:sp>
        <p:nvSpPr>
          <p:cNvPr id="4" name="ZoneTexte 3"/>
          <p:cNvSpPr txBox="1"/>
          <p:nvPr/>
        </p:nvSpPr>
        <p:spPr>
          <a:xfrm rot="10800000" flipV="1">
            <a:off x="236519" y="4027717"/>
            <a:ext cx="8621760" cy="830997"/>
          </a:xfrm>
          <a:prstGeom prst="rect">
            <a:avLst/>
          </a:prstGeom>
          <a:noFill/>
        </p:spPr>
        <p:txBody>
          <a:bodyPr wrap="square" rtlCol="0">
            <a:spAutoFit/>
          </a:bodyPr>
          <a:lstStyle/>
          <a:p>
            <a:pPr algn="just"/>
            <a:r>
              <a:rPr lang="fr-FR" sz="2400" dirty="0">
                <a:latin typeface="Comic Sans MS" panose="030F0702030302020204" pitchFamily="66" charset="0"/>
              </a:rPr>
              <a:t>Elle dresse donc un portrait idéalisé de lui. Il lui semble parfait.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236521" y="149731"/>
            <a:ext cx="862175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fr-FR" sz="2400" b="0" i="0" u="none" strike="noStrike" cap="none" normalizeH="0" baseline="0" dirty="0" smtClean="0">
                <a:ln>
                  <a:noFill/>
                </a:ln>
                <a:solidFill>
                  <a:schemeClr val="tx1"/>
                </a:solidFill>
                <a:effectLst/>
                <a:ea typeface="Times New Roman" pitchFamily="18" charset="0"/>
                <a:cs typeface="Times New Roman" pitchFamily="18" charset="0"/>
              </a:rPr>
              <a:t>8. </a:t>
            </a:r>
            <a:r>
              <a:rPr lang="fr-FR" sz="2400" dirty="0"/>
              <a:t>A quels indices Angélique réalise-t-elle qu'il y a un malentendu entre elle et son père ?</a:t>
            </a:r>
          </a:p>
        </p:txBody>
      </p:sp>
      <p:sp>
        <p:nvSpPr>
          <p:cNvPr id="3" name="ZoneTexte 2"/>
          <p:cNvSpPr txBox="1"/>
          <p:nvPr/>
        </p:nvSpPr>
        <p:spPr>
          <a:xfrm rot="10800000" flipV="1">
            <a:off x="236520" y="980728"/>
            <a:ext cx="8621759" cy="1938992"/>
          </a:xfrm>
          <a:prstGeom prst="rect">
            <a:avLst/>
          </a:prstGeom>
          <a:noFill/>
        </p:spPr>
        <p:txBody>
          <a:bodyPr wrap="square" rtlCol="0">
            <a:spAutoFit/>
          </a:bodyPr>
          <a:lstStyle/>
          <a:p>
            <a:pPr algn="just"/>
            <a:r>
              <a:rPr lang="fr-FR" sz="2400" dirty="0">
                <a:latin typeface="Comic Sans MS" panose="030F0702030302020204" pitchFamily="66" charset="0"/>
              </a:rPr>
              <a:t>Elle a quelques doutes quand il commence à lui donner des informations étonnantes : </a:t>
            </a:r>
            <a:r>
              <a:rPr lang="fr-FR" sz="2400" i="1" dirty="0">
                <a:solidFill>
                  <a:schemeClr val="accent1">
                    <a:lumMod val="75000"/>
                  </a:schemeClr>
                </a:solidFill>
                <a:latin typeface="Comic Sans MS" panose="030F0702030302020204" pitchFamily="66" charset="0"/>
              </a:rPr>
              <a:t>qui parle bien latin et grec</a:t>
            </a:r>
            <a:r>
              <a:rPr lang="fr-FR" sz="2400" dirty="0">
                <a:solidFill>
                  <a:schemeClr val="accent1">
                    <a:lumMod val="75000"/>
                  </a:schemeClr>
                </a:solidFill>
                <a:latin typeface="Comic Sans MS" panose="030F0702030302020204" pitchFamily="66" charset="0"/>
              </a:rPr>
              <a:t> </a:t>
            </a:r>
            <a:r>
              <a:rPr lang="fr-FR" sz="2400" dirty="0">
                <a:latin typeface="Comic Sans MS" panose="030F0702030302020204" pitchFamily="66" charset="0"/>
              </a:rPr>
              <a:t>et </a:t>
            </a:r>
            <a:r>
              <a:rPr lang="fr-FR" sz="2400" i="1" dirty="0">
                <a:solidFill>
                  <a:schemeClr val="accent1">
                    <a:lumMod val="75000"/>
                  </a:schemeClr>
                </a:solidFill>
                <a:latin typeface="Comic Sans MS" panose="030F0702030302020204" pitchFamily="66" charset="0"/>
              </a:rPr>
              <a:t>qui sera reçu médecin dans trois jours</a:t>
            </a:r>
            <a:r>
              <a:rPr lang="fr-FR" sz="2400" dirty="0">
                <a:latin typeface="Comic Sans MS" panose="030F0702030302020204" pitchFamily="66" charset="0"/>
              </a:rPr>
              <a:t>. Mais elle comprend tout à fait quand Argan évoque les noms de </a:t>
            </a:r>
            <a:r>
              <a:rPr lang="fr-FR" sz="2400" dirty="0" err="1">
                <a:latin typeface="Comic Sans MS" panose="030F0702030302020204" pitchFamily="66" charset="0"/>
              </a:rPr>
              <a:t>Purgon</a:t>
            </a:r>
            <a:r>
              <a:rPr lang="fr-FR" sz="2400" dirty="0">
                <a:latin typeface="Comic Sans MS" panose="030F0702030302020204" pitchFamily="66" charset="0"/>
              </a:rPr>
              <a:t> et </a:t>
            </a:r>
            <a:r>
              <a:rPr lang="fr-FR" sz="2400" dirty="0" err="1">
                <a:latin typeface="Comic Sans MS" panose="030F0702030302020204" pitchFamily="66" charset="0"/>
              </a:rPr>
              <a:t>Diafoirus</a:t>
            </a:r>
            <a:r>
              <a:rPr lang="fr-FR" sz="2400" dirty="0">
                <a:latin typeface="Comic Sans MS" panose="030F0702030302020204" pitchFamily="66" charset="0"/>
              </a:rPr>
              <a:t>.</a:t>
            </a:r>
          </a:p>
        </p:txBody>
      </p:sp>
    </p:spTree>
    <p:extLst>
      <p:ext uri="{BB962C8B-B14F-4D97-AF65-F5344CB8AC3E}">
        <p14:creationId xmlns:p14="http://schemas.microsoft.com/office/powerpoint/2010/main" val="310813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rot="10800000" flipV="1">
            <a:off x="107504" y="764705"/>
            <a:ext cx="8928991" cy="1569660"/>
          </a:xfrm>
          <a:prstGeom prst="rect">
            <a:avLst/>
          </a:prstGeom>
          <a:noFill/>
        </p:spPr>
        <p:txBody>
          <a:bodyPr wrap="square" rtlCol="0">
            <a:spAutoFit/>
          </a:bodyPr>
          <a:lstStyle/>
          <a:p>
            <a:pPr algn="just"/>
            <a:r>
              <a:rPr lang="fr-FR" sz="2400" dirty="0">
                <a:latin typeface="Comic Sans MS" panose="030F0702030302020204" pitchFamily="66" charset="0"/>
              </a:rPr>
              <a:t>Il trouve précieux de pouvoir compter des médecins dans sa famille (Thomas </a:t>
            </a:r>
            <a:r>
              <a:rPr lang="fr-FR" sz="2400" dirty="0" err="1">
                <a:latin typeface="Comic Sans MS" panose="030F0702030302020204" pitchFamily="66" charset="0"/>
              </a:rPr>
              <a:t>Diafoirus</a:t>
            </a:r>
            <a:r>
              <a:rPr lang="fr-FR" sz="2400" dirty="0">
                <a:latin typeface="Comic Sans MS" panose="030F0702030302020204" pitchFamily="66" charset="0"/>
              </a:rPr>
              <a:t> et son père) : </a:t>
            </a:r>
            <a:r>
              <a:rPr lang="fr-FR" sz="2400" i="1" dirty="0">
                <a:solidFill>
                  <a:schemeClr val="accent1">
                    <a:lumMod val="75000"/>
                  </a:schemeClr>
                </a:solidFill>
                <a:latin typeface="Comic Sans MS" panose="030F0702030302020204" pitchFamily="66" charset="0"/>
              </a:rPr>
              <a:t>je veux me faire un gendre et des alliés médecins, afin de m'appuyer de bons secours contre ma maladie</a:t>
            </a:r>
            <a:endParaRPr lang="fr-FR" sz="2400" dirty="0">
              <a:solidFill>
                <a:schemeClr val="accent1">
                  <a:lumMod val="75000"/>
                </a:schemeClr>
              </a:solidFill>
              <a:latin typeface="Comic Sans MS" panose="030F0702030302020204" pitchFamily="66" charset="0"/>
            </a:endParaRPr>
          </a:p>
        </p:txBody>
      </p:sp>
      <p:sp>
        <p:nvSpPr>
          <p:cNvPr id="5" name="Rectangle 1"/>
          <p:cNvSpPr>
            <a:spLocks noChangeArrowheads="1"/>
          </p:cNvSpPr>
          <p:nvPr/>
        </p:nvSpPr>
        <p:spPr bwMode="auto">
          <a:xfrm>
            <a:off x="236519" y="44878"/>
            <a:ext cx="862175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fr-FR" sz="2400" b="0" i="0" u="none" strike="noStrike" cap="none" normalizeH="0" baseline="0" dirty="0" smtClean="0">
                <a:ln>
                  <a:noFill/>
                </a:ln>
                <a:solidFill>
                  <a:schemeClr val="tx1"/>
                </a:solidFill>
                <a:effectLst/>
                <a:ea typeface="Times New Roman" pitchFamily="18" charset="0"/>
                <a:cs typeface="Times New Roman" pitchFamily="18" charset="0"/>
              </a:rPr>
              <a:t>9. </a:t>
            </a:r>
            <a:r>
              <a:rPr lang="fr-FR" sz="2400" dirty="0"/>
              <a:t>Donne trois raisons pour lesquelles Argan souhaite voir sa fille épouser Thomas </a:t>
            </a:r>
            <a:r>
              <a:rPr lang="fr-FR" sz="2400" dirty="0" err="1"/>
              <a:t>Diafoirus</a:t>
            </a:r>
            <a:r>
              <a:rPr lang="fr-FR" sz="2400" dirty="0"/>
              <a:t>.</a:t>
            </a:r>
          </a:p>
        </p:txBody>
      </p:sp>
      <p:sp>
        <p:nvSpPr>
          <p:cNvPr id="6" name="ZoneTexte 5"/>
          <p:cNvSpPr txBox="1"/>
          <p:nvPr/>
        </p:nvSpPr>
        <p:spPr>
          <a:xfrm rot="10800000" flipV="1">
            <a:off x="107503" y="2204864"/>
            <a:ext cx="8928991" cy="1569660"/>
          </a:xfrm>
          <a:prstGeom prst="rect">
            <a:avLst/>
          </a:prstGeom>
          <a:noFill/>
        </p:spPr>
        <p:txBody>
          <a:bodyPr wrap="square" rtlCol="0">
            <a:spAutoFit/>
          </a:bodyPr>
          <a:lstStyle/>
          <a:p>
            <a:pPr algn="just"/>
            <a:r>
              <a:rPr lang="fr-FR" sz="2400" dirty="0">
                <a:latin typeface="Comic Sans MS" panose="030F0702030302020204" pitchFamily="66" charset="0"/>
              </a:rPr>
              <a:t>Il souhaite aussi pouvoir bénéficier de tous les remèdes nécessaires (grâce à Monsieur </a:t>
            </a:r>
            <a:r>
              <a:rPr lang="fr-FR" sz="2400" dirty="0" err="1">
                <a:latin typeface="Comic Sans MS" panose="030F0702030302020204" pitchFamily="66" charset="0"/>
              </a:rPr>
              <a:t>Purgon</a:t>
            </a:r>
            <a:r>
              <a:rPr lang="fr-FR" sz="2400" dirty="0">
                <a:latin typeface="Comic Sans MS" panose="030F0702030302020204" pitchFamily="66" charset="0"/>
              </a:rPr>
              <a:t>, l'oncle médecin) : </a:t>
            </a:r>
            <a:r>
              <a:rPr lang="fr-FR" sz="2400" i="1" dirty="0">
                <a:solidFill>
                  <a:schemeClr val="accent1">
                    <a:lumMod val="75000"/>
                  </a:schemeClr>
                </a:solidFill>
                <a:latin typeface="Comic Sans MS" panose="030F0702030302020204" pitchFamily="66" charset="0"/>
              </a:rPr>
              <a:t>d'avoir dans ma famille les sources des remèdes qui me sont nécessaires</a:t>
            </a:r>
            <a:endParaRPr lang="fr-FR" sz="2400" dirty="0">
              <a:solidFill>
                <a:schemeClr val="accent1">
                  <a:lumMod val="75000"/>
                </a:schemeClr>
              </a:solidFill>
              <a:latin typeface="Comic Sans MS" panose="030F0702030302020204" pitchFamily="66" charset="0"/>
            </a:endParaRPr>
          </a:p>
        </p:txBody>
      </p:sp>
      <p:sp>
        <p:nvSpPr>
          <p:cNvPr id="7" name="ZoneTexte 6"/>
          <p:cNvSpPr txBox="1"/>
          <p:nvPr/>
        </p:nvSpPr>
        <p:spPr>
          <a:xfrm rot="10800000" flipV="1">
            <a:off x="107503" y="3645024"/>
            <a:ext cx="8928991" cy="1569660"/>
          </a:xfrm>
          <a:prstGeom prst="rect">
            <a:avLst/>
          </a:prstGeom>
          <a:noFill/>
        </p:spPr>
        <p:txBody>
          <a:bodyPr wrap="square" rtlCol="0">
            <a:spAutoFit/>
          </a:bodyPr>
          <a:lstStyle/>
          <a:p>
            <a:pPr algn="just"/>
            <a:r>
              <a:rPr lang="fr-FR" sz="2400" dirty="0">
                <a:latin typeface="Comic Sans MS" panose="030F0702030302020204" pitchFamily="66" charset="0"/>
              </a:rPr>
              <a:t>Il avoue qu'il a donc fait ce choix dans son seul intérêt à lui mais cela lui semble normal : </a:t>
            </a:r>
            <a:r>
              <a:rPr lang="fr-FR" sz="2400" i="1" dirty="0">
                <a:solidFill>
                  <a:schemeClr val="accent1">
                    <a:lumMod val="75000"/>
                  </a:schemeClr>
                </a:solidFill>
                <a:latin typeface="Comic Sans MS" panose="030F0702030302020204" pitchFamily="66" charset="0"/>
              </a:rPr>
              <a:t>C'est pour moi que je lui donne ce médecin; et une fille de bon naturel doit être ravie d'épouser ce qui est utile à la santé de son père</a:t>
            </a:r>
            <a:r>
              <a:rPr lang="fr-FR" sz="2400" dirty="0">
                <a:solidFill>
                  <a:schemeClr val="accent1">
                    <a:lumMod val="75000"/>
                  </a:schemeClr>
                </a:solidFill>
                <a:latin typeface="Comic Sans MS" panose="030F0702030302020204" pitchFamily="66" charset="0"/>
              </a:rPr>
              <a:t>.</a:t>
            </a:r>
          </a:p>
        </p:txBody>
      </p:sp>
      <p:sp>
        <p:nvSpPr>
          <p:cNvPr id="9" name="ZoneTexte 8"/>
          <p:cNvSpPr txBox="1"/>
          <p:nvPr/>
        </p:nvSpPr>
        <p:spPr>
          <a:xfrm rot="10800000" flipV="1">
            <a:off x="107502" y="5085184"/>
            <a:ext cx="8928991" cy="1569660"/>
          </a:xfrm>
          <a:prstGeom prst="rect">
            <a:avLst/>
          </a:prstGeom>
          <a:noFill/>
        </p:spPr>
        <p:txBody>
          <a:bodyPr wrap="square" rtlCol="0">
            <a:spAutoFit/>
          </a:bodyPr>
          <a:lstStyle/>
          <a:p>
            <a:pPr algn="just"/>
            <a:r>
              <a:rPr lang="fr-FR" sz="2400" dirty="0">
                <a:latin typeface="Comic Sans MS" panose="030F0702030302020204" pitchFamily="66" charset="0"/>
              </a:rPr>
              <a:t>Sa troisième motivation est la fortune de ces gens-là : </a:t>
            </a:r>
            <a:r>
              <a:rPr lang="fr-FR" sz="2400" i="1" dirty="0">
                <a:solidFill>
                  <a:schemeClr val="accent1">
                    <a:lumMod val="75000"/>
                  </a:schemeClr>
                </a:solidFill>
                <a:latin typeface="Comic Sans MS" panose="030F0702030302020204" pitchFamily="66" charset="0"/>
              </a:rPr>
              <a:t>Monsieur </a:t>
            </a:r>
            <a:r>
              <a:rPr lang="fr-FR" sz="2400" i="1" dirty="0" err="1">
                <a:solidFill>
                  <a:schemeClr val="accent1">
                    <a:lumMod val="75000"/>
                  </a:schemeClr>
                </a:solidFill>
                <a:latin typeface="Comic Sans MS" panose="030F0702030302020204" pitchFamily="66" charset="0"/>
              </a:rPr>
              <a:t>Diafoirus</a:t>
            </a:r>
            <a:r>
              <a:rPr lang="fr-FR" sz="2400" i="1" dirty="0">
                <a:solidFill>
                  <a:schemeClr val="accent1">
                    <a:lumMod val="75000"/>
                  </a:schemeClr>
                </a:solidFill>
                <a:latin typeface="Comic Sans MS" panose="030F0702030302020204" pitchFamily="66" charset="0"/>
              </a:rPr>
              <a:t> n'a que ce fils-là pour tout héritier; et de plus Monsieur </a:t>
            </a:r>
            <a:r>
              <a:rPr lang="fr-FR" sz="2400" i="1" dirty="0" err="1">
                <a:solidFill>
                  <a:schemeClr val="accent1">
                    <a:lumMod val="75000"/>
                  </a:schemeClr>
                </a:solidFill>
                <a:latin typeface="Comic Sans MS" panose="030F0702030302020204" pitchFamily="66" charset="0"/>
              </a:rPr>
              <a:t>Purgon</a:t>
            </a:r>
            <a:r>
              <a:rPr lang="fr-FR" sz="2400" i="1" dirty="0" smtClean="0">
                <a:solidFill>
                  <a:schemeClr val="accent1">
                    <a:lumMod val="75000"/>
                  </a:schemeClr>
                </a:solidFill>
                <a:latin typeface="Comic Sans MS" panose="030F0702030302020204" pitchFamily="66" charset="0"/>
              </a:rPr>
              <a:t>, </a:t>
            </a:r>
            <a:r>
              <a:rPr lang="fr-FR" sz="2400" i="1" dirty="0">
                <a:solidFill>
                  <a:schemeClr val="accent1">
                    <a:lumMod val="75000"/>
                  </a:schemeClr>
                </a:solidFill>
                <a:latin typeface="Comic Sans MS" panose="030F0702030302020204" pitchFamily="66" charset="0"/>
              </a:rPr>
              <a:t>lui donne tout son bien en faveur de ce </a:t>
            </a:r>
            <a:r>
              <a:rPr lang="fr-FR" sz="2400" i="1" dirty="0" smtClean="0">
                <a:solidFill>
                  <a:schemeClr val="accent1">
                    <a:lumMod val="75000"/>
                  </a:schemeClr>
                </a:solidFill>
                <a:latin typeface="Comic Sans MS" panose="030F0702030302020204" pitchFamily="66" charset="0"/>
              </a:rPr>
              <a:t>mariage...</a:t>
            </a:r>
            <a:endParaRPr lang="fr-FR" sz="2400" dirty="0">
              <a:solidFill>
                <a:schemeClr val="accent1">
                  <a:lumMod val="75000"/>
                </a:schemeClr>
              </a:solidFill>
              <a:latin typeface="Comic Sans MS" panose="030F0702030302020204" pitchFamily="66" charset="0"/>
            </a:endParaRPr>
          </a:p>
        </p:txBody>
      </p:sp>
    </p:spTree>
    <p:extLst>
      <p:ext uri="{BB962C8B-B14F-4D97-AF65-F5344CB8AC3E}">
        <p14:creationId xmlns:p14="http://schemas.microsoft.com/office/powerpoint/2010/main" val="81164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rot="10800000" flipV="1">
            <a:off x="107504" y="764706"/>
            <a:ext cx="8928991" cy="1569660"/>
          </a:xfrm>
          <a:prstGeom prst="rect">
            <a:avLst/>
          </a:prstGeom>
          <a:noFill/>
        </p:spPr>
        <p:txBody>
          <a:bodyPr wrap="square" rtlCol="0">
            <a:spAutoFit/>
          </a:bodyPr>
          <a:lstStyle/>
          <a:p>
            <a:pPr algn="just"/>
            <a:r>
              <a:rPr lang="fr-FR" sz="2400" dirty="0">
                <a:latin typeface="Comic Sans MS" panose="030F0702030302020204" pitchFamily="66" charset="0"/>
              </a:rPr>
              <a:t>Il apparaît bien sombre puisque son père non seulement veut la contraindre à épouser un homme qu'elle n'aime pas mais est, en plus, sur le point de léguer quasiment toute sa fortune à Béline.</a:t>
            </a:r>
          </a:p>
        </p:txBody>
      </p:sp>
      <p:sp>
        <p:nvSpPr>
          <p:cNvPr id="5" name="Rectangle 1"/>
          <p:cNvSpPr>
            <a:spLocks noChangeArrowheads="1"/>
          </p:cNvSpPr>
          <p:nvPr/>
        </p:nvSpPr>
        <p:spPr bwMode="auto">
          <a:xfrm>
            <a:off x="236519" y="303039"/>
            <a:ext cx="862175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smtClean="0">
                <a:ea typeface="Times New Roman" pitchFamily="18" charset="0"/>
                <a:cs typeface="Times New Roman" pitchFamily="18" charset="0"/>
              </a:rPr>
              <a:t>10</a:t>
            </a:r>
            <a:r>
              <a:rPr kumimoji="0" lang="fr-FR" sz="2400" b="0" i="0" u="none" strike="noStrike" cap="none" normalizeH="0" baseline="0" dirty="0" smtClean="0">
                <a:ln>
                  <a:noFill/>
                </a:ln>
                <a:solidFill>
                  <a:schemeClr val="tx1"/>
                </a:solidFill>
                <a:effectLst/>
                <a:ea typeface="Times New Roman" pitchFamily="18" charset="0"/>
                <a:cs typeface="Times New Roman" pitchFamily="18" charset="0"/>
              </a:rPr>
              <a:t>. </a:t>
            </a:r>
            <a:r>
              <a:rPr lang="fr-FR" sz="2400" dirty="0"/>
              <a:t>A la fin de la scène 7, quel avenir se dessine pour Angélique </a:t>
            </a:r>
            <a:r>
              <a:rPr lang="fr-FR" sz="2400" dirty="0" smtClean="0"/>
              <a:t>?</a:t>
            </a:r>
            <a:endParaRPr lang="fr-FR" sz="2400" dirty="0"/>
          </a:p>
        </p:txBody>
      </p:sp>
      <p:sp>
        <p:nvSpPr>
          <p:cNvPr id="7" name="ZoneTexte 6"/>
          <p:cNvSpPr txBox="1"/>
          <p:nvPr/>
        </p:nvSpPr>
        <p:spPr>
          <a:xfrm rot="10800000" flipV="1">
            <a:off x="107503" y="2564904"/>
            <a:ext cx="8928991" cy="830997"/>
          </a:xfrm>
          <a:prstGeom prst="rect">
            <a:avLst/>
          </a:prstGeom>
          <a:noFill/>
        </p:spPr>
        <p:txBody>
          <a:bodyPr wrap="square" rtlCol="0">
            <a:spAutoFit/>
          </a:bodyPr>
          <a:lstStyle/>
          <a:p>
            <a:pPr lvl="0" algn="just"/>
            <a:r>
              <a:rPr lang="fr-FR" sz="2400" dirty="0" smtClean="0"/>
              <a:t>11. Relève </a:t>
            </a:r>
            <a:r>
              <a:rPr lang="fr-FR" sz="2400" dirty="0"/>
              <a:t>les informations importantes concernant la fortune personnelle d'Argan.</a:t>
            </a:r>
          </a:p>
        </p:txBody>
      </p:sp>
      <p:sp>
        <p:nvSpPr>
          <p:cNvPr id="9" name="ZoneTexte 8"/>
          <p:cNvSpPr txBox="1"/>
          <p:nvPr/>
        </p:nvSpPr>
        <p:spPr>
          <a:xfrm rot="10800000" flipV="1">
            <a:off x="107502" y="3356992"/>
            <a:ext cx="8928991" cy="2677656"/>
          </a:xfrm>
          <a:prstGeom prst="rect">
            <a:avLst/>
          </a:prstGeom>
          <a:noFill/>
        </p:spPr>
        <p:txBody>
          <a:bodyPr wrap="square" rtlCol="0">
            <a:spAutoFit/>
          </a:bodyPr>
          <a:lstStyle/>
          <a:p>
            <a:pPr algn="just"/>
            <a:r>
              <a:rPr lang="fr-FR" sz="2400" dirty="0">
                <a:latin typeface="Comic Sans MS" panose="030F0702030302020204" pitchFamily="66" charset="0"/>
              </a:rPr>
              <a:t>Il semble très riche car il garde chez lui des sommes importantes qui ne sont pourtant qu'une partie de ce qu'il possède.</a:t>
            </a:r>
          </a:p>
          <a:p>
            <a:pPr algn="just"/>
            <a:r>
              <a:rPr lang="fr-FR" sz="2400" i="1" dirty="0">
                <a:solidFill>
                  <a:schemeClr val="accent1">
                    <a:lumMod val="75000"/>
                  </a:schemeClr>
                </a:solidFill>
                <a:latin typeface="Comic Sans MS" panose="030F0702030302020204" pitchFamily="66" charset="0"/>
              </a:rPr>
              <a:t>[…] je veux vous mettre entre les mains vingt mille francs en or, que j'ai dans le lambris de mon alcôve, et deux billets payables au porteur […] l'un de quatre mille francs, et l'autre de six.</a:t>
            </a:r>
          </a:p>
        </p:txBody>
      </p:sp>
    </p:spTree>
    <p:extLst>
      <p:ext uri="{BB962C8B-B14F-4D97-AF65-F5344CB8AC3E}">
        <p14:creationId xmlns:p14="http://schemas.microsoft.com/office/powerpoint/2010/main" val="108108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1472</Words>
  <Application>Microsoft Office PowerPoint</Application>
  <PresentationFormat>Affichage à l'écran (4:3)</PresentationFormat>
  <Paragraphs>54</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Comic Sans MS</vt:lpstr>
      <vt:lpstr>Times New Roman</vt:lpstr>
      <vt:lpstr>Wingdings</vt:lpstr>
      <vt:lpstr>Thème Office</vt:lpstr>
      <vt:lpstr>Le Malade imaginaire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Horaire ISND</cp:lastModifiedBy>
  <cp:revision>25</cp:revision>
  <dcterms:created xsi:type="dcterms:W3CDTF">2014-11-05T13:12:07Z</dcterms:created>
  <dcterms:modified xsi:type="dcterms:W3CDTF">2015-11-13T08:45:28Z</dcterms:modified>
</cp:coreProperties>
</file>