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t>16/11/2015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t>16/11/2015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t>16/11/2015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t>16/11/2015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t>16/11/2015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t>16/11/2015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t>16/11/2015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t>16/11/2015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t>16/11/2015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t>16/11/2015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t>16/11/2015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6F283-EE7B-465F-B21C-A2BD3312BC5C}" type="datetimeFigureOut">
              <a:rPr lang="fr-FR" smtClean="0"/>
              <a:t>16/11/2015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2D2C-07B0-42A4-9754-540A0C9B09D0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601785"/>
            <a:ext cx="3171820" cy="1470025"/>
          </a:xfrm>
        </p:spPr>
        <p:txBody>
          <a:bodyPr>
            <a:normAutofit/>
          </a:bodyPr>
          <a:lstStyle/>
          <a:p>
            <a:r>
              <a:rPr lang="fr-FR" dirty="0" smtClean="0"/>
              <a:t>Le Malade imaginaire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500438"/>
            <a:ext cx="1985954" cy="1752600"/>
          </a:xfrm>
        </p:spPr>
        <p:txBody>
          <a:bodyPr/>
          <a:lstStyle/>
          <a:p>
            <a:r>
              <a:rPr lang="fr-FR" dirty="0" smtClean="0"/>
              <a:t>Acte </a:t>
            </a:r>
            <a:r>
              <a:rPr lang="fr-FR" dirty="0" smtClean="0"/>
              <a:t>II</a:t>
            </a:r>
            <a:endParaRPr lang="fr-BE" dirty="0"/>
          </a:p>
        </p:txBody>
      </p:sp>
      <p:pic>
        <p:nvPicPr>
          <p:cNvPr id="4" name="Picture 2" descr="http://www.renaud-bray.com/ImagesEditeurs/PG/21/21657-g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20688"/>
            <a:ext cx="3816424" cy="559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44624"/>
            <a:ext cx="87868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1. </a:t>
            </a:r>
            <a:r>
              <a:rPr lang="fr-FR" sz="2400" dirty="0"/>
              <a:t>Relève les phrases interrogatives formulées par Thomas </a:t>
            </a:r>
            <a:r>
              <a:rPr lang="fr-FR" sz="2400" dirty="0" err="1"/>
              <a:t>Diafoirus</a:t>
            </a:r>
            <a:r>
              <a:rPr lang="fr-FR" sz="2400" dirty="0"/>
              <a:t> à la scène 5. Que révèlent-elles sur ce personnage ?</a:t>
            </a:r>
          </a:p>
        </p:txBody>
      </p:sp>
      <p:sp>
        <p:nvSpPr>
          <p:cNvPr id="3" name="ZoneTexte 2"/>
          <p:cNvSpPr txBox="1"/>
          <p:nvPr/>
        </p:nvSpPr>
        <p:spPr>
          <a:xfrm rot="10800000" flipV="1">
            <a:off x="0" y="764705"/>
            <a:ext cx="8786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solidFill>
                  <a:srgbClr val="0070C0"/>
                </a:solidFill>
                <a:latin typeface="Comic Sans MS" panose="030F0702030302020204" pitchFamily="66" charset="0"/>
              </a:rPr>
              <a:t>N'est-ce pas par le père qu'il convient commencer ?</a:t>
            </a:r>
            <a:endParaRPr lang="fr-FR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r>
              <a:rPr lang="fr-FR" sz="2400" i="1" dirty="0">
                <a:solidFill>
                  <a:srgbClr val="0070C0"/>
                </a:solidFill>
                <a:latin typeface="Comic Sans MS" panose="030F0702030302020204" pitchFamily="66" charset="0"/>
              </a:rPr>
              <a:t>Cela </a:t>
            </a:r>
            <a:r>
              <a:rPr lang="fr-FR" sz="2400" i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a-t-il</a:t>
            </a:r>
            <a:r>
              <a:rPr lang="fr-FR" sz="2400" i="1" dirty="0">
                <a:solidFill>
                  <a:srgbClr val="0070C0"/>
                </a:solidFill>
                <a:latin typeface="Comic Sans MS" panose="030F0702030302020204" pitchFamily="66" charset="0"/>
              </a:rPr>
              <a:t> bien été, mon père ?</a:t>
            </a:r>
            <a:endParaRPr lang="fr-FR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r>
              <a:rPr lang="fr-FR" sz="2400" i="1" dirty="0">
                <a:solidFill>
                  <a:srgbClr val="0070C0"/>
                </a:solidFill>
                <a:latin typeface="Comic Sans MS" panose="030F0702030302020204" pitchFamily="66" charset="0"/>
              </a:rPr>
              <a:t>Baiserai-je ?</a:t>
            </a:r>
            <a:endParaRPr lang="fr-FR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r>
              <a:rPr lang="fr-FR" sz="2400" i="1" dirty="0">
                <a:solidFill>
                  <a:srgbClr val="0070C0"/>
                </a:solidFill>
                <a:latin typeface="Comic Sans MS" panose="030F0702030302020204" pitchFamily="66" charset="0"/>
              </a:rPr>
              <a:t>Attendrai-je, mon père, qu'elle soit venue </a:t>
            </a:r>
            <a:r>
              <a:rPr lang="fr-FR" sz="2400" i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?</a:t>
            </a:r>
            <a:endParaRPr lang="fr-FR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996952"/>
            <a:ext cx="878684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fr-FR" sz="2400" dirty="0">
                <a:ea typeface="Times New Roman" pitchFamily="18" charset="0"/>
                <a:cs typeface="Times New Roman" pitchFamily="18" charset="0"/>
              </a:rPr>
              <a:t>2. </a:t>
            </a:r>
            <a:r>
              <a:rPr lang="fr-FR" sz="2400" dirty="0"/>
              <a:t>A la fin de sa longue réplique (acte II, scène 5), Monsieur </a:t>
            </a:r>
            <a:r>
              <a:rPr lang="fr-FR" sz="2400" dirty="0" err="1"/>
              <a:t>Diafoirus</a:t>
            </a:r>
            <a:r>
              <a:rPr lang="fr-FR" sz="2400" dirty="0"/>
              <a:t> présente ce qui lui plaît chez son fils. Selon toi, est-ce une qualité ou un défaut ?</a:t>
            </a:r>
          </a:p>
        </p:txBody>
      </p:sp>
      <p:sp>
        <p:nvSpPr>
          <p:cNvPr id="7" name="ZoneTexte 6"/>
          <p:cNvSpPr txBox="1"/>
          <p:nvPr/>
        </p:nvSpPr>
        <p:spPr>
          <a:xfrm rot="10800000" flipV="1">
            <a:off x="0" y="2237962"/>
            <a:ext cx="8786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anose="030F0702030302020204" pitchFamily="66" charset="0"/>
              </a:rPr>
              <a:t>Il </a:t>
            </a:r>
            <a:r>
              <a:rPr lang="fr-FR" sz="2400" dirty="0">
                <a:latin typeface="Comic Sans MS" panose="030F0702030302020204" pitchFamily="66" charset="0"/>
              </a:rPr>
              <a:t>a tout le temps besoin de l'avis de son père et ne semble pas capable de prendre seul la moindre décision.</a:t>
            </a:r>
          </a:p>
        </p:txBody>
      </p:sp>
      <p:sp>
        <p:nvSpPr>
          <p:cNvPr id="8" name="ZoneTexte 7"/>
          <p:cNvSpPr txBox="1"/>
          <p:nvPr/>
        </p:nvSpPr>
        <p:spPr>
          <a:xfrm rot="10800000" flipV="1">
            <a:off x="0" y="4077072"/>
            <a:ext cx="8786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i="1" dirty="0">
                <a:solidFill>
                  <a:srgbClr val="0070C0"/>
                </a:solidFill>
                <a:latin typeface="Comic Sans MS" panose="030F0702030302020204" pitchFamily="66" charset="0"/>
              </a:rPr>
              <a:t>Mais sur toute chose ce qui me plaît de lui […] c'est qu'il s'attache aveuglément aux opinions de nos anciens, et que jamais il n'a voulu comprendre ni écouter les raisons et les expériences des prétendues découvertes de notre siècle […]</a:t>
            </a:r>
            <a:endParaRPr lang="fr-FR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589240"/>
            <a:ext cx="878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Comic Sans MS" panose="030F0702030302020204" pitchFamily="66" charset="0"/>
              </a:rPr>
              <a:t>Monsieur </a:t>
            </a:r>
            <a:r>
              <a:rPr lang="fr-FR" sz="2400" dirty="0" err="1">
                <a:latin typeface="Comic Sans MS" panose="030F0702030302020204" pitchFamily="66" charset="0"/>
              </a:rPr>
              <a:t>Diafoirus</a:t>
            </a:r>
            <a:r>
              <a:rPr lang="fr-FR" sz="2400" dirty="0">
                <a:latin typeface="Comic Sans MS" panose="030F0702030302020204" pitchFamily="66" charset="0"/>
              </a:rPr>
              <a:t> explique que son fils se fie aveuglément aux anciens et réfute les progrès scientifiques récents. Pour un médecin, cela constitue un énorme défaut.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  <p:bldP spid="3" grpId="0"/>
      <p:bldP spid="102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116632"/>
            <a:ext cx="90364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3. </a:t>
            </a:r>
            <a:r>
              <a:rPr lang="fr-FR" sz="2400" dirty="0"/>
              <a:t>Quel cadeau Thomas </a:t>
            </a:r>
            <a:r>
              <a:rPr lang="fr-FR" sz="2400" dirty="0" err="1"/>
              <a:t>Diafoirus</a:t>
            </a:r>
            <a:r>
              <a:rPr lang="fr-FR" sz="2400" dirty="0"/>
              <a:t> offre-t-il à Angélique dans la scène 5 ? A quoi l'invite-t-il ?</a:t>
            </a:r>
          </a:p>
        </p:txBody>
      </p:sp>
      <p:sp>
        <p:nvSpPr>
          <p:cNvPr id="3" name="ZoneTexte 2"/>
          <p:cNvSpPr txBox="1"/>
          <p:nvPr/>
        </p:nvSpPr>
        <p:spPr>
          <a:xfrm rot="10800000" flipV="1">
            <a:off x="427534" y="908721"/>
            <a:ext cx="8608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Comic Sans MS" panose="030F0702030302020204" pitchFamily="66" charset="0"/>
              </a:rPr>
              <a:t>Il lui offre la thèse qu'il a soutenue contre la circulation sanguine.</a:t>
            </a:r>
          </a:p>
          <a:p>
            <a:pPr algn="just"/>
            <a:r>
              <a:rPr lang="fr-FR" sz="2400" i="1" dirty="0">
                <a:solidFill>
                  <a:srgbClr val="0070C0"/>
                </a:solidFill>
                <a:latin typeface="Comic Sans MS" panose="030F0702030302020204" pitchFamily="66" charset="0"/>
              </a:rPr>
              <a:t>J'ai contre les circulateurs soutenu une thèse que […] j'ose présenter à Mademoiselle.</a:t>
            </a:r>
            <a:endParaRPr lang="fr-FR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 rot="10800000" flipV="1">
            <a:off x="427534" y="2492896"/>
            <a:ext cx="8608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Comic Sans MS" panose="030F0702030302020204" pitchFamily="66" charset="0"/>
              </a:rPr>
              <a:t>Il l'invite à assister à la dissection d'une femme.</a:t>
            </a:r>
          </a:p>
          <a:p>
            <a:pPr algn="just"/>
            <a:r>
              <a:rPr lang="fr-FR" sz="2400" i="1" dirty="0">
                <a:solidFill>
                  <a:srgbClr val="0070C0"/>
                </a:solidFill>
                <a:latin typeface="Comic Sans MS" panose="030F0702030302020204" pitchFamily="66" charset="0"/>
              </a:rPr>
              <a:t>[…] je vous invite à venir voir l'un de ces jours, pour vous divertir, la dissection d'une femme […]</a:t>
            </a:r>
            <a:endParaRPr lang="fr-FR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3645024"/>
            <a:ext cx="90364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4. </a:t>
            </a:r>
            <a:r>
              <a:rPr lang="fr-FR" sz="2400" dirty="0"/>
              <a:t>Montre en quoi l'attitude de Thomas </a:t>
            </a:r>
            <a:r>
              <a:rPr lang="fr-FR" sz="2400" dirty="0" err="1"/>
              <a:t>Diafoirus</a:t>
            </a:r>
            <a:r>
              <a:rPr lang="fr-FR" sz="2400" dirty="0"/>
              <a:t> pour séduire Angélique est ridicule.</a:t>
            </a:r>
          </a:p>
        </p:txBody>
      </p:sp>
      <p:sp>
        <p:nvSpPr>
          <p:cNvPr id="6" name="ZoneTexte 5"/>
          <p:cNvSpPr txBox="1"/>
          <p:nvPr/>
        </p:nvSpPr>
        <p:spPr>
          <a:xfrm rot="10800000" flipV="1">
            <a:off x="428596" y="4437112"/>
            <a:ext cx="8607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Comic Sans MS" panose="030F0702030302020204" pitchFamily="66" charset="0"/>
              </a:rPr>
              <a:t>Il commence par lui adresser des compliments assez ridicules puisqu'il s'y compare à un tournesol. Il lui parle ensuite de choses qui ne l'intéressent pas (sa thèse, une dissection) et cherche enfin à la convaincre au moyen de citations latines auxquelles elle ne comprend rien.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/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231031"/>
            <a:ext cx="8858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5. </a:t>
            </a:r>
            <a:r>
              <a:rPr lang="fr-FR" sz="2400" dirty="0"/>
              <a:t>Comment Cléante parvient-il à s'introduire chez Argan (scène 1) ?</a:t>
            </a:r>
          </a:p>
        </p:txBody>
      </p:sp>
      <p:sp>
        <p:nvSpPr>
          <p:cNvPr id="3" name="ZoneTexte 2"/>
          <p:cNvSpPr txBox="1"/>
          <p:nvPr/>
        </p:nvSpPr>
        <p:spPr>
          <a:xfrm rot="10800000" flipV="1">
            <a:off x="214314" y="692697"/>
            <a:ext cx="8582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Comic Sans MS" panose="030F0702030302020204" pitchFamily="66" charset="0"/>
              </a:rPr>
              <a:t>En se faisant passer pour l'ami de son maître de musique envoyé par lui pour le remplacer.</a:t>
            </a:r>
          </a:p>
        </p:txBody>
      </p:sp>
      <p:sp>
        <p:nvSpPr>
          <p:cNvPr id="4" name="ZoneTexte 3"/>
          <p:cNvSpPr txBox="1"/>
          <p:nvPr/>
        </p:nvSpPr>
        <p:spPr>
          <a:xfrm rot="10800000" flipV="1">
            <a:off x="215631" y="1484784"/>
            <a:ext cx="864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i="1" dirty="0">
                <a:solidFill>
                  <a:srgbClr val="0070C0"/>
                </a:solidFill>
                <a:latin typeface="Comic Sans MS" panose="030F0702030302020204" pitchFamily="66" charset="0"/>
              </a:rPr>
              <a:t>Aussi ne viens-je pas ici comme Cléante […], mais comme ami de son maître de musique, dont j'ai obtenu le pouvoir de dire qu'il m'envoie à sa place.</a:t>
            </a:r>
            <a:endParaRPr lang="fr-FR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 rot="10800000" flipV="1">
            <a:off x="-1" y="2636912"/>
            <a:ext cx="8858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fr-FR" sz="2400" dirty="0" smtClean="0"/>
              <a:t>6. Recopie </a:t>
            </a:r>
            <a:r>
              <a:rPr lang="fr-FR" sz="2400" dirty="0"/>
              <a:t>le tableau ci-dessous et complète-le pour mettre en évidence les points communs entre l'histoire de </a:t>
            </a:r>
            <a:r>
              <a:rPr lang="fr-FR" sz="2400" dirty="0" err="1"/>
              <a:t>Tircis</a:t>
            </a:r>
            <a:r>
              <a:rPr lang="fr-FR" sz="2400" dirty="0"/>
              <a:t> et </a:t>
            </a:r>
            <a:r>
              <a:rPr lang="fr-FR" sz="2400" dirty="0" err="1"/>
              <a:t>Philis</a:t>
            </a:r>
            <a:r>
              <a:rPr lang="fr-FR" sz="2400" dirty="0"/>
              <a:t> et celle d'Angélique et Cléante.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23077"/>
              </p:ext>
            </p:extLst>
          </p:nvPr>
        </p:nvGraphicFramePr>
        <p:xfrm>
          <a:off x="214313" y="3821658"/>
          <a:ext cx="8582084" cy="272578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466710"/>
                <a:gridCol w="2557687"/>
                <a:gridCol w="2557687"/>
              </a:tblGrid>
              <a:tr h="3396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</a:rPr>
                        <a:t>Histoire de </a:t>
                      </a:r>
                      <a:r>
                        <a:rPr lang="fr-FR" sz="2000" b="0" dirty="0" err="1">
                          <a:solidFill>
                            <a:schemeClr val="tx1"/>
                          </a:solidFill>
                          <a:effectLst/>
                        </a:rPr>
                        <a:t>Tircis</a:t>
                      </a: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</a:rPr>
                        <a:t> et </a:t>
                      </a:r>
                      <a:r>
                        <a:rPr lang="fr-FR" sz="2000" b="0" dirty="0" err="1">
                          <a:solidFill>
                            <a:schemeClr val="tx1"/>
                          </a:solidFill>
                          <a:effectLst/>
                        </a:rPr>
                        <a:t>Philis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</a:rPr>
                        <a:t>Histoire d'Angélique et Cléante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6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b="0">
                          <a:solidFill>
                            <a:schemeClr val="tx1"/>
                          </a:solidFill>
                          <a:effectLst/>
                        </a:rPr>
                        <a:t>Première rencontre</a:t>
                      </a:r>
                      <a:endParaRPr lang="fr-FR" sz="20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Lors d'un spectacle auquel ils ont assisté tous les deux</a:t>
                      </a:r>
                      <a:endParaRPr lang="fr-FR" sz="1800" b="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b="0">
                          <a:solidFill>
                            <a:schemeClr val="tx1"/>
                          </a:solidFill>
                          <a:effectLst/>
                        </a:rPr>
                        <a:t>Demande en mariage</a:t>
                      </a:r>
                      <a:endParaRPr lang="fr-FR" sz="20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Par une lettre (un billet)</a:t>
                      </a:r>
                      <a:endParaRPr lang="fr-FR" sz="1800" b="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</a:rPr>
                        <a:t>Obstacles à leur amour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Le père a conclu un mariage avec un autre</a:t>
                      </a:r>
                      <a:endParaRPr lang="fr-FR" sz="1800" b="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</a:rPr>
                        <a:t>Intervention de l'amant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Il s'introduit chez elle pour savoir à quoi s'en tenir et quelle attitude adopter</a:t>
                      </a:r>
                      <a:endParaRPr lang="fr-FR" sz="1800" b="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</a:rPr>
                        <a:t>Déclaration de l'amant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Il confirme son amour à sa bien-aimée</a:t>
                      </a:r>
                      <a:endParaRPr lang="fr-FR" sz="1800" b="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260648"/>
            <a:ext cx="90364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fr-FR" sz="2400" dirty="0" smtClean="0"/>
              <a:t>7. Grâce </a:t>
            </a:r>
            <a:r>
              <a:rPr lang="fr-FR" sz="2400" dirty="0"/>
              <a:t>à la chanson, combien de fois Angélique déclare-t-elle en public qu'elle aime Cléante ? Quelle est la réaction d'Argan ?</a:t>
            </a:r>
          </a:p>
        </p:txBody>
      </p:sp>
      <p:sp>
        <p:nvSpPr>
          <p:cNvPr id="3" name="ZoneTexte 2"/>
          <p:cNvSpPr txBox="1"/>
          <p:nvPr/>
        </p:nvSpPr>
        <p:spPr>
          <a:xfrm rot="10800000" flipV="1">
            <a:off x="178216" y="1052737"/>
            <a:ext cx="885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Comic Sans MS" panose="030F0702030302020204" pitchFamily="66" charset="0"/>
              </a:rPr>
              <a:t>Angélique répète six fois à Cléante qu'elle l'aime. Argan trouve que le père est un sot, le berger un impertinent et la bergère une impudente.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247255"/>
            <a:ext cx="9036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fr-FR" sz="2400" dirty="0" smtClean="0">
                <a:ea typeface="Times New Roman" panose="02020603050405020304" pitchFamily="18" charset="0"/>
              </a:rPr>
              <a:t>8. Quelles </a:t>
            </a:r>
            <a:r>
              <a:rPr lang="fr-FR" sz="2400" dirty="0">
                <a:ea typeface="Times New Roman" panose="02020603050405020304" pitchFamily="18" charset="0"/>
              </a:rPr>
              <a:t>répliques d'Argan montrent sa naïveté ? Explique.</a:t>
            </a:r>
            <a:endParaRPr lang="fr-FR" sz="24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216" y="2627620"/>
            <a:ext cx="885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Je ne croyais pas que ma fille fût si habile que de chanter </a:t>
            </a:r>
            <a:r>
              <a:rPr lang="fr-FR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ainsi</a:t>
            </a:r>
            <a:r>
              <a:rPr lang="fr-FR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 à livre ouvert, sans hésiter</a:t>
            </a:r>
            <a:r>
              <a:rPr lang="fr-FR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.</a:t>
            </a:r>
          </a:p>
          <a:p>
            <a:pPr algn="just"/>
            <a:r>
              <a:rPr lang="fr-FR" sz="2400" dirty="0" smtClean="0">
                <a:latin typeface="Comic Sans MS" panose="030F0702030302020204" pitchFamily="66" charset="0"/>
              </a:rPr>
              <a:t>Il </a:t>
            </a:r>
            <a:r>
              <a:rPr lang="fr-FR" sz="2400" dirty="0">
                <a:latin typeface="Comic Sans MS" panose="030F0702030302020204" pitchFamily="66" charset="0"/>
              </a:rPr>
              <a:t>ne comprend pas que sa fille dit ce qu'elle a sur le cœur.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216" y="3779748"/>
            <a:ext cx="885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i="1" dirty="0">
                <a:solidFill>
                  <a:srgbClr val="0070C0"/>
                </a:solidFill>
                <a:latin typeface="Comic Sans MS" panose="030F0702030302020204" pitchFamily="66" charset="0"/>
              </a:rPr>
              <a:t>Voilà un sot père que ce père-là, de souffrir toutes ces sottises-là sans rien dire.</a:t>
            </a:r>
            <a:endParaRPr lang="fr-FR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fr-FR" sz="2400" dirty="0">
                <a:latin typeface="Comic Sans MS" panose="030F0702030302020204" pitchFamily="66" charset="0"/>
              </a:rPr>
              <a:t>Il ne comprend pas qu'il est ce père idiot.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512" y="4874384"/>
            <a:ext cx="8858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fr-FR" sz="2400" i="1" dirty="0">
                <a:solidFill>
                  <a:srgbClr val="0070C0"/>
                </a:solidFill>
                <a:latin typeface="Comic Sans MS" panose="030F0702030302020204" pitchFamily="66" charset="0"/>
              </a:rPr>
              <a:t>Est-ce que vous ne savez pas, Monsieur, qu'on a trouvé depuis peu l'invention d'écrire les paroles avec les notes mêmes ?</a:t>
            </a:r>
            <a:endParaRPr lang="fr-FR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lvl="0" algn="just"/>
            <a:r>
              <a:rPr lang="fr-FR" sz="2400" i="1" dirty="0">
                <a:solidFill>
                  <a:srgbClr val="0070C0"/>
                </a:solidFill>
                <a:latin typeface="Comic Sans MS" panose="030F0702030302020204" pitchFamily="66" charset="0"/>
              </a:rPr>
              <a:t>Fort bien</a:t>
            </a:r>
            <a:r>
              <a:rPr lang="fr-FR" sz="2400" i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.</a:t>
            </a:r>
            <a:endParaRPr lang="fr-FR" sz="2400" dirty="0" smtClean="0">
              <a:latin typeface="Comic Sans MS" panose="030F0702030302020204" pitchFamily="66" charset="0"/>
            </a:endParaRPr>
          </a:p>
          <a:p>
            <a:pPr lvl="0" algn="just"/>
            <a:r>
              <a:rPr lang="fr-FR" sz="2400" dirty="0" smtClean="0">
                <a:latin typeface="Comic Sans MS" panose="030F0702030302020204" pitchFamily="66" charset="0"/>
              </a:rPr>
              <a:t>On </a:t>
            </a:r>
            <a:r>
              <a:rPr lang="fr-FR" sz="2400" dirty="0">
                <a:latin typeface="Comic Sans MS" panose="030F0702030302020204" pitchFamily="66" charset="0"/>
              </a:rPr>
              <a:t>peut lui faire croire n'importe quoi.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" y="149732"/>
            <a:ext cx="88582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fr-FR" sz="2400" dirty="0">
                <a:ea typeface="Times New Roman" pitchFamily="18" charset="0"/>
                <a:cs typeface="Times New Roman" pitchFamily="18" charset="0"/>
              </a:rPr>
              <a:t>9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. </a:t>
            </a:r>
            <a:r>
              <a:rPr lang="fr-FR" sz="2400" dirty="0"/>
              <a:t>Explique pourquoi les expressions latines et savantes employées par les </a:t>
            </a:r>
            <a:r>
              <a:rPr lang="fr-FR" sz="2400" dirty="0" err="1"/>
              <a:t>Diafoirus</a:t>
            </a:r>
            <a:r>
              <a:rPr lang="fr-FR" sz="2400" dirty="0"/>
              <a:t> (scène 6) rendent leur discours ridicule.</a:t>
            </a:r>
          </a:p>
        </p:txBody>
      </p:sp>
      <p:sp>
        <p:nvSpPr>
          <p:cNvPr id="3" name="ZoneTexte 2"/>
          <p:cNvSpPr txBox="1"/>
          <p:nvPr/>
        </p:nvSpPr>
        <p:spPr>
          <a:xfrm rot="10800000" flipV="1">
            <a:off x="236520" y="980729"/>
            <a:ext cx="8621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Comic Sans MS" panose="030F0702030302020204" pitchFamily="66" charset="0"/>
              </a:rPr>
              <a:t>Elles rendent leur discours incompréhensible et le compliquent inutilement</a:t>
            </a:r>
            <a:r>
              <a:rPr lang="fr-FR" sz="2400" dirty="0" smtClean="0">
                <a:latin typeface="Comic Sans MS" panose="030F0702030302020204" pitchFamily="66" charset="0"/>
              </a:rPr>
              <a:t>.</a:t>
            </a:r>
            <a:endParaRPr lang="fr-FR" sz="2400" dirty="0">
              <a:latin typeface="Comic Sans MS" panose="030F0702030302020204" pitchFamily="66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 rot="10800000" flipV="1">
            <a:off x="1" y="1844824"/>
            <a:ext cx="8858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fr-FR" sz="2400" dirty="0" smtClean="0"/>
              <a:t>10. Que </a:t>
            </a:r>
            <a:r>
              <a:rPr lang="fr-FR" sz="2400" dirty="0"/>
              <a:t>penses-tu de la manière dont les </a:t>
            </a:r>
            <a:r>
              <a:rPr lang="fr-FR" sz="2400" dirty="0" err="1"/>
              <a:t>Diafoirus</a:t>
            </a:r>
            <a:r>
              <a:rPr lang="fr-FR" sz="2400" dirty="0"/>
              <a:t> examinent Argan (scène 6) ?</a:t>
            </a:r>
          </a:p>
        </p:txBody>
      </p:sp>
      <p:sp>
        <p:nvSpPr>
          <p:cNvPr id="5" name="ZoneTexte 4"/>
          <p:cNvSpPr txBox="1"/>
          <p:nvPr/>
        </p:nvSpPr>
        <p:spPr>
          <a:xfrm rot="10800000" flipV="1">
            <a:off x="236520" y="2636912"/>
            <a:ext cx="8621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Comic Sans MS" panose="030F0702030302020204" pitchFamily="66" charset="0"/>
              </a:rPr>
              <a:t>Ils se contentent de prendre son pouls et en tirent un tas de conclusions fantaisistes. Cela montre leur manque de professionnalisme.</a:t>
            </a:r>
          </a:p>
        </p:txBody>
      </p:sp>
      <p:sp>
        <p:nvSpPr>
          <p:cNvPr id="6" name="ZoneTexte 5"/>
          <p:cNvSpPr txBox="1"/>
          <p:nvPr/>
        </p:nvSpPr>
        <p:spPr>
          <a:xfrm rot="10800000" flipV="1">
            <a:off x="0" y="3861048"/>
            <a:ext cx="885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fr-FR" sz="2400" dirty="0" smtClean="0"/>
              <a:t>11. </a:t>
            </a:r>
            <a:r>
              <a:rPr lang="fr-FR" sz="2400" dirty="0"/>
              <a:t>Compare le diagnostic et les prescriptions des </a:t>
            </a:r>
            <a:r>
              <a:rPr lang="fr-FR" sz="2400" dirty="0" err="1"/>
              <a:t>Diafoirus</a:t>
            </a:r>
            <a:r>
              <a:rPr lang="fr-FR" sz="2400" dirty="0"/>
              <a:t> avec ceux de Monsieur </a:t>
            </a:r>
            <a:r>
              <a:rPr lang="fr-FR" sz="2400" dirty="0" err="1"/>
              <a:t>Purgon</a:t>
            </a:r>
            <a:r>
              <a:rPr lang="fr-FR" sz="2400" dirty="0"/>
              <a:t>.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2493"/>
              </p:ext>
            </p:extLst>
          </p:nvPr>
        </p:nvGraphicFramePr>
        <p:xfrm>
          <a:off x="236521" y="4768552"/>
          <a:ext cx="8621756" cy="14630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482734"/>
                <a:gridCol w="2569511"/>
                <a:gridCol w="2569511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2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b="0" dirty="0">
                          <a:solidFill>
                            <a:schemeClr val="tx1"/>
                          </a:solidFill>
                          <a:effectLst/>
                        </a:rPr>
                        <a:t>Monsieur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effectLst/>
                        </a:rPr>
                        <a:t>Diafoirus</a:t>
                      </a:r>
                      <a:endParaRPr lang="fr-FR" sz="2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b="0" dirty="0">
                          <a:solidFill>
                            <a:schemeClr val="tx1"/>
                          </a:solidFill>
                          <a:effectLst/>
                        </a:rPr>
                        <a:t>Monsieur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effectLst/>
                        </a:rPr>
                        <a:t>Purgon</a:t>
                      </a:r>
                      <a:endParaRPr lang="fr-FR" sz="2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b="0" dirty="0">
                          <a:solidFill>
                            <a:schemeClr val="tx1"/>
                          </a:solidFill>
                          <a:effectLst/>
                        </a:rPr>
                        <a:t>Diagnostic</a:t>
                      </a:r>
                      <a:endParaRPr lang="fr-FR" sz="2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b="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problème de rate</a:t>
                      </a:r>
                      <a:endParaRPr lang="fr-FR" sz="2400" b="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b="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problème de foie</a:t>
                      </a:r>
                      <a:endParaRPr lang="fr-FR" sz="2400" b="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b="0" dirty="0">
                          <a:solidFill>
                            <a:schemeClr val="tx1"/>
                          </a:solidFill>
                          <a:effectLst/>
                        </a:rPr>
                        <a:t>Prescription</a:t>
                      </a:r>
                      <a:endParaRPr lang="fr-FR" sz="2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b="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manger rôti</a:t>
                      </a:r>
                      <a:endParaRPr lang="fr-FR" sz="2400" b="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b="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manger bouilli</a:t>
                      </a:r>
                      <a:endParaRPr lang="fr-FR" sz="2400" b="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/>
      <p:bldP spid="3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749</Words>
  <Application>Microsoft Office PowerPoint</Application>
  <PresentationFormat>Affichage à l'écran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Comic Sans MS</vt:lpstr>
      <vt:lpstr>Courier New</vt:lpstr>
      <vt:lpstr>Times New Roman</vt:lpstr>
      <vt:lpstr>Thème Office</vt:lpstr>
      <vt:lpstr>Le Malade imaginaire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Gau</dc:creator>
  <cp:lastModifiedBy>Horaire ISND</cp:lastModifiedBy>
  <cp:revision>31</cp:revision>
  <dcterms:created xsi:type="dcterms:W3CDTF">2014-11-05T13:12:07Z</dcterms:created>
  <dcterms:modified xsi:type="dcterms:W3CDTF">2015-11-16T15:57:47Z</dcterms:modified>
</cp:coreProperties>
</file>