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DF0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38" autoAdjust="0"/>
  </p:normalViewPr>
  <p:slideViewPr>
    <p:cSldViewPr>
      <p:cViewPr varScale="1">
        <p:scale>
          <a:sx n="69" d="100"/>
          <a:sy n="69" d="100"/>
        </p:scale>
        <p:origin x="5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03BB-FEB1-4633-8885-58C6EF0219FA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06A00-1D99-4B84-8443-3802F60E616F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7273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B38FF-AB86-43EC-B32F-EB74B75EFC99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128CB-D35B-41FB-8213-025E9DD9D712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149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128CB-D35B-41FB-8213-025E9DD9D712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138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6351-46DB-4E39-A0CA-620DE4D25819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821-B0E8-4F2C-8DAD-FC770D7A076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6351-46DB-4E39-A0CA-620DE4D25819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821-B0E8-4F2C-8DAD-FC770D7A076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6351-46DB-4E39-A0CA-620DE4D25819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821-B0E8-4F2C-8DAD-FC770D7A076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6351-46DB-4E39-A0CA-620DE4D25819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821-B0E8-4F2C-8DAD-FC770D7A076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6351-46DB-4E39-A0CA-620DE4D25819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821-B0E8-4F2C-8DAD-FC770D7A076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6351-46DB-4E39-A0CA-620DE4D25819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821-B0E8-4F2C-8DAD-FC770D7A076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6351-46DB-4E39-A0CA-620DE4D25819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821-B0E8-4F2C-8DAD-FC770D7A076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6351-46DB-4E39-A0CA-620DE4D25819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821-B0E8-4F2C-8DAD-FC770D7A076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6351-46DB-4E39-A0CA-620DE4D25819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821-B0E8-4F2C-8DAD-FC770D7A076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6351-46DB-4E39-A0CA-620DE4D25819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821-B0E8-4F2C-8DAD-FC770D7A076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6351-46DB-4E39-A0CA-620DE4D25819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2821-B0E8-4F2C-8DAD-FC770D7A076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6351-46DB-4E39-A0CA-620DE4D25819}" type="datetimeFigureOut">
              <a:rPr lang="fr-FR" smtClean="0"/>
              <a:pPr/>
              <a:t>07/11/2016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22821-B0E8-4F2C-8DAD-FC770D7A076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9268" y="2643182"/>
            <a:ext cx="36004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85720" y="285728"/>
            <a:ext cx="857256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 smtClean="0">
              <a:solidFill>
                <a:schemeClr val="tx1"/>
              </a:solidFill>
              <a:effectLst/>
              <a:latin typeface="Comic Sans MS" pitchFamily="66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normalizeH="0" baseline="0" dirty="0" smtClean="0"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Les fables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3200" b="0" i="0" u="none" strike="noStrike" cap="none" normalizeH="0" baseline="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28662" y="2000240"/>
            <a:ext cx="7143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ère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partie – Introduction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Observation	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 loup et l'agneau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grenouille qui se veut faire aussi grosse que le bœuf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cigale et la fourmi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Réflexion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Synthèse	Caractéristiques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Définition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ème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partie – Le genre de la fable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Origine du genre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Structure du genre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Application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fr-FR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ème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partie – Le style de La Fontaine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Caractéristiques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Applications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fr-FR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ème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partie – Une analyse complète du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Conseil tenu par les rats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Réécriture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Structure</a:t>
            </a:r>
            <a:endParaRPr kumimoji="0" lang="fr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Caractéristiques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8662" y="4478262"/>
            <a:ext cx="7500990" cy="2308324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			et dit : "Mon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bon Monsieur,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Apprenez que tout flatteur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Vit aux dépens de celui qui l'écoute :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Cette leçon vaut bien un fromage, sans doute."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Corbeau, honteux et confus,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Jura, mais un peu tard, qu'on ne l'y prendrait plus.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8662" y="71414"/>
            <a:ext cx="7500990" cy="115200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Maître Corbeau, sur un arbre perché,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Tenait en son bec un fromage.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Maître Renard, 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8926" y="818422"/>
            <a:ext cx="5500726" cy="461665"/>
          </a:xfrm>
          <a:prstGeom prst="rect">
            <a:avLst/>
          </a:prstGeom>
          <a:solidFill>
            <a:srgbClr val="DF07C5"/>
          </a:solidFill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l'odeur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alléché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fr-BE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8662" y="1224570"/>
            <a:ext cx="7500990" cy="32760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Lui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tint à peu près ce langage :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"Hé ! bonjour, Monsieur du Corbeau.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Que vous êtes joli ! que vous me semblez beau !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Sans mentir, si votre ramage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Se rapporte à votre plumage,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Vous êtes le Phénix des hôtes de ces bois."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 ces mots le Corbeau ne se sent pas de joie;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pour montrer sa belle voix,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Il ouvre un large bec, laisse tomber sa proie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8662" y="4500570"/>
            <a:ext cx="2786082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Renard s'en saisit, </a:t>
            </a:r>
            <a:endParaRPr lang="fr-BE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th08.deviantart.net/fs71/PRE/i/2012/272/f/a/le_corbeau_et_le_renard_by_chillyfranco-d5gapv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857232"/>
            <a:ext cx="3695700" cy="489585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4000496" y="666351"/>
            <a:ext cx="47863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sz="2400" u="dbl" dirty="0">
                <a:uFill>
                  <a:solidFill>
                    <a:schemeClr val="accent1"/>
                  </a:solidFill>
                </a:uFill>
                <a:latin typeface="Times New Roman" pitchFamily="18" charset="0"/>
                <a:cs typeface="Times New Roman" pitchFamily="18" charset="0"/>
              </a:rPr>
              <a:t>Orientation 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 renard + un corbeau qui tient un fromage</a:t>
            </a:r>
          </a:p>
          <a:p>
            <a:pPr lvl="0" algn="just"/>
            <a:endParaRPr lang="fr-BE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fr-FR" sz="2400" u="dbl" dirty="0">
                <a:uFill>
                  <a:solidFill>
                    <a:srgbClr val="DF07C5"/>
                  </a:solidFill>
                </a:uFill>
                <a:latin typeface="Times New Roman" pitchFamily="18" charset="0"/>
                <a:cs typeface="Times New Roman" pitchFamily="18" charset="0"/>
              </a:rPr>
              <a:t>Complication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: </a:t>
            </a:r>
            <a:r>
              <a:rPr lang="fr-FR" sz="2400" dirty="0" smtClean="0">
                <a:solidFill>
                  <a:srgbClr val="DF07C5"/>
                </a:solidFill>
                <a:latin typeface="Times New Roman" pitchFamily="18" charset="0"/>
                <a:cs typeface="Times New Roman" pitchFamily="18" charset="0"/>
              </a:rPr>
              <a:t>le renard a faim</a:t>
            </a:r>
          </a:p>
          <a:p>
            <a:pPr lvl="0" algn="just"/>
            <a:endParaRPr lang="fr-BE" sz="2400" dirty="0">
              <a:solidFill>
                <a:srgbClr val="DF07C5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fr-FR" sz="2400" u="dbl" dirty="0">
                <a:uFill>
                  <a:solidFill>
                    <a:srgbClr val="FFFF00"/>
                  </a:solidFill>
                </a:u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: </a:t>
            </a:r>
            <a:r>
              <a:rPr lang="fr-FR" sz="24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renard flatte le corbeau; celui-ci ouvre le bec et perd son fromage</a:t>
            </a:r>
          </a:p>
          <a:p>
            <a:pPr lvl="0" algn="just"/>
            <a:endParaRPr lang="fr-BE" sz="24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fr-FR" sz="2400" u="dbl" dirty="0"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Résolution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: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 renard attrape le fromage</a:t>
            </a:r>
          </a:p>
          <a:p>
            <a:pPr lvl="0" algn="just"/>
            <a:endParaRPr lang="fr-BE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fr-FR" sz="2400" u="dbl" dirty="0">
                <a:uFill>
                  <a:solidFill>
                    <a:srgbClr val="00FF00"/>
                  </a:solidFill>
                </a:uFill>
                <a:latin typeface="Times New Roman" pitchFamily="18" charset="0"/>
                <a:cs typeface="Times New Roman" pitchFamily="18" charset="0"/>
              </a:rPr>
              <a:t>Résultat/conclusion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: </a:t>
            </a:r>
            <a:r>
              <a:rPr lang="fr-FR" sz="24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tout flatteur vit aux dépens de celui qui l’écoute</a:t>
            </a:r>
            <a:endParaRPr lang="fr-BE" sz="2400" dirty="0">
              <a:ln>
                <a:solidFill>
                  <a:schemeClr val="tx1"/>
                </a:solidFill>
              </a:ln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14282" y="129859"/>
            <a:ext cx="8643998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Les stéréotypes et antithèses : 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fr-BE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fr-BE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Stéréotype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: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représentation basée sur une idée préconçue, un a priori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fr-BE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fr-BE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Antithèse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figure ou procédé qui oppose deux mots ou expressions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 lecteur des fables se range d’emblée du côté de l’un ou l’autre des personnages car La Fontaine crée un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coupable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et une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victime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un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méchant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et un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gentil.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Ces stéréotypes et antithèses servent la visée didactique car à la lecture, on sait quel comportement adopter ou au contraire ne pas avoir.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La morale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: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est le conseil qu’on peut tirer de la fable. Elle est souvent écrite (explicite) mais on doit parfois la déduire (implicite).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La visée didactique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est le but général de la fable. Elle est ce que La Fontaine veut apprendre à ses lecteurs.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288885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571736" y="428604"/>
            <a:ext cx="628654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80975" algn="l"/>
              </a:tabLst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 Corbeau et le Renard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Les stéréotypes et antithèses : 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 Corbeau est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naïf, narcissique, gentil mais un peu bête, "bon" personnage, victime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 Renard est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rusé, flatteur, méchant mais intelligent, "mauvais" personnage, coupable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morale 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tout flatteur vit aux dépens de celui qui l'écoute</a:t>
            </a: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visée didactique 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rendre les gens moins sensibles à la flatterie, qu'ils arrêtent de se faire</a:t>
            </a:r>
            <a:r>
              <a:rPr kumimoji="0" lang="fr-FR" sz="24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berner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par de beaux discours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85720" y="0"/>
            <a:ext cx="857256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80975" algn="l"/>
              </a:tabLst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Cigale et la Fourmi 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Les stéréotypes et antithèses : 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Cigale est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insouciante (elle n'a rien prévu), paresseuse, généreuse (elle chante pour tous)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Fourmi est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prévoyante (elle a des provisions), travailleuse, égoïste (elle ne partage pas), cruelle (elle se moque de la Cigale)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morale 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 tu ne travailles pas, ne compte pas sur l'aide des autres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visée didactique 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rendre les gens plus prévoyants car les riches sont avares et cruels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250435" y="4143404"/>
            <a:ext cx="4250523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usee-jean-de-la-fontaine.fr/UserFiles/murimg/88-23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3309960"/>
            <a:ext cx="2495550" cy="3333750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64615" y="785794"/>
            <a:ext cx="617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Un chat avait massacré un grand nombre de rats.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5721" y="1169243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Les survivants profitent de son absence pour se réunir et chercher une solution à leur problème.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85720" y="1955061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Leur doyen propose d'accrocher un grelot au cou du chat afin que chacun l'entende arriver et puisse se mettre à l'abri.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5720" y="2740879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Tous approuvent cette brillante idée mais personne ne veut se charger de la dangereuse mission.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5720" y="3538839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Si bien que, finalement, les rats se séparent sans que rien ne change.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5720" y="4300373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Fontaine conclut son histoire en affirmant qu'il a déjà vu de nombreuses réunions semblables.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85720" y="5384085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Beaucoup de personnes ont des idées mais peu sont prêts à les mettre en application.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643042" y="442721"/>
            <a:ext cx="6000760" cy="120032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 chat, nommé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Rodilardus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	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Non pour un chat mais pour un diable.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643042" y="2500306"/>
            <a:ext cx="6000760" cy="120032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Pendant tout le sabbat qu'il fit avec sa dame,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L'autre : "Je ne saurais."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3042" y="1643050"/>
            <a:ext cx="6000760" cy="830997"/>
          </a:xfrm>
          <a:prstGeom prst="rect">
            <a:avLst/>
          </a:prstGeom>
          <a:solidFill>
            <a:srgbClr val="DF07C5"/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 un jour qu'au haut et au loin</a:t>
            </a:r>
            <a:endParaRPr lang="fr-BE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 galant alla chercher femme,</a:t>
            </a:r>
            <a:endParaRPr lang="fr-BE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3042" y="3714752"/>
            <a:ext cx="6000760" cy="83099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 bien que sans rien faire</a:t>
            </a:r>
            <a:endParaRPr lang="fr-BE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 se quitta.</a:t>
            </a:r>
            <a:endParaRPr lang="fr-BE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3042" y="4514687"/>
            <a:ext cx="6000760" cy="1200329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J'ai maints chapitres vus,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L'on ne rencontre plus personne.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14282" y="867805"/>
            <a:ext cx="3643338" cy="456145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000496" y="666351"/>
            <a:ext cx="47863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sz="2400" u="dbl" dirty="0">
                <a:uFill>
                  <a:solidFill>
                    <a:schemeClr val="accent1"/>
                  </a:solidFill>
                </a:uFill>
                <a:latin typeface="Times New Roman" pitchFamily="18" charset="0"/>
                <a:cs typeface="Times New Roman" pitchFamily="18" charset="0"/>
              </a:rPr>
              <a:t>Orientation 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 chat massacre une communauté de rats</a:t>
            </a:r>
          </a:p>
          <a:p>
            <a:pPr lvl="0" algn="just"/>
            <a:endParaRPr lang="fr-BE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fr-FR" sz="2400" u="dbl" dirty="0">
                <a:uFill>
                  <a:solidFill>
                    <a:srgbClr val="DF07C5"/>
                  </a:solidFill>
                </a:uFill>
                <a:latin typeface="Times New Roman" pitchFamily="18" charset="0"/>
                <a:cs typeface="Times New Roman" pitchFamily="18" charset="0"/>
              </a:rPr>
              <a:t>Complication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: </a:t>
            </a:r>
            <a:r>
              <a:rPr lang="fr-FR" sz="2400" dirty="0" smtClean="0">
                <a:solidFill>
                  <a:srgbClr val="DF07C5"/>
                </a:solidFill>
                <a:latin typeface="Times New Roman" pitchFamily="18" charset="0"/>
                <a:cs typeface="Times New Roman" pitchFamily="18" charset="0"/>
              </a:rPr>
              <a:t>le chat s'absente</a:t>
            </a:r>
          </a:p>
          <a:p>
            <a:pPr lvl="0" algn="just"/>
            <a:endParaRPr lang="fr-BE" sz="2400" dirty="0">
              <a:solidFill>
                <a:srgbClr val="DF07C5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fr-FR" sz="2400" u="dbl" dirty="0">
                <a:uFill>
                  <a:solidFill>
                    <a:srgbClr val="FFFF00"/>
                  </a:solidFill>
                </a:u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: </a:t>
            </a:r>
            <a:r>
              <a:rPr lang="fr-FR" sz="24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les rats se réunissent, discutent, se mettent d'accord</a:t>
            </a:r>
          </a:p>
          <a:p>
            <a:pPr lvl="0" algn="just"/>
            <a:endParaRPr lang="fr-BE" sz="24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fr-FR" sz="2400" u="dbl" dirty="0"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Résolution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: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ils se séparent sans rien faire</a:t>
            </a:r>
          </a:p>
          <a:p>
            <a:pPr lvl="0" algn="just"/>
            <a:endParaRPr lang="fr-BE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fr-FR" sz="2400" u="dbl" dirty="0">
                <a:uFill>
                  <a:solidFill>
                    <a:srgbClr val="00FF00"/>
                  </a:solidFill>
                </a:uFill>
                <a:latin typeface="Times New Roman" pitchFamily="18" charset="0"/>
                <a:cs typeface="Times New Roman" pitchFamily="18" charset="0"/>
              </a:rPr>
              <a:t>Résultat/conclusion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: </a:t>
            </a:r>
            <a:r>
              <a:rPr lang="fr-FR" sz="24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il est plus facile de parler que d'agir</a:t>
            </a:r>
            <a:endParaRPr lang="fr-BE" sz="2400" dirty="0">
              <a:ln>
                <a:solidFill>
                  <a:schemeClr val="tx1"/>
                </a:solidFill>
              </a:ln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5720" y="0"/>
            <a:ext cx="857256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80975" algn="l"/>
              </a:tabLst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 Conseil tenu par les rats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Les stéréotypes et antithèses : 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 Chat est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fort, bien nourri, guerrier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Les Rats sont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faibles, affamés, froussards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morale 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 faut-il que délibérer, la cour en conseillers foisonne.</a:t>
            </a:r>
            <a:r>
              <a:rPr kumimoji="0" lang="fr-FR" sz="24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        Est-il besoin d'exécuter, l'on ne rencontre plus personne.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visée didactique 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Les gens sont souvent plus bavards que courageux. Cessez de discuter et agissez !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2" descr="http://static.lentreprise.com/medias_8871/w_605,h_350,c_fill,g_north/le-conseil-tenu-par-des-rats_45422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429000"/>
            <a:ext cx="5762625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285728"/>
            <a:ext cx="61436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raison du plus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fort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toujours la meilleure :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Nous l'allons montrer tout à l'heure.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agneau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désaltérait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le courant d'une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onde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pure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loup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survient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à jeun, qui cherchait aventure,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que la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faim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ces lieux attirait.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"Qui te rend si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hardi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troubler mon breuvage ?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Dit cet animal plein de rage :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Tu seras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châtié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ta témérité.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- Sire, répond l'Agneau, que votre Majesté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Ne se mette pas en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colère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Mais plutôt qu'elle considère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Que je me vas désaltérant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le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courant,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Plus de vingt pas au-dessous d'elle, 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que par conséquent, en aucune façon, 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Je ne puis troubler sa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boisson</a:t>
            </a:r>
            <a:endParaRPr lang="fr-BE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0364" y="357166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266472" y="1142984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3500430" y="1500174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214414" y="1785926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1928794" y="2214554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2643174" y="2571744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1857356" y="3286124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3143240" y="4000504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1785918" y="5143512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3428992" y="6215082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122" name="Picture 2" descr="http://1.bp.blogspot.com/-ilT2vaS9Iog/UH7b-IMPNLI/AAAAAAAAAJk/HPC2blBccPY/s1600/Loup+et+agnea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1214422"/>
            <a:ext cx="2200275" cy="489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690635"/>
            <a:ext cx="7500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Tu la troubles, reprit cette bête,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je sais que de moi tu médis l'an passé.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- Comment l'aurais-je fait si je n'étais pas né ?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Reprit l'Agneau, je tête encore ma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mère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- Si ce n'est toi, c'est donc ton frère.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- Je n'en ai point. - C'est donc quelqu'un des tiens;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Car vous ne m'épargnez guère, 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Vous, vos bergers et vos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chiens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me l'a dit : il faut que je me venge."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Là-dessus, au fond des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forêts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Loup l'emporte, et puis le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mange,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Sans autre forme de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procès.</a:t>
            </a:r>
            <a:endParaRPr lang="fr-BE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57818" y="1857364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4143372" y="3357562"/>
            <a:ext cx="8572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4000496" y="407194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4714876" y="4500570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3643306" y="4786322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098" name="Picture 2" descr="http://www4.ac-nancy-metz.fr/ia55/arthistoire/louisXIV/oeuvres/doregr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3000372"/>
            <a:ext cx="3000364" cy="3761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lestorytelling.com/blog/wp-content/uploads/2010/02/grenouilleboeuf4jpg.jpe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32" y="95383"/>
            <a:ext cx="9144032" cy="66197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7224" y="428604"/>
            <a:ext cx="77153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grenouille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vit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 Bœuf 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Qui lui sembla de belle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taille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Elle qui n'était pas grosse en tout comme un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œuf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Envieuse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s'étend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et s'enfle, et se travaille 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égaler l'animal en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grosseur,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Disant : "Regardez bien, ma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sœur;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Est-ce assez ? Dites-moi; n'y suis-je point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encore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- Nenni - M'y voici donc ? - Point du tout. - M’y voilà ? 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- Vous n’en approchez point." La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chétive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pécore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S'enfla si bien qu’elle creva. 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monde est plein de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ne sont pas plus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sages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Tout Bourgeois veut bâtir comme les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grands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seigneurs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Tout petit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prince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ambassadeurs,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Tout marquis veut avoir des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pages.</a:t>
            </a:r>
            <a:endParaRPr lang="fr-BE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0166" y="500042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3786182" y="928670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6357950" y="1285860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928662" y="1643050"/>
            <a:ext cx="114300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3786182" y="2000240"/>
            <a:ext cx="114300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4429124" y="242886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6072198" y="2786058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5000628" y="3429000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3714744" y="4214818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6786578" y="4294806"/>
            <a:ext cx="71438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5500694" y="4572008"/>
            <a:ext cx="8572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2143108" y="492919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/>
          <p:cNvSpPr/>
          <p:nvPr/>
        </p:nvSpPr>
        <p:spPr>
          <a:xfrm>
            <a:off x="3714744" y="4929198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4357686" y="528638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480" y="-24"/>
            <a:ext cx="528641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Cigale, ayant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chanté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Tout l'été,</a:t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Se trouva fort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dépourvue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Quand la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bise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fut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venue :</a:t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Pas un seul petit morceau</a:t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mouche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ou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de vermisseau.</a:t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Elle alla crier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famine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Chez la Fourmi sa voisine,</a:t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priant de lui prêter</a:t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Quelque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grain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pour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subsister</a:t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Jusqu'à la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saison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nouvelle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"Je vous paierai, lui dit-elle,</a:t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Avant l'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oût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foi d'animal,</a:t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Intérêt et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principal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Fourmi n'est pas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prêteuse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C'est là son moindre défaut.</a:t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"Que faisiez-vous au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chaud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?</a:t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Dit-elle à cette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emprunteuse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- Nuit et jour à tout venant</a:t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Je chantais, ne vous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déplaise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- Vous chantiez ? j'en suis fort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aise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0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Eh bien!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Dansez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maintenant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."</a:t>
            </a:r>
            <a:endParaRPr lang="fr-B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0430" y="0"/>
            <a:ext cx="71438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3214678" y="714356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786050" y="1000108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2143108" y="1643050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3214678" y="1928802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2714612" y="2857496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2857488" y="3143248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786050" y="4071942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3857620" y="4357694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4000496" y="5000636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3357554" y="5286388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3857620" y="5857892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/>
          <p:cNvSpPr/>
          <p:nvPr/>
        </p:nvSpPr>
        <p:spPr>
          <a:xfrm>
            <a:off x="4857752" y="6215082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2714612" y="6500834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85720" y="439895"/>
            <a:ext cx="8572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Synthèse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Donc, les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caractéristiques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du genre de la fable sont les suivantes 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Il s’agit d’un récit</a:t>
            </a:r>
            <a:r>
              <a:rPr kumimoji="0" lang="fr-FR" sz="24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bref : peu d’actions et peu de personnages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Les personnages appartiennent au règne animal (ou végétal) mais présentent des caractéristiques humaines. Ils sont anthropomorphes.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La fable est faite d’allégories (= fait d’exprimer une idée, un élément abstrait par une image, un élément concret) et de symboles.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Elle a un but didactique et une morale. Cette morale, parfois implicite mais le </a:t>
            </a:r>
            <a:r>
              <a:rPr kumimoji="0" lang="fr-FR" sz="24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plus </a:t>
            </a:r>
            <a:r>
              <a:rPr kumimoji="0" lang="fr-FR" sz="24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souvent explicite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est mise en évidence en début ou en fin de fable.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Elle repose sur une construction antithétique pour marquer l’opposition entre les personnages.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Il y a peu de "happy end" pour mettre en garde.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Elle est souvent le miroir d’une époque mais reste actuelle.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000100" y="1596458"/>
            <a:ext cx="7143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partir de ces caractéristiques, nous pouvons donc maintenant établir une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définition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compète de la fable 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fable est un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court </a:t>
            </a:r>
            <a:r>
              <a:rPr kumimoji="0" 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récit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fictif </a:t>
            </a:r>
            <a:r>
              <a:rPr kumimoji="0" 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qui tend à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instruire </a:t>
            </a:r>
            <a:r>
              <a:rPr kumimoji="0" 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et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enseigner </a:t>
            </a:r>
            <a:r>
              <a:rPr kumimoji="0" 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une leçon de type moral. Pour ce faire, elle s'appuie sur une construction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allégorique </a:t>
            </a:r>
            <a:r>
              <a:rPr kumimoji="0" 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et sur des personnages souvent représentés sous la forme d’</a:t>
            </a:r>
            <a:r>
              <a:rPr kumimoji="0" lang="fr-FR" sz="2400" b="0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animaux.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43240" y="2857496"/>
            <a:ext cx="71438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4500562" y="2786058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6643702" y="2786058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071538" y="3214686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5072066" y="3500438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1357290" y="4286256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5267" y="5057775"/>
            <a:ext cx="1209675" cy="180022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5586428" y="5057775"/>
            <a:ext cx="1200150" cy="1800225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1892" y="5057799"/>
            <a:ext cx="1504950" cy="180022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85720" y="0"/>
            <a:ext cx="857256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3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ème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partie – Le genre de la fable</a:t>
            </a:r>
            <a:endParaRPr kumimoji="0" lang="fr-B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Origine du genre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Jean de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Fontaine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(1621-1695) n’est pas (comme on le pense parfois) l’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inventeur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 la fable. En effet, on retrouve déjà des fables pendant l’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Antiquité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avec des auteurs comme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Esope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fr-FR" sz="2400" b="0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ACN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ou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Horace 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2400" b="0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ACN</a:t>
            </a:r>
            <a:r>
              <a:rPr kumimoji="0" lang="fr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 Le genre de la fable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donc une source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antique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mais également une source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orientale.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 genre est à l’origine purement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oral.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Fontaine a été fortement influencé par les textes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antiques,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qu’il copiera bien souvent mais c’est lui qui donnera à la fable ses lettres de noblesse. En effet, jusqu’à La Fontaine, le genre de la fable est considéré comme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mineur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et n’a pas de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dignité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littéraire. Grâce à la qualité de l’œuvre de La Fontaine, le genre est enfin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reconnu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au même titre que la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poésie.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4057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0166" y="1000108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1571604" y="1428736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643042" y="1785926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6215074" y="1785926"/>
            <a:ext cx="214314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357158" y="2143116"/>
            <a:ext cx="228601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7858148" y="2143116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3714744" y="2500306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/>
          <p:cNvSpPr/>
          <p:nvPr/>
        </p:nvSpPr>
        <p:spPr>
          <a:xfrm>
            <a:off x="4500562" y="2857496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6929454" y="3214686"/>
            <a:ext cx="114300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/>
          <p:cNvSpPr/>
          <p:nvPr/>
        </p:nvSpPr>
        <p:spPr>
          <a:xfrm>
            <a:off x="2643174" y="4357694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/>
          <p:cNvSpPr/>
          <p:nvPr/>
        </p:nvSpPr>
        <p:spPr>
          <a:xfrm>
            <a:off x="5286380" y="4357694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/>
          <p:cNvSpPr/>
          <p:nvPr/>
        </p:nvSpPr>
        <p:spPr>
          <a:xfrm>
            <a:off x="7358082" y="4714884"/>
            <a:ext cx="100013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Rectangle 19"/>
          <p:cNvSpPr/>
          <p:nvPr/>
        </p:nvSpPr>
        <p:spPr>
          <a:xfrm>
            <a:off x="2571736" y="5072074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85720" y="572042"/>
            <a:ext cx="857256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Structure du genre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fable peut généralement être divisée en 5 étapes distinctes 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Orientation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présentation générale de la situation (lieu, personnages,…)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Complication 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intervention d’un événement qui vient rompre l’équilibre initial (= perturbation)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Action 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façon dont les personnages réagissent à la complication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Résolution 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 complication est surmontée (ou terminée) et l’action s’interrompt</a:t>
            </a:r>
            <a:endParaRPr kumimoji="0" lang="fr-BE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Résultat/conclusion 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morale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dre 2"/>
          <p:cNvSpPr/>
          <p:nvPr/>
        </p:nvSpPr>
        <p:spPr>
          <a:xfrm>
            <a:off x="428596" y="2071678"/>
            <a:ext cx="1643074" cy="500066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" name="Cadre 3"/>
          <p:cNvSpPr/>
          <p:nvPr/>
        </p:nvSpPr>
        <p:spPr>
          <a:xfrm>
            <a:off x="428596" y="2786058"/>
            <a:ext cx="1928826" cy="500066"/>
          </a:xfrm>
          <a:prstGeom prst="frame">
            <a:avLst/>
          </a:prstGeom>
          <a:solidFill>
            <a:srgbClr val="DF0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" name="Cadre 4"/>
          <p:cNvSpPr/>
          <p:nvPr/>
        </p:nvSpPr>
        <p:spPr>
          <a:xfrm>
            <a:off x="428596" y="3500438"/>
            <a:ext cx="1071570" cy="428628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6" name="Cadre 5"/>
          <p:cNvSpPr/>
          <p:nvPr/>
        </p:nvSpPr>
        <p:spPr>
          <a:xfrm>
            <a:off x="428596" y="3929066"/>
            <a:ext cx="1571636" cy="4286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7" name="Cadre 6"/>
          <p:cNvSpPr/>
          <p:nvPr/>
        </p:nvSpPr>
        <p:spPr>
          <a:xfrm>
            <a:off x="428596" y="4643446"/>
            <a:ext cx="2643206" cy="428628"/>
          </a:xfrm>
          <a:prstGeom prst="fram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654</Words>
  <Application>Microsoft Office PowerPoint</Application>
  <PresentationFormat>Affichage à l'écran (4:3)</PresentationFormat>
  <Paragraphs>133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Comic Sans MS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Gau</dc:creator>
  <cp:lastModifiedBy>HP</cp:lastModifiedBy>
  <cp:revision>30</cp:revision>
  <dcterms:created xsi:type="dcterms:W3CDTF">2014-09-27T10:11:31Z</dcterms:created>
  <dcterms:modified xsi:type="dcterms:W3CDTF">2016-11-07T12:01:17Z</dcterms:modified>
</cp:coreProperties>
</file>