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F54AE9AC-B7B8-40CA-AD16-E59B5CE2469F}" type="datetimeFigureOut">
              <a:rPr lang="fr-FR" smtClean="0"/>
              <a:pPr/>
              <a:t>23/09/2014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F54AE9AC-B7B8-40CA-AD16-E59B5CE2469F}" type="datetimeFigureOut">
              <a:rPr lang="fr-FR" smtClean="0"/>
              <a:pPr/>
              <a:t>23/09/2014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F54AE9AC-B7B8-40CA-AD16-E59B5CE2469F}" type="datetimeFigureOut">
              <a:rPr lang="fr-FR" smtClean="0"/>
              <a:pPr/>
              <a:t>23/09/2014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F54AE9AC-B7B8-40CA-AD16-E59B5CE2469F}" type="datetimeFigureOut">
              <a:rPr lang="fr-FR" smtClean="0"/>
              <a:pPr/>
              <a:t>23/09/2014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F54AE9AC-B7B8-40CA-AD16-E59B5CE2469F}" type="datetimeFigureOut">
              <a:rPr lang="fr-FR" smtClean="0"/>
              <a:pPr/>
              <a:t>23/09/2014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F54AE9AC-B7B8-40CA-AD16-E59B5CE2469F}" type="datetimeFigureOut">
              <a:rPr lang="fr-FR" smtClean="0"/>
              <a:pPr/>
              <a:t>23/09/2014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F54AE9AC-B7B8-40CA-AD16-E59B5CE2469F}" type="datetimeFigureOut">
              <a:rPr lang="fr-FR" smtClean="0"/>
              <a:pPr/>
              <a:t>23/09/2014</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F54AE9AC-B7B8-40CA-AD16-E59B5CE2469F}" type="datetimeFigureOut">
              <a:rPr lang="fr-FR" smtClean="0"/>
              <a:pPr/>
              <a:t>23/09/2014</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54AE9AC-B7B8-40CA-AD16-E59B5CE2469F}" type="datetimeFigureOut">
              <a:rPr lang="fr-FR" smtClean="0"/>
              <a:pPr/>
              <a:t>23/09/2014</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54AE9AC-B7B8-40CA-AD16-E59B5CE2469F}" type="datetimeFigureOut">
              <a:rPr lang="fr-FR" smtClean="0"/>
              <a:pPr/>
              <a:t>23/09/2014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54AE9AC-B7B8-40CA-AD16-E59B5CE2469F}" type="datetimeFigureOut">
              <a:rPr lang="fr-FR" smtClean="0"/>
              <a:pPr/>
              <a:t>23/09/2014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417E58B-3740-4C9C-9CED-D5B0EEC4C699}" type="slidenum">
              <a:rPr lang="fr-BE" smtClean="0"/>
              <a:pPr/>
              <a:t>‹N°›</a:t>
            </a:fld>
            <a:endParaRPr lang="fr-B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AE9AC-B7B8-40CA-AD16-E59B5CE2469F}" type="datetimeFigureOut">
              <a:rPr lang="fr-FR" smtClean="0"/>
              <a:pPr/>
              <a:t>23/09/2014</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7E58B-3740-4C9C-9CED-D5B0EEC4C699}"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85720" y="142852"/>
            <a:ext cx="8572560" cy="1470025"/>
          </a:xfrm>
          <a:ln w="12700">
            <a:solidFill>
              <a:schemeClr val="tx1"/>
            </a:solidFill>
          </a:ln>
        </p:spPr>
        <p:txBody>
          <a:bodyPr>
            <a:normAutofit/>
          </a:bodyPr>
          <a:lstStyle/>
          <a:p>
            <a:r>
              <a:rPr lang="fr-FR" sz="3200" b="1" dirty="0" smtClean="0"/>
              <a:t>« No et moi », profil psychologique de l’héroïne</a:t>
            </a:r>
            <a:endParaRPr lang="fr-BE" sz="3200" b="1" dirty="0"/>
          </a:p>
        </p:txBody>
      </p:sp>
      <p:graphicFrame>
        <p:nvGraphicFramePr>
          <p:cNvPr id="4" name="Tableau 3"/>
          <p:cNvGraphicFramePr>
            <a:graphicFrameLocks noGrp="1"/>
          </p:cNvGraphicFramePr>
          <p:nvPr/>
        </p:nvGraphicFramePr>
        <p:xfrm>
          <a:off x="2285984" y="2071678"/>
          <a:ext cx="6143668" cy="2255520"/>
        </p:xfrm>
        <a:graphic>
          <a:graphicData uri="http://schemas.openxmlformats.org/drawingml/2006/table">
            <a:tbl>
              <a:tblPr/>
              <a:tblGrid>
                <a:gridCol w="6143668"/>
              </a:tblGrid>
              <a:tr h="1525908">
                <a:tc>
                  <a:txBody>
                    <a:bodyPr/>
                    <a:lstStyle/>
                    <a:p>
                      <a:pPr algn="just">
                        <a:spcAft>
                          <a:spcPts val="0"/>
                        </a:spcAft>
                      </a:pPr>
                      <a:r>
                        <a:rPr lang="fr-FR" sz="2800" u="sng" dirty="0" smtClean="0">
                          <a:latin typeface="+mn-lt"/>
                          <a:ea typeface="Times New Roman"/>
                        </a:rPr>
                        <a:t>Consigne</a:t>
                      </a:r>
                      <a:r>
                        <a:rPr lang="fr-FR" sz="2800" dirty="0" smtClean="0">
                          <a:latin typeface="+mn-lt"/>
                          <a:ea typeface="Times New Roman"/>
                        </a:rPr>
                        <a:t> :</a:t>
                      </a:r>
                    </a:p>
                    <a:p>
                      <a:pPr algn="just"/>
                      <a:r>
                        <a:rPr lang="fr-FR" sz="2000" kern="1200" dirty="0" smtClean="0">
                          <a:solidFill>
                            <a:schemeClr val="tx1"/>
                          </a:solidFill>
                          <a:latin typeface="+mn-lt"/>
                          <a:ea typeface="+mn-ea"/>
                          <a:cs typeface="+mn-cs"/>
                        </a:rPr>
                        <a:t>A la manière de sa carte d'identité rédigée ensemble, regroupe un maximum de données pour établir le </a:t>
                      </a:r>
                      <a:r>
                        <a:rPr lang="fr-FR" sz="2000" u="sng" kern="1200" dirty="0" smtClean="0">
                          <a:solidFill>
                            <a:schemeClr val="tx1"/>
                          </a:solidFill>
                          <a:latin typeface="+mn-lt"/>
                          <a:ea typeface="+mn-ea"/>
                          <a:cs typeface="+mn-cs"/>
                        </a:rPr>
                        <a:t>profil psychologique</a:t>
                      </a:r>
                      <a:r>
                        <a:rPr lang="fr-FR" sz="2000" kern="1200" dirty="0" smtClean="0">
                          <a:solidFill>
                            <a:schemeClr val="tx1"/>
                          </a:solidFill>
                          <a:latin typeface="+mn-lt"/>
                          <a:ea typeface="+mn-ea"/>
                          <a:cs typeface="+mn-cs"/>
                        </a:rPr>
                        <a:t> de l'héroïne. Pour chaque indication, appuie-toi sur un passage (au moins) du livre qui vienne prouver ton affirmation.</a:t>
                      </a:r>
                      <a:endParaRPr lang="fr-BE" sz="2000" kern="1200" dirty="0" smtClean="0">
                        <a:solidFill>
                          <a:schemeClr val="tx1"/>
                        </a:solidFill>
                        <a:latin typeface="+mn-lt"/>
                        <a:ea typeface="+mn-ea"/>
                        <a:cs typeface="+mn-cs"/>
                      </a:endParaRPr>
                    </a:p>
                    <a:p>
                      <a:pPr algn="just"/>
                      <a:r>
                        <a:rPr lang="fr-FR" sz="2000" kern="1200" dirty="0" smtClean="0">
                          <a:solidFill>
                            <a:schemeClr val="tx1"/>
                          </a:solidFill>
                          <a:latin typeface="+mn-lt"/>
                          <a:ea typeface="+mn-ea"/>
                          <a:cs typeface="+mn-cs"/>
                        </a:rPr>
                        <a:t>Sois attentif au soin et à l'orthographe.</a:t>
                      </a:r>
                      <a:endParaRPr lang="fr-BE" sz="2800" dirty="0">
                        <a:latin typeface="+mn-lt"/>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bl>
          </a:graphicData>
        </a:graphic>
      </p:graphicFrame>
      <p:pic>
        <p:nvPicPr>
          <p:cNvPr id="1025" name="Picture 1"/>
          <p:cNvPicPr>
            <a:picLocks noChangeAspect="1" noChangeArrowheads="1"/>
          </p:cNvPicPr>
          <p:nvPr/>
        </p:nvPicPr>
        <p:blipFill>
          <a:blip r:embed="rId2" cstate="print">
            <a:grayscl/>
          </a:blip>
          <a:srcRect/>
          <a:stretch>
            <a:fillRect/>
          </a:stretch>
        </p:blipFill>
        <p:spPr bwMode="auto">
          <a:xfrm>
            <a:off x="500034" y="1857364"/>
            <a:ext cx="1643074" cy="266778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285720" y="0"/>
            <a:ext cx="8501122"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Elle est amoureuse de Lucas</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23 -	Au-dessus de moi, tout en haut, Lucas se </a:t>
            </a: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tient </a:t>
            </a: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debout, l'air renfrogné. Si on admet que par deux points on peut faire passer une droite et une seule, un jour je dessinerai celle-ci, de lui vers moi ou de moi vers lui.</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29 -	il y a aussi un garçon, il s'appelle Lucas, il vient me voir parfois à la fin des cours, il me sourit, il est en quelque sorte le chef de la classe, celui que tout le monde respecte, il est très grand, très beau et tout, mais je n'ose pas lui parler</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37 -	Lucas s'approche […], pourquoi tout à coup fait-il cinquante degrés dans mon manteau ?</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38 -	Je suis muette. Je suis une carpe. Mes neurones ont dû s'éclipser par la porte de derrière, mon cœur bat comme si je venais de courir six cents mètres</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Mais n'a encore jamais embrassé</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37 -	pour la mononucléose il faut embrasser des garçons et ce n'est pas encore d'actualité.</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2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2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2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2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5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214282" y="500042"/>
            <a:ext cx="8643998"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Lou est extrêmement timide, craintive</a:t>
            </a:r>
            <a:endParaRPr kumimoji="0" lang="fr-BE" altLang="zh-CN" sz="11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11 -	j'ai horreur de prendre la parole devant la classe […] je préférerais m'évanouir là, tout de suite, foudroyée</a:t>
            </a:r>
            <a:endParaRPr kumimoji="0" lang="fr-BE" altLang="zh-CN" sz="11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12 -	un exposé devant la classe c'est tout simplement au-dessus de mes forces, je suis désolée, je fournirais un certificat médical s'il le faut, inaptitude pathologique aux exposés en tout genre</a:t>
            </a:r>
            <a:endParaRPr kumimoji="0" lang="fr-BE" altLang="zh-CN" sz="11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36 -	Appuyée contre mon arbre je cherche une maladie que je pourrais contracter en vrai, autour du 10 décembre, quelque chose de tellement grave qu'il serait impossible de soupçonner que cela puisse avoir un rapporte avec mon exposé.</a:t>
            </a:r>
            <a:endParaRPr kumimoji="0" lang="fr-BE" altLang="zh-CN" sz="11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43 -	je pense à mon exposé, à Lucas, à No, tout se mêle dans une même sensation de peur</a:t>
            </a:r>
            <a:endParaRPr kumimoji="0" lang="fr-BE" altLang="zh-CN" sz="3600" b="0" i="0" u="none" strike="noStrike" cap="none" normalizeH="0" baseline="0" dirty="0" smtClean="0">
              <a:ln>
                <a:noFill/>
              </a:ln>
              <a:solidFill>
                <a:schemeClr val="accent1">
                  <a:lumMod val="75000"/>
                </a:schemeClr>
              </a:solidFill>
              <a:effectLst/>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85720" y="821369"/>
            <a:ext cx="857256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Et elle manque de confiance en elle</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pages 34-35 -	</a:t>
            </a:r>
            <a:r>
              <a:rPr lang="fr-BE" altLang="zh-CN" sz="2400" dirty="0" smtClean="0">
                <a:ea typeface="Times New Roman" pitchFamily="18" charset="0"/>
                <a:cs typeface="Arial" pitchFamily="34" charset="0"/>
              </a:rPr>
              <a:t>Elle se prépare pour se rendre à l'anniversaire de Léa et Axelle mais renonce au dernier moment par peur du ridicule</a:t>
            </a:r>
          </a:p>
          <a:p>
            <a:pPr algn="just" eaLnBrk="0" fontAlgn="base" hangingPunct="0">
              <a:spcBef>
                <a:spcPct val="0"/>
              </a:spcBef>
              <a:spcAft>
                <a:spcPct val="0"/>
              </a:spcAf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Ce qui la rend le plus souvent taiseuse</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pages 27-28 -	je me contente de répondre aux questions que l'on me pose, je garde pour moi l'excédent, l'abondance, ces mots que je multiplie en silence</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algn="just" eaLnBrk="0" fontAlgn="base" hangingPunct="0">
              <a:spcBef>
                <a:spcPct val="0"/>
              </a:spcBef>
              <a:spcAft>
                <a:spcPct val="0"/>
              </a:spcAf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Alors que, pourtant, elle aime les mots</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29 -	le soir j'expédie mes devoirs et je vaque à mes occupations, je cherche des nouveaux mots, c'est comme un vertige, parce qu'il y en a des milliers, je les découpe dans les journaux, pour les apprivoiser, je les colle sur les grands cahiers blancs que ma mère m'a offerts</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5720" y="1227126"/>
            <a:ext cx="857256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Elle admire chez les autres le courage qu'elle-même n'a pas</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buFont typeface="Arial" pitchFamily="34" charset="0"/>
              <a:buChar char="•"/>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chez No</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26 -	mais elle soutient son regard avec une insolence incroyable</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buFont typeface="Arial" pitchFamily="34" charset="0"/>
              <a:buChar char="•"/>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chez Lucas</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33 -	Il n'y a que Lucas pour oser quitter le cours, la tête haute, après lui avoir répondu</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buFont typeface="Arial" pitchFamily="34" charset="0"/>
              <a:buChar char="•"/>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chez Axelle</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34 -	elle n'a pas peur, ça se voit, elle n'a peur de rien</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142844" y="-24"/>
            <a:ext cx="8643998"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Cette timidité lui vient peut-être du fait qu'elle ne se sent jamais à sa place et comme exclue du monde</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19 -	Depuis toute la vie je me suis toujours sentie en dehors, où que je sois, en dehors de l'image, de la conversation, en décalage, comme si j'étais seule à entendre des bruits ou des paroles que les autres ne perçoivent pas, et sourde aux mots qu'ils semblent entendre, comme si j'étais hors du cadre, de l'autre côté d'une vitre immense et invisible.</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29 -	les élèves m'appellent "le cerveau", ils m'ignorent ou me fuient, comme si j'avais une maladie contagieuse, mais au fond je sais que c'est moi qui n'arrive pas à leur parler, à rire avec eux, je me tiens à l'écart</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77 -	Parfois il me semble qu'à l'intérieur de moi quelque chose fait défaut, un fil inversé, une pièce défectueuse, une erreur de fabrication, non pas quelque chose en plus, comme on pourrait le croire, mais quelque chose qui manque.</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85720" y="749931"/>
            <a:ext cx="857256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Comme son surnom le laisse entendre, c'est pourtant une excellente élève, en avance de deux ans sur son âge</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11 -	ci-gît Lou </a:t>
            </a:r>
            <a:r>
              <a:rPr kumimoji="0" lang="fr-BE" altLang="zh-CN" sz="2400" b="0" i="1" u="none" strike="noStrike" cap="none" normalizeH="0" baseline="0" dirty="0" err="1" smtClean="0">
                <a:ln>
                  <a:noFill/>
                </a:ln>
                <a:solidFill>
                  <a:schemeClr val="accent1">
                    <a:lumMod val="75000"/>
                  </a:schemeClr>
                </a:solidFill>
                <a:effectLst/>
                <a:ea typeface="Times New Roman" pitchFamily="18" charset="0"/>
                <a:cs typeface="Arial" pitchFamily="34" charset="0"/>
              </a:rPr>
              <a:t>Bertignac</a:t>
            </a: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 meilleure élève de la classe, asociale et muette</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17 -	J'ai deux ans d'avance. […] J'ai sauté des classes.</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36 -	Un jour Madame </a:t>
            </a:r>
            <a:r>
              <a:rPr kumimoji="0" lang="fr-BE" altLang="zh-CN" sz="2400" b="0" i="1" u="none" strike="noStrike" cap="none" normalizeH="0" baseline="0" dirty="0" err="1" smtClean="0">
                <a:ln>
                  <a:noFill/>
                </a:ln>
                <a:solidFill>
                  <a:schemeClr val="accent1">
                    <a:lumMod val="75000"/>
                  </a:schemeClr>
                </a:solidFill>
                <a:effectLst/>
                <a:ea typeface="Times New Roman" pitchFamily="18" charset="0"/>
                <a:cs typeface="Arial" pitchFamily="34" charset="0"/>
              </a:rPr>
              <a:t>Cortanze</a:t>
            </a: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 une psychologue que j'ai vue pendant quelques mois, m'a expliqué ce que ça voulait dire, être IP (intellectuellement précoce).</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algn="just" eaLnBrk="0" fontAlgn="base" hangingPunct="0">
              <a:spcBef>
                <a:spcPct val="0"/>
              </a:spcBef>
              <a:spcAft>
                <a:spcPct val="0"/>
              </a:spcAf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Et elle possède une excellente mémoire</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42 -	c'est facile parce que j'enregistre tout, le moindre soupir, […] les mots s'impriment dans ma tête comme sur une bande passante, sont stockés</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214282" y="0"/>
            <a:ext cx="8643998"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Elle fréquente régulièrement la gare d'Austerlitz pour y observer les émotions des gens</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15 -	j'aime bien, voir l'émotion des gens</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15 -	Dans les gares, […] l'émotion se devine dans les regards, les gestes, les mouvements</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16 -	alors ils s'avancent, ils s'étreignent, c'est ce que je préfère, entre tout, ces effusions.</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De ces observations, elle déduit beaucoup de choses qui prouvent qu'elle est observatrice et intuitive</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26 -	Je vois souvent ce qui se passe dans la tête des gens, c'est comme un jeu de piste, un fil qu'il suffit de faire glisser entre ses doigts, fragile, un fil qui conduit à la vérité du Monde.</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La souffrance qu'elle devine chez les autres lui fait mal; elle est compatissante.</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26 -	Alors je découvre ses mains noires, ses ongles rongés jusqu'au sang, et les traces de griffures sur ses poignets. Ça me fait mal au ventre.</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214282" y="0"/>
            <a:ext cx="8643998"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Quand elle est concentrée sur quelque chose, elle oublie le monde extérieur. Elle aime laisser vagabonder son imagination</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16 -	j'étais très concentrée, et dans ce cas-là un mammouth pourrait se rouler sur mes baskets, je ne m'en rendrais pas compte.</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pages 25-26 -	il faut toujours que je prenne des chemins de traverse, que je me disperse, c'est énervant mais c'est plus fort que moi.</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30 -	avec elle je peux dire mes pensées, même si elles se mélangent ou se bousculent, je peux dire le désordre qu'il y a dans ma tête</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40 -	ce n'est pas le moment de s'éparpiller, il faut que je revienne à l'essentiel</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Un drame est venu brutalement mettre fin à son enfance</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29 -	quand j'étais petite je cachais sous mon lit une boîte à trésors […], un jour j'y ai déposé un dernier souvenir, je ne peux pas te dire lequel, un souvenir très triste qui marquait la fin de l'enfance</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0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0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0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0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40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40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285720" y="976387"/>
            <a:ext cx="857256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Il s'agit de la mort d'une petite sœur : Thaïs</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pages 44-55	</a:t>
            </a:r>
            <a:r>
              <a:rPr lang="fr-BE" altLang="zh-CN" sz="2400" dirty="0" smtClean="0">
                <a:ea typeface="Times New Roman" pitchFamily="18" charset="0"/>
                <a:cs typeface="Arial" pitchFamily="34" charset="0"/>
              </a:rPr>
              <a:t>Cet épisode est raconté en détails.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BE" altLang="zh-CN" sz="2400" b="0" i="0" u="none" strike="noStrike" cap="none" normalizeH="0" baseline="0" dirty="0" smtClean="0">
                <a:ln>
                  <a:noFill/>
                </a:ln>
                <a:solidFill>
                  <a:schemeClr val="tx1"/>
                </a:solidFill>
                <a:effectLst/>
                <a:ea typeface="Times New Roman" pitchFamily="18" charset="0"/>
                <a:cs typeface="Arial" pitchFamily="34" charset="0"/>
              </a:rPr>
              <a:t>Elle souffre de cette absence de frères et sœurs</a:t>
            </a:r>
            <a:endParaRPr kumimoji="0" lang="fr-BE" altLang="zh-CN" sz="2400" b="0" i="0" u="none" strike="noStrike" cap="none" normalizeH="0" baseline="0" dirty="0" smtClean="0">
              <a:ln>
                <a:noFill/>
              </a:ln>
              <a:solidFill>
                <a:schemeClr val="tx1"/>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22 -	le zéro ne dit ni l'absence ni le chagrin</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algn="just" eaLnBrk="0" fontAlgn="base" hangingPunct="0">
              <a:spcBef>
                <a:spcPct val="0"/>
              </a:spcBef>
              <a:spcAft>
                <a:spcPct val="0"/>
              </a:spcAft>
            </a:pPr>
            <a:r>
              <a:rPr lang="fr-BE" altLang="zh-CN" sz="2400" dirty="0" smtClean="0">
                <a:ea typeface="Times New Roman" pitchFamily="18" charset="0"/>
                <a:cs typeface="Arial" pitchFamily="34" charset="0"/>
              </a:rPr>
              <a:t>Et, depuis lors, sa situation familiale est difficile</a:t>
            </a: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14 -	Ma mère ne sort plus de chez moi depuis des années et mon père pleure en cachette dans la salle de bains.</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51 -	Ma mère avait été admise dans un hôpital spécialisé pour les personnes en grave dépression</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a:p>
            <a:pPr lvl="2" algn="just" eaLnBrk="0" fontAlgn="base" hangingPunct="0">
              <a:spcBef>
                <a:spcPct val="0"/>
              </a:spcBef>
              <a:spcAft>
                <a:spcPct val="0"/>
              </a:spcAft>
            </a:pP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page 54 -	du </a:t>
            </a:r>
            <a:r>
              <a:rPr kumimoji="0" lang="fr-BE" altLang="zh-CN" sz="2400" b="0" i="1" u="none" strike="noStrike" cap="none" normalizeH="0" baseline="0" smtClean="0">
                <a:ln>
                  <a:noFill/>
                </a:ln>
                <a:solidFill>
                  <a:schemeClr val="accent1">
                    <a:lumMod val="75000"/>
                  </a:schemeClr>
                </a:solidFill>
                <a:effectLst/>
                <a:ea typeface="Times New Roman" pitchFamily="18" charset="0"/>
                <a:cs typeface="Arial" pitchFamily="34" charset="0"/>
              </a:rPr>
              <a:t>matin </a:t>
            </a:r>
            <a:r>
              <a:rPr kumimoji="0" lang="fr-BE" altLang="zh-CN" sz="2400" b="0" i="1" u="none" strike="noStrike" cap="none" normalizeH="0" baseline="0" smtClean="0">
                <a:ln>
                  <a:noFill/>
                </a:ln>
                <a:solidFill>
                  <a:schemeClr val="accent1">
                    <a:lumMod val="75000"/>
                  </a:schemeClr>
                </a:solidFill>
                <a:effectLst/>
                <a:ea typeface="Times New Roman" pitchFamily="18" charset="0"/>
                <a:cs typeface="Arial" pitchFamily="34" charset="0"/>
              </a:rPr>
              <a:t>jusqu‘au </a:t>
            </a:r>
            <a:r>
              <a:rPr kumimoji="0" lang="fr-BE" altLang="zh-CN" sz="2400" b="0" i="1" u="none" strike="noStrike" cap="none" normalizeH="0" baseline="0" dirty="0" smtClean="0">
                <a:ln>
                  <a:noFill/>
                </a:ln>
                <a:solidFill>
                  <a:schemeClr val="accent1">
                    <a:lumMod val="75000"/>
                  </a:schemeClr>
                </a:solidFill>
                <a:effectLst/>
                <a:ea typeface="Times New Roman" pitchFamily="18" charset="0"/>
                <a:cs typeface="Arial" pitchFamily="34" charset="0"/>
              </a:rPr>
              <a:t>soir elle reste là, je le sais, sans bouger, […] elle attend que le temps passe</a:t>
            </a:r>
            <a:endParaRPr kumimoji="0" lang="fr-BE" altLang="zh-CN" sz="2400" b="0" i="0" u="none" strike="noStrike" cap="none" normalizeH="0" baseline="0" dirty="0" smtClean="0">
              <a:ln>
                <a:noFill/>
              </a:ln>
              <a:solidFill>
                <a:schemeClr val="accent1">
                  <a:lumMod val="75000"/>
                </a:schemeClr>
              </a:solidFill>
              <a:effectLst/>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50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50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194</Words>
  <Application>Microsoft Office PowerPoint</Application>
  <PresentationFormat>Affichage à l'écran (4:3)</PresentationFormat>
  <Paragraphs>62</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宋体</vt:lpstr>
      <vt:lpstr>Arial</vt:lpstr>
      <vt:lpstr>Calibri</vt:lpstr>
      <vt:lpstr>Times New Roman</vt:lpstr>
      <vt:lpstr>Thème Office</vt:lpstr>
      <vt:lpstr>« No et moi », profil psychologique de l’héroïne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No et moi », carte d’identité de l’héroïne</dc:title>
  <dc:creator>Gau</dc:creator>
  <cp:lastModifiedBy>Gauthier Vanhove</cp:lastModifiedBy>
  <cp:revision>13</cp:revision>
  <dcterms:created xsi:type="dcterms:W3CDTF">2014-09-14T17:18:34Z</dcterms:created>
  <dcterms:modified xsi:type="dcterms:W3CDTF">2014-09-23T10:00:07Z</dcterms:modified>
</cp:coreProperties>
</file>