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Canva Sans" charset="1" panose="020B0503030501040103"/>
      <p:regular r:id="rId13"/>
    </p:embeddedFont>
    <p:embeddedFont>
      <p:font typeface="Quicksand Bold" charset="1" panose="00000000000000000000"/>
      <p:regular r:id="rId14"/>
    </p:embeddedFont>
    <p:embeddedFont>
      <p:font typeface="Quicksand" charset="1" panose="00000000000000000000"/>
      <p:regular r:id="rId15"/>
    </p:embeddedFont>
    <p:embeddedFont>
      <p:font typeface="Cormorant Garamond Bold Italics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78205" y="1823162"/>
            <a:ext cx="11907381" cy="6861484"/>
          </a:xfrm>
          <a:custGeom>
            <a:avLst/>
            <a:gdLst/>
            <a:ahLst/>
            <a:cxnLst/>
            <a:rect r="r" b="b" t="t" l="l"/>
            <a:pathLst>
              <a:path h="6861484" w="11907381">
                <a:moveTo>
                  <a:pt x="0" y="0"/>
                </a:moveTo>
                <a:lnTo>
                  <a:pt x="11907380" y="0"/>
                </a:lnTo>
                <a:lnTo>
                  <a:pt x="11907380" y="6861484"/>
                </a:lnTo>
                <a:lnTo>
                  <a:pt x="0" y="68614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918" r="0" b="-791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483144" y="2530072"/>
            <a:ext cx="902892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Project: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 In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dustrial Visit to Daikin Industries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 Develop an Entity-Relationship Diagram (ERD) for Daikin Industries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Focus:</a:t>
            </a:r>
            <a:r>
              <a:rPr lang="en-US" sz="3399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 Capturing essential business processes and visualizing data flow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542689"/>
            <a:ext cx="16794265" cy="1100633"/>
            <a:chOff x="0" y="0"/>
            <a:chExt cx="4423181" cy="2898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3181" cy="289879"/>
            </a:xfrm>
            <a:custGeom>
              <a:avLst/>
              <a:gdLst/>
              <a:ahLst/>
              <a:cxnLst/>
              <a:rect r="r" b="b" t="t" l="l"/>
              <a:pathLst>
                <a:path h="289879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266368"/>
                  </a:lnTo>
                  <a:cubicBezTo>
                    <a:pt x="4423181" y="272604"/>
                    <a:pt x="4420704" y="278584"/>
                    <a:pt x="4416295" y="282993"/>
                  </a:cubicBezTo>
                  <a:cubicBezTo>
                    <a:pt x="4411886" y="287402"/>
                    <a:pt x="4405906" y="289879"/>
                    <a:pt x="4399671" y="289879"/>
                  </a:cubicBezTo>
                  <a:lnTo>
                    <a:pt x="23510" y="289879"/>
                  </a:lnTo>
                  <a:cubicBezTo>
                    <a:pt x="17275" y="289879"/>
                    <a:pt x="11295" y="287402"/>
                    <a:pt x="6886" y="282993"/>
                  </a:cubicBezTo>
                  <a:cubicBezTo>
                    <a:pt x="2477" y="278584"/>
                    <a:pt x="0" y="272604"/>
                    <a:pt x="0" y="266368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423181" cy="413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b="true" sz="2400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Objective: </a:t>
              </a: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Gain insights into Daikin Industries' operational framework and data management strategies during the industrial visit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6761" y="4251477"/>
            <a:ext cx="16794265" cy="1106873"/>
            <a:chOff x="0" y="0"/>
            <a:chExt cx="4423181" cy="2915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23181" cy="291522"/>
            </a:xfrm>
            <a:custGeom>
              <a:avLst/>
              <a:gdLst/>
              <a:ahLst/>
              <a:cxnLst/>
              <a:rect r="r" b="b" t="t" l="l"/>
              <a:pathLst>
                <a:path h="291522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268012"/>
                  </a:lnTo>
                  <a:cubicBezTo>
                    <a:pt x="4423181" y="274247"/>
                    <a:pt x="4420704" y="280227"/>
                    <a:pt x="4416295" y="284636"/>
                  </a:cubicBezTo>
                  <a:cubicBezTo>
                    <a:pt x="4411886" y="289045"/>
                    <a:pt x="4405906" y="291522"/>
                    <a:pt x="4399671" y="291522"/>
                  </a:cubicBezTo>
                  <a:lnTo>
                    <a:pt x="23510" y="291522"/>
                  </a:lnTo>
                  <a:cubicBezTo>
                    <a:pt x="17275" y="291522"/>
                    <a:pt x="11295" y="289045"/>
                    <a:pt x="6886" y="284636"/>
                  </a:cubicBezTo>
                  <a:cubicBezTo>
                    <a:pt x="2477" y="280227"/>
                    <a:pt x="0" y="274247"/>
                    <a:pt x="0" y="268012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solidFill>
              <a:srgbClr val="FDEEF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4423181" cy="415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86761" y="5996525"/>
            <a:ext cx="16794265" cy="1285463"/>
            <a:chOff x="0" y="0"/>
            <a:chExt cx="4423181" cy="3385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23181" cy="338558"/>
            </a:xfrm>
            <a:custGeom>
              <a:avLst/>
              <a:gdLst/>
              <a:ahLst/>
              <a:cxnLst/>
              <a:rect r="r" b="b" t="t" l="l"/>
              <a:pathLst>
                <a:path h="338558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315048"/>
                  </a:lnTo>
                  <a:cubicBezTo>
                    <a:pt x="4423181" y="321283"/>
                    <a:pt x="4420704" y="327263"/>
                    <a:pt x="4416295" y="331672"/>
                  </a:cubicBezTo>
                  <a:cubicBezTo>
                    <a:pt x="4411886" y="336081"/>
                    <a:pt x="4405906" y="338558"/>
                    <a:pt x="4399671" y="338558"/>
                  </a:cubicBezTo>
                  <a:lnTo>
                    <a:pt x="23510" y="338558"/>
                  </a:lnTo>
                  <a:cubicBezTo>
                    <a:pt x="17275" y="338558"/>
                    <a:pt x="11295" y="336081"/>
                    <a:pt x="6886" y="331672"/>
                  </a:cubicBezTo>
                  <a:cubicBezTo>
                    <a:pt x="2477" y="327263"/>
                    <a:pt x="0" y="321283"/>
                    <a:pt x="0" y="315048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4423181" cy="462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86761" y="7920163"/>
            <a:ext cx="16794265" cy="1106873"/>
            <a:chOff x="0" y="0"/>
            <a:chExt cx="4423181" cy="2915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23181" cy="291522"/>
            </a:xfrm>
            <a:custGeom>
              <a:avLst/>
              <a:gdLst/>
              <a:ahLst/>
              <a:cxnLst/>
              <a:rect r="r" b="b" t="t" l="l"/>
              <a:pathLst>
                <a:path h="291522" w="4423181">
                  <a:moveTo>
                    <a:pt x="23510" y="0"/>
                  </a:moveTo>
                  <a:lnTo>
                    <a:pt x="4399671" y="0"/>
                  </a:lnTo>
                  <a:cubicBezTo>
                    <a:pt x="4412655" y="0"/>
                    <a:pt x="4423181" y="10526"/>
                    <a:pt x="4423181" y="23510"/>
                  </a:cubicBezTo>
                  <a:lnTo>
                    <a:pt x="4423181" y="268012"/>
                  </a:lnTo>
                  <a:cubicBezTo>
                    <a:pt x="4423181" y="274247"/>
                    <a:pt x="4420704" y="280227"/>
                    <a:pt x="4416295" y="284636"/>
                  </a:cubicBezTo>
                  <a:cubicBezTo>
                    <a:pt x="4411886" y="289045"/>
                    <a:pt x="4405906" y="291522"/>
                    <a:pt x="4399671" y="291522"/>
                  </a:cubicBezTo>
                  <a:lnTo>
                    <a:pt x="23510" y="291522"/>
                  </a:lnTo>
                  <a:cubicBezTo>
                    <a:pt x="17275" y="291522"/>
                    <a:pt x="11295" y="289045"/>
                    <a:pt x="6886" y="284636"/>
                  </a:cubicBezTo>
                  <a:cubicBezTo>
                    <a:pt x="2477" y="280227"/>
                    <a:pt x="0" y="274247"/>
                    <a:pt x="0" y="268012"/>
                  </a:cubicBezTo>
                  <a:lnTo>
                    <a:pt x="0" y="23510"/>
                  </a:lnTo>
                  <a:cubicBezTo>
                    <a:pt x="0" y="17275"/>
                    <a:pt x="2477" y="11295"/>
                    <a:pt x="6886" y="6886"/>
                  </a:cubicBezTo>
                  <a:cubicBezTo>
                    <a:pt x="11295" y="2477"/>
                    <a:pt x="17275" y="0"/>
                    <a:pt x="23510" y="0"/>
                  </a:cubicBezTo>
                  <a:close/>
                </a:path>
              </a:pathLst>
            </a:custGeom>
            <a:solidFill>
              <a:srgbClr val="FDEEF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4423181" cy="415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324069" y="338882"/>
            <a:ext cx="6356958" cy="1451332"/>
          </a:xfrm>
          <a:custGeom>
            <a:avLst/>
            <a:gdLst/>
            <a:ahLst/>
            <a:cxnLst/>
            <a:rect r="r" b="b" t="t" l="l"/>
            <a:pathLst>
              <a:path h="1451332" w="6356958">
                <a:moveTo>
                  <a:pt x="0" y="0"/>
                </a:moveTo>
                <a:lnTo>
                  <a:pt x="6356958" y="0"/>
                </a:lnTo>
                <a:lnTo>
                  <a:pt x="6356958" y="1451332"/>
                </a:lnTo>
                <a:lnTo>
                  <a:pt x="0" y="14513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5836" r="0" b="-162172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6761" y="4242939"/>
            <a:ext cx="167942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Task: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Design a comprehensive ERD capturing data flow across order processing, inventory management, customer engagement, and supplier coordination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86761" y="6153482"/>
            <a:ext cx="1679426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Purpose: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Identify critical data relationships to enhance operational efficiency and streamline business processes.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7882063"/>
            <a:ext cx="16794265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Outcome: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Develop a structured ERD that serves as a valuable tool for optimizing data management and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EE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7166" y="1464025"/>
            <a:ext cx="17393668" cy="7001864"/>
            <a:chOff x="0" y="0"/>
            <a:chExt cx="4581048" cy="18441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1048" cy="1844112"/>
            </a:xfrm>
            <a:custGeom>
              <a:avLst/>
              <a:gdLst/>
              <a:ahLst/>
              <a:cxnLst/>
              <a:rect r="r" b="b" t="t" l="l"/>
              <a:pathLst>
                <a:path h="1844112" w="4581048">
                  <a:moveTo>
                    <a:pt x="22700" y="0"/>
                  </a:moveTo>
                  <a:lnTo>
                    <a:pt x="4558348" y="0"/>
                  </a:lnTo>
                  <a:cubicBezTo>
                    <a:pt x="4570885" y="0"/>
                    <a:pt x="4581048" y="10163"/>
                    <a:pt x="4581048" y="22700"/>
                  </a:cubicBezTo>
                  <a:lnTo>
                    <a:pt x="4581048" y="1821412"/>
                  </a:lnTo>
                  <a:cubicBezTo>
                    <a:pt x="4581048" y="1833949"/>
                    <a:pt x="4570885" y="1844112"/>
                    <a:pt x="4558348" y="1844112"/>
                  </a:cubicBezTo>
                  <a:lnTo>
                    <a:pt x="22700" y="1844112"/>
                  </a:lnTo>
                  <a:cubicBezTo>
                    <a:pt x="10163" y="1844112"/>
                    <a:pt x="0" y="1833949"/>
                    <a:pt x="0" y="1821412"/>
                  </a:cubicBezTo>
                  <a:lnTo>
                    <a:pt x="0" y="22700"/>
                  </a:lnTo>
                  <a:cubicBezTo>
                    <a:pt x="0" y="10163"/>
                    <a:pt x="10163" y="0"/>
                    <a:pt x="2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581048" cy="196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7194" y="114053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7194" y="1807914"/>
            <a:ext cx="17058706" cy="665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ERD comprises the following essential entities: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Employee: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Stores employee data, including ID, name, and designation, enabling role-specific operations.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Maintains customer information such as ID, name, and contact details for seamless order processing and service coordination.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Order: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Represents customer transactions, linked to order specifics and processing schedules.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Order Details: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Contains detailed product information associated with each order, ensuring clarity and traceability.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Holds information about available items, categorized and associated with suppliers for streamlined inventory management.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Supplier: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Maintains supplier profiles, ensuring efficient procurement and supplier coordination.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Inventory: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Monitors stock availability and levels, supporting effective warehouse management and order fulfillment.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b="true" sz="24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ServiceRequest: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Connects customers to products requiring maintenance or support, enhancing after-sales service quality.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8848446"/>
            <a:ext cx="18300300" cy="9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7"/>
              </a:lnSpc>
            </a:pPr>
            <a:r>
              <a:rPr lang="en-US" sz="2740">
                <a:solidFill>
                  <a:srgbClr val="0F4662"/>
                </a:solidFill>
                <a:latin typeface="Canva Sans"/>
                <a:ea typeface="Canva Sans"/>
                <a:cs typeface="Canva Sans"/>
                <a:sym typeface="Canva Sans"/>
              </a:rPr>
              <a:t>The ERD models Daikin's business processes through relationships, including one-to-many (1:M) and many-to-many (M:N) associations, ensuring accurate representation of data flow and operational dynamics.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9857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OBSERVATION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5955" y="2388275"/>
            <a:ext cx="17361239" cy="585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Streamlined Order Processing: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Efficiently tracks the entire journey from order placement to fulfillment, ensuring smooth operations.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Efficient Inventory Management: 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Precise stock level monitoring minimizes inefficiencies and enhances warehouse management.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Improved Supplier Coordination: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Clear supplier-product associations enable seamless procurement and inventory replenishment.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Robust Employee Management: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Maps employee roles to relevant functions, promoting better role clarity and accountability.</a:t>
            </a:r>
          </a:p>
          <a:p>
            <a:pPr algn="l" marL="593838" indent="-296919" lvl="1">
              <a:lnSpc>
                <a:spcPts val="4675"/>
              </a:lnSpc>
              <a:buFont typeface="Arial"/>
              <a:buChar char="•"/>
            </a:pPr>
            <a:r>
              <a:rPr lang="en-US" b="true" sz="275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Customer-Focused Service Management:</a:t>
            </a:r>
            <a:r>
              <a:rPr lang="en-US" sz="27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Effectively links service requests to customers and products, enhancing after-sales support and satisfaction.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490558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FDEEF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6182897" y="92964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3034" y="3082709"/>
            <a:ext cx="16941932" cy="5577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Automated Order Tracking: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Implementing automated systems minimizes delays and errors, ensuring a smoother order processing experience.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Live Inventory Monitoring: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Real-time stock updates prevent shortages and overstocking, enhancing inventory management efficiency.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Enhanced Supplier Collaboration: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Strengthening partnerships with suppliers ensures timely procurement and improved supply chain coordination.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Accuracy and Reliability: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Implementing validation rules boosts data integrity, enhancing overall system performance and efficiency.</a:t>
            </a:r>
          </a:p>
          <a:p>
            <a:pPr algn="l" marL="563008" indent="-281504" lvl="1">
              <a:lnSpc>
                <a:spcPts val="4433"/>
              </a:lnSpc>
              <a:buFont typeface="Arial"/>
              <a:buChar char="•"/>
            </a:pPr>
            <a:r>
              <a:rPr lang="en-US" b="true" sz="2607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Scalability for Growth: </a:t>
            </a:r>
            <a:r>
              <a:rPr lang="en-US" sz="26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ERD design is flexible, allowing seamless expansion across various departments to support future growth.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8419" y="581510"/>
            <a:ext cx="12306718" cy="1066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1"/>
              </a:lnSpc>
            </a:pPr>
            <a:r>
              <a:rPr lang="en-US" sz="621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and Recommendations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0968" y="2039135"/>
            <a:ext cx="16977838" cy="8000806"/>
          </a:xfrm>
          <a:custGeom>
            <a:avLst/>
            <a:gdLst/>
            <a:ahLst/>
            <a:cxnLst/>
            <a:rect r="r" b="b" t="t" l="l"/>
            <a:pathLst>
              <a:path h="8000806" w="16977838">
                <a:moveTo>
                  <a:pt x="0" y="0"/>
                </a:moveTo>
                <a:lnTo>
                  <a:pt x="16977838" y="0"/>
                </a:lnTo>
                <a:lnTo>
                  <a:pt x="16977838" y="8000806"/>
                </a:lnTo>
                <a:lnTo>
                  <a:pt x="0" y="8000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968" y="537527"/>
            <a:ext cx="143555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ENTITY RELATIONSHIP DIAGRAM (ERD)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DAGh6fLJ-6E</dc:identifier>
  <dcterms:modified xsi:type="dcterms:W3CDTF">2011-08-01T06:04:30Z</dcterms:modified>
  <cp:revision>1</cp:revision>
  <dc:title> DAIKIN - 055058</dc:title>
</cp:coreProperties>
</file>