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1" r:id="rId3"/>
    <p:sldId id="265" r:id="rId4"/>
    <p:sldId id="266" r:id="rId5"/>
    <p:sldId id="263" r:id="rId6"/>
    <p:sldId id="267" r:id="rId7"/>
    <p:sldId id="268" r:id="rId8"/>
    <p:sldId id="258" r:id="rId9"/>
    <p:sldId id="257" r:id="rId10"/>
    <p:sldId id="26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2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1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3880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90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497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91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39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1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70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9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82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4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6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9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13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F9791-9763-48A1-958B-53205073B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82698"/>
            <a:ext cx="7766936" cy="1646302"/>
          </a:xfrm>
        </p:spPr>
        <p:txBody>
          <a:bodyPr/>
          <a:lstStyle/>
          <a:p>
            <a:pPr algn="ctr"/>
            <a:r>
              <a:rPr lang="zh-TW" altLang="en-US" dirty="0"/>
              <a:t>校園導航</a:t>
            </a:r>
            <a:r>
              <a:rPr lang="en-US" altLang="zh-TW" dirty="0"/>
              <a:t>APP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E462DBB-3C37-414A-A40F-4C4C99908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8262084" cy="2051387"/>
          </a:xfrm>
        </p:spPr>
        <p:txBody>
          <a:bodyPr>
            <a:normAutofit/>
          </a:bodyPr>
          <a:lstStyle/>
          <a:p>
            <a:pPr algn="l"/>
            <a:r>
              <a:rPr lang="zh-TW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組別</a:t>
            </a:r>
            <a:r>
              <a:rPr lang="en-US" altLang="zh-TW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zh-TW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第十組</a:t>
            </a:r>
            <a:endParaRPr lang="en-US" altLang="zh-TW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TW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組員</a:t>
            </a:r>
            <a:r>
              <a:rPr lang="en-US" altLang="zh-TW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zh-TW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林琬盈</a:t>
            </a:r>
            <a:endParaRPr lang="en-US" altLang="zh-TW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TW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邱湘婷</a:t>
            </a:r>
            <a:endParaRPr lang="en-US" altLang="zh-TW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TW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謝貿丞</a:t>
            </a:r>
          </a:p>
        </p:txBody>
      </p:sp>
    </p:spTree>
    <p:extLst>
      <p:ext uri="{BB962C8B-B14F-4D97-AF65-F5344CB8AC3E}">
        <p14:creationId xmlns:p14="http://schemas.microsoft.com/office/powerpoint/2010/main" val="2944824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BC39E-A159-4CA2-AC66-28424709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              </a:t>
            </a:r>
            <a:r>
              <a:rPr lang="en-US" altLang="zh-TW" dirty="0"/>
              <a:t>Resource Required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DC44A0-361A-4F24-9EFD-E06FC6213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0993"/>
            <a:ext cx="9603008" cy="4684094"/>
          </a:xfrm>
        </p:spPr>
        <p:txBody>
          <a:bodyPr>
            <a:normAutofit/>
          </a:bodyPr>
          <a:lstStyle/>
          <a:p>
            <a:r>
              <a:rPr lang="zh-TW" altLang="en-US" sz="2800" b="1" dirty="0">
                <a:latin typeface="+mj-ea"/>
                <a:ea typeface="+mj-ea"/>
              </a:rPr>
              <a:t>工具</a:t>
            </a:r>
            <a:endParaRPr lang="en-US" altLang="zh-TW" sz="2800" b="1" dirty="0">
              <a:latin typeface="+mj-ea"/>
              <a:ea typeface="+mj-ea"/>
            </a:endParaRPr>
          </a:p>
          <a:p>
            <a:pPr marL="400050" lvl="1" indent="0">
              <a:buNone/>
            </a:pPr>
            <a:r>
              <a:rPr lang="zh-TW" altLang="en-US" sz="2600" b="1" dirty="0">
                <a:latin typeface="+mj-ea"/>
                <a:ea typeface="+mj-ea"/>
              </a:rPr>
              <a:t>程式開發軟體 </a:t>
            </a:r>
            <a:r>
              <a:rPr lang="en-US" altLang="zh-TW" sz="2600" b="1" dirty="0">
                <a:latin typeface="+mj-ea"/>
                <a:ea typeface="+mj-ea"/>
              </a:rPr>
              <a:t>:</a:t>
            </a:r>
            <a:r>
              <a:rPr lang="zh-TW" altLang="en-US" sz="2600" b="1" dirty="0">
                <a:latin typeface="+mj-ea"/>
                <a:ea typeface="+mj-ea"/>
              </a:rPr>
              <a:t> </a:t>
            </a:r>
            <a:r>
              <a:rPr lang="en-US" altLang="zh-TW" sz="2600" b="1" dirty="0" err="1">
                <a:latin typeface="+mj-ea"/>
                <a:ea typeface="+mj-ea"/>
              </a:rPr>
              <a:t>Xcode</a:t>
            </a:r>
            <a:endParaRPr lang="en-US" altLang="zh-TW" sz="2600" b="1" dirty="0">
              <a:latin typeface="+mj-ea"/>
              <a:ea typeface="+mj-ea"/>
            </a:endParaRPr>
          </a:p>
          <a:p>
            <a:pPr marL="400050" lvl="1" indent="0">
              <a:buNone/>
            </a:pPr>
            <a:r>
              <a:rPr lang="zh-TW" altLang="en-US" sz="2600" b="1" dirty="0">
                <a:latin typeface="+mj-ea"/>
                <a:ea typeface="+mj-ea"/>
              </a:rPr>
              <a:t>程式語言 </a:t>
            </a:r>
            <a:r>
              <a:rPr lang="en-US" altLang="zh-TW" sz="2600" b="1" dirty="0">
                <a:latin typeface="+mj-ea"/>
                <a:ea typeface="+mj-ea"/>
              </a:rPr>
              <a:t>:</a:t>
            </a:r>
            <a:r>
              <a:rPr lang="zh-TW" altLang="en-US" sz="2600" b="1" dirty="0">
                <a:latin typeface="+mj-ea"/>
                <a:ea typeface="+mj-ea"/>
              </a:rPr>
              <a:t> </a:t>
            </a:r>
            <a:r>
              <a:rPr lang="en-US" altLang="zh-TW" sz="2600" b="1" dirty="0">
                <a:latin typeface="+mj-ea"/>
                <a:ea typeface="+mj-ea"/>
              </a:rPr>
              <a:t>Swift</a:t>
            </a:r>
          </a:p>
          <a:p>
            <a:pPr marL="400050" lvl="1" indent="0">
              <a:buNone/>
            </a:pPr>
            <a:r>
              <a:rPr lang="zh-TW" altLang="en-US" sz="2600" b="1" dirty="0">
                <a:latin typeface="+mj-ea"/>
                <a:ea typeface="+mj-ea"/>
              </a:rPr>
              <a:t>資料庫 </a:t>
            </a:r>
            <a:r>
              <a:rPr lang="en-US" altLang="zh-TW" sz="2600" b="1" dirty="0">
                <a:latin typeface="+mj-ea"/>
                <a:ea typeface="+mj-ea"/>
              </a:rPr>
              <a:t>:</a:t>
            </a:r>
            <a:r>
              <a:rPr lang="zh-TW" altLang="en-US" sz="2600" b="1" dirty="0">
                <a:latin typeface="+mj-ea"/>
                <a:ea typeface="+mj-ea"/>
              </a:rPr>
              <a:t> </a:t>
            </a:r>
            <a:r>
              <a:rPr lang="en-US" altLang="zh-TW" sz="2600" b="1" dirty="0">
                <a:latin typeface="+mj-ea"/>
                <a:ea typeface="+mj-ea"/>
              </a:rPr>
              <a:t>MySQL</a:t>
            </a:r>
          </a:p>
          <a:p>
            <a:pPr marL="400050" lvl="1" indent="0">
              <a:buNone/>
            </a:pPr>
            <a:r>
              <a:rPr lang="zh-TW" altLang="en-US" sz="2600" b="1" dirty="0">
                <a:latin typeface="+mj-ea"/>
                <a:ea typeface="+mj-ea"/>
              </a:rPr>
              <a:t>測試用裝置 </a:t>
            </a:r>
            <a:r>
              <a:rPr lang="en-US" altLang="zh-TW" sz="2600" b="1" dirty="0">
                <a:latin typeface="+mj-ea"/>
                <a:ea typeface="+mj-ea"/>
              </a:rPr>
              <a:t>:</a:t>
            </a:r>
            <a:r>
              <a:rPr lang="zh-TW" altLang="en-US" sz="2600" b="1" dirty="0">
                <a:latin typeface="+mj-ea"/>
                <a:ea typeface="+mj-ea"/>
              </a:rPr>
              <a:t> </a:t>
            </a:r>
            <a:r>
              <a:rPr lang="en-US" altLang="zh-TW" sz="2600" b="1" dirty="0" err="1">
                <a:latin typeface="+mj-ea"/>
                <a:ea typeface="+mj-ea"/>
              </a:rPr>
              <a:t>Iphone</a:t>
            </a:r>
            <a:r>
              <a:rPr lang="en-US" altLang="zh-TW" sz="2600" b="1" dirty="0">
                <a:latin typeface="+mj-ea"/>
                <a:ea typeface="+mj-ea"/>
              </a:rPr>
              <a:t> X (</a:t>
            </a:r>
            <a:r>
              <a:rPr lang="en-US" altLang="zh-TW" sz="2600" b="1" dirty="0" err="1">
                <a:latin typeface="+mj-ea"/>
                <a:ea typeface="+mj-ea"/>
              </a:rPr>
              <a:t>ios</a:t>
            </a:r>
            <a:r>
              <a:rPr lang="en-US" altLang="zh-TW" sz="2600" b="1" dirty="0">
                <a:latin typeface="+mj-ea"/>
                <a:ea typeface="+mj-ea"/>
              </a:rPr>
              <a:t> 12)</a:t>
            </a:r>
          </a:p>
          <a:p>
            <a:r>
              <a:rPr lang="zh-TW" altLang="en-US" sz="2800" b="1" dirty="0">
                <a:latin typeface="+mj-ea"/>
                <a:ea typeface="+mj-ea"/>
              </a:rPr>
              <a:t>人員分配</a:t>
            </a:r>
            <a:endParaRPr lang="en-US" altLang="zh-TW" sz="2800" b="1" dirty="0">
              <a:latin typeface="+mj-ea"/>
              <a:ea typeface="+mj-ea"/>
            </a:endParaRPr>
          </a:p>
          <a:p>
            <a:pPr marL="400050" lvl="1" indent="0">
              <a:buNone/>
            </a:pPr>
            <a:r>
              <a:rPr lang="zh-TW" altLang="en-US" sz="2600" b="1" dirty="0">
                <a:latin typeface="+mj-ea"/>
                <a:ea typeface="+mj-ea"/>
              </a:rPr>
              <a:t>功能規劃、計畫構想、</a:t>
            </a:r>
            <a:r>
              <a:rPr lang="en-US" altLang="zh-TW" sz="2600" b="1" dirty="0">
                <a:latin typeface="+mj-ea"/>
                <a:ea typeface="+mj-ea"/>
              </a:rPr>
              <a:t>UI</a:t>
            </a:r>
            <a:r>
              <a:rPr lang="zh-TW" altLang="en-US" sz="2600" b="1" dirty="0">
                <a:latin typeface="+mj-ea"/>
                <a:ea typeface="+mj-ea"/>
              </a:rPr>
              <a:t>設計</a:t>
            </a:r>
            <a:r>
              <a:rPr lang="en-US" altLang="zh-TW" sz="2600" b="1" dirty="0">
                <a:latin typeface="+mj-ea"/>
              </a:rPr>
              <a:t>、</a:t>
            </a:r>
            <a:r>
              <a:rPr lang="zh-TW" altLang="en-US" sz="2600" b="1" dirty="0">
                <a:latin typeface="+mj-ea"/>
              </a:rPr>
              <a:t>資料蒐集</a:t>
            </a:r>
            <a:r>
              <a:rPr lang="en-US" altLang="zh-TW" sz="2600" b="1" dirty="0">
                <a:latin typeface="+mj-ea"/>
                <a:ea typeface="+mj-ea"/>
              </a:rPr>
              <a:t>、</a:t>
            </a:r>
            <a:r>
              <a:rPr lang="en-US" altLang="zh-TW" sz="2600" b="1" dirty="0">
                <a:latin typeface="+mj-ea"/>
              </a:rPr>
              <a:t> </a:t>
            </a:r>
            <a:r>
              <a:rPr lang="zh-TW" altLang="en-US" sz="2600" b="1">
                <a:latin typeface="+mj-ea"/>
              </a:rPr>
              <a:t>地圖建構</a:t>
            </a:r>
            <a:r>
              <a:rPr lang="en-US" altLang="zh-TW" sz="2600" b="1">
                <a:latin typeface="+mj-ea"/>
              </a:rPr>
              <a:t>、</a:t>
            </a:r>
            <a:r>
              <a:rPr lang="zh-TW" altLang="en-US" sz="2600" b="1" dirty="0">
                <a:latin typeface="+mj-ea"/>
                <a:ea typeface="+mj-ea"/>
              </a:rPr>
              <a:t>資料維護</a:t>
            </a:r>
            <a:endParaRPr lang="en-US" altLang="zh-TW" sz="2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85991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4D5A15-5EE1-40BC-B33C-FD294AD8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schedule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2CE70D-CD6B-4A9C-84E2-E4DB0412A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98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E40C99-4490-438A-B1E9-E9484C80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r>
              <a:rPr lang="zh-TW" altLang="en-US" dirty="0"/>
              <a:t>背景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B68385-A4F9-4307-AE45-2E6612F43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>
                <a:latin typeface="+mn-ea"/>
              </a:rPr>
              <a:t>我們希望能解決容易造成生活不便的問題。</a:t>
            </a:r>
            <a:endParaRPr lang="en-US" altLang="zh-TW" sz="2400" b="1" dirty="0">
              <a:latin typeface="+mn-ea"/>
            </a:endParaRPr>
          </a:p>
          <a:p>
            <a:r>
              <a:rPr lang="zh-TW" altLang="en-US" sz="2400" b="1" dirty="0">
                <a:latin typeface="+mn-ea"/>
              </a:rPr>
              <a:t>從每天最常接觸的 學校開始尋找</a:t>
            </a:r>
            <a:endParaRPr lang="en-US" altLang="zh-TW" sz="2400" b="1" dirty="0">
              <a:latin typeface="+mn-ea"/>
            </a:endParaRPr>
          </a:p>
          <a:p>
            <a:endParaRPr lang="en-US" altLang="zh-TW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211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B2605B-01CC-4502-B68C-CB6FD506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2CB04A-79EC-44A2-B7EA-9F2562C8C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>
                <a:latin typeface="+mn-ea"/>
              </a:rPr>
              <a:t>你有想過路痴的感受嗎</a:t>
            </a:r>
            <a:r>
              <a:rPr lang="en-US" altLang="zh-TW" sz="2400" b="1" dirty="0">
                <a:latin typeface="+mn-ea"/>
              </a:rPr>
              <a:t>?</a:t>
            </a:r>
          </a:p>
          <a:p>
            <a:endParaRPr lang="en-US" altLang="zh-TW" sz="2400" b="1" dirty="0">
              <a:latin typeface="+mn-ea"/>
            </a:endParaRPr>
          </a:p>
          <a:p>
            <a:r>
              <a:rPr lang="zh-TW" altLang="zh-TW" sz="2400" dirty="0"/>
              <a:t>校園廣大，剛入學的新生需要花很多時間找教室</a:t>
            </a:r>
            <a:endParaRPr lang="en-US" altLang="zh-TW" sz="2400" dirty="0"/>
          </a:p>
          <a:p>
            <a:r>
              <a:rPr lang="zh-TW" altLang="zh-TW" sz="2400" dirty="0"/>
              <a:t>外賓向學生詢問建築物或某會議室的位置，</a:t>
            </a:r>
            <a:r>
              <a:rPr lang="zh-TW" altLang="en-US" sz="2400" dirty="0"/>
              <a:t>但</a:t>
            </a:r>
            <a:r>
              <a:rPr lang="zh-TW" altLang="zh-TW" sz="2400" dirty="0"/>
              <a:t>在學生描述完畢後，外賓</a:t>
            </a:r>
            <a:r>
              <a:rPr lang="zh-TW" altLang="en-US" sz="2400" dirty="0"/>
              <a:t>仍然</a:t>
            </a:r>
            <a:r>
              <a:rPr lang="zh-TW" altLang="zh-TW" sz="2400" dirty="0"/>
              <a:t>一頭霧水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183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D61B5C-4EEB-4386-A31A-9357CAE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1B8A4E-7DCB-4909-B032-14A291C8C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latin typeface="+mn-ea"/>
              </a:rPr>
              <a:t>為了</a:t>
            </a:r>
            <a:r>
              <a:rPr lang="zh-TW" altLang="zh-TW" sz="2400" dirty="0">
                <a:latin typeface="+mn-ea"/>
              </a:rPr>
              <a:t>讓對校園不熟悉的人</a:t>
            </a:r>
            <a:r>
              <a:rPr lang="en-US" altLang="zh-TW" sz="2400" dirty="0">
                <a:latin typeface="+mn-ea"/>
              </a:rPr>
              <a:t>(</a:t>
            </a:r>
            <a:r>
              <a:rPr lang="zh-TW" altLang="en-US" sz="2400" dirty="0">
                <a:latin typeface="+mn-ea"/>
              </a:rPr>
              <a:t>如</a:t>
            </a:r>
            <a:r>
              <a:rPr lang="en-US" altLang="zh-TW" sz="2400" dirty="0">
                <a:latin typeface="+mn-ea"/>
              </a:rPr>
              <a:t>:</a:t>
            </a:r>
            <a:r>
              <a:rPr lang="zh-TW" altLang="en-US" sz="2400" dirty="0">
                <a:latin typeface="+mn-ea"/>
              </a:rPr>
              <a:t>考生、校外人士</a:t>
            </a:r>
            <a:r>
              <a:rPr lang="en-US" altLang="zh-TW" sz="2400" dirty="0">
                <a:latin typeface="+mn-ea"/>
              </a:rPr>
              <a:t>...</a:t>
            </a:r>
            <a:r>
              <a:rPr lang="zh-TW" altLang="en-US" sz="2400" dirty="0">
                <a:latin typeface="+mn-ea"/>
              </a:rPr>
              <a:t>等</a:t>
            </a:r>
            <a:r>
              <a:rPr lang="en-US" altLang="zh-TW" sz="2400" dirty="0">
                <a:latin typeface="+mn-ea"/>
              </a:rPr>
              <a:t>)</a:t>
            </a:r>
            <a:r>
              <a:rPr lang="zh-TW" altLang="zh-TW" sz="2400" dirty="0">
                <a:latin typeface="+mn-ea"/>
              </a:rPr>
              <a:t>，能立即到達目的地，</a:t>
            </a:r>
            <a:r>
              <a:rPr lang="zh-TW" altLang="en-US" sz="2400" dirty="0">
                <a:latin typeface="+mn-ea"/>
              </a:rPr>
              <a:t>所以我們想做一個校園導航的</a:t>
            </a:r>
            <a:r>
              <a:rPr lang="en-US" altLang="zh-TW" sz="2400" dirty="0">
                <a:latin typeface="+mn-ea"/>
              </a:rPr>
              <a:t>app</a:t>
            </a:r>
            <a:r>
              <a:rPr lang="zh-TW" altLang="zh-TW" sz="2400" dirty="0">
                <a:latin typeface="+mn-ea"/>
              </a:rPr>
              <a:t>，</a:t>
            </a:r>
            <a:r>
              <a:rPr lang="zh-TW" altLang="en-US" sz="2400" dirty="0">
                <a:latin typeface="+mn-ea"/>
              </a:rPr>
              <a:t>來處理這個問題</a:t>
            </a:r>
            <a:r>
              <a:rPr lang="zh-TW" altLang="zh-TW" sz="2400" dirty="0">
                <a:latin typeface="+mn-ea"/>
              </a:rPr>
              <a:t>。</a:t>
            </a:r>
            <a:endParaRPr lang="en-US" altLang="zh-TW" sz="2400" dirty="0">
              <a:latin typeface="+mn-ea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220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72AA84-F264-4C1E-9C80-64DD2486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1320800"/>
          </a:xfrm>
        </p:spPr>
        <p:txBody>
          <a:bodyPr/>
          <a:lstStyle/>
          <a:p>
            <a:r>
              <a:rPr lang="zh-TW" altLang="en-US" dirty="0"/>
              <a:t>需求分析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2DFB3D-0E5E-4E30-B8DB-411EE7A65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8271"/>
            <a:ext cx="9045786" cy="44230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100" dirty="0">
              <a:latin typeface="+mn-ea"/>
            </a:endParaRP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1.</a:t>
            </a:r>
            <a:r>
              <a:rPr lang="zh-TW" altLang="zh-TW" sz="2000" dirty="0">
                <a:latin typeface="+mn-ea"/>
              </a:rPr>
              <a:t>校園版</a:t>
            </a:r>
            <a:r>
              <a:rPr lang="en-US" altLang="zh-TW" sz="2000" dirty="0">
                <a:latin typeface="+mn-ea"/>
              </a:rPr>
              <a:t>Google Map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zh-TW" altLang="zh-TW" sz="2000" dirty="0">
                <a:latin typeface="+mn-ea"/>
              </a:rPr>
              <a:t>有導航、定位和地圖功能，能夠以教室名稱、實驗室或研究室名稱定位</a:t>
            </a: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2.</a:t>
            </a:r>
            <a:r>
              <a:rPr lang="zh-TW" altLang="zh-TW" sz="2000" dirty="0">
                <a:latin typeface="+mn-ea"/>
              </a:rPr>
              <a:t>管理該教室的單位以及各單位的辦公時間</a:t>
            </a:r>
            <a:endParaRPr lang="en-US" altLang="zh-TW" sz="2000" dirty="0">
              <a:latin typeface="+mn-ea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zh-TW" altLang="zh-TW" sz="2000" dirty="0">
                <a:latin typeface="+mn-ea"/>
              </a:rPr>
              <a:t>利於借還鑰匙以及回報教室狀況</a:t>
            </a:r>
            <a:r>
              <a:rPr lang="en-US" altLang="zh-TW" sz="2000" dirty="0">
                <a:latin typeface="+mn-ea"/>
              </a:rPr>
              <a:t> ex.</a:t>
            </a:r>
            <a:r>
              <a:rPr lang="zh-TW" altLang="zh-TW" sz="2000" dirty="0">
                <a:latin typeface="+mn-ea"/>
              </a:rPr>
              <a:t>報修</a:t>
            </a: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3.</a:t>
            </a:r>
            <a:r>
              <a:rPr lang="zh-TW" altLang="zh-TW" sz="2000" dirty="0">
                <a:latin typeface="+mn-ea"/>
              </a:rPr>
              <a:t>快速導覽欄位：餐廳、球場、宿舍、行政單位、教室、吸煙區</a:t>
            </a: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4.</a:t>
            </a:r>
            <a:r>
              <a:rPr lang="zh-TW" altLang="zh-TW" sz="2000" dirty="0">
                <a:latin typeface="+mn-ea"/>
              </a:rPr>
              <a:t> </a:t>
            </a:r>
            <a:r>
              <a:rPr lang="zh-TW" altLang="en-US" sz="2000" dirty="0">
                <a:latin typeface="+mn-ea"/>
              </a:rPr>
              <a:t>紀錄</a:t>
            </a:r>
            <a:endParaRPr lang="en-US" altLang="zh-TW" sz="2000" dirty="0">
              <a:latin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+mn-ea"/>
              </a:rPr>
              <a:t>紀錄搜尋過及到過的地點</a:t>
            </a:r>
            <a:endParaRPr lang="zh-TW" altLang="zh-TW" sz="2000" dirty="0">
              <a:latin typeface="+mn-ea"/>
            </a:endParaRP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5.</a:t>
            </a:r>
            <a:r>
              <a:rPr lang="zh-TW" altLang="zh-TW" sz="2000" dirty="0">
                <a:latin typeface="+mn-ea"/>
              </a:rPr>
              <a:t>問題回報服務功能</a:t>
            </a:r>
          </a:p>
          <a:p>
            <a:endParaRPr lang="en-US" altLang="zh-TW" sz="2100" dirty="0">
              <a:latin typeface="+mn-ea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1001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5C93A-D3B2-456B-A5F0-1ACF53C5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>
                <a:latin typeface="+mn-ea"/>
              </a:rPr>
              <a:t>構想說明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A649F7-E8A6-4D79-8970-1E744465D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sz="2400" dirty="0">
                <a:latin typeface="+mn-ea"/>
              </a:rPr>
              <a:t>我們希望能夠開發一款</a:t>
            </a:r>
            <a:r>
              <a:rPr lang="en-US" altLang="zh-TW" sz="2400" dirty="0">
                <a:latin typeface="+mn-ea"/>
              </a:rPr>
              <a:t>APP</a:t>
            </a:r>
            <a:r>
              <a:rPr lang="zh-TW" altLang="zh-TW" sz="2400" dirty="0">
                <a:latin typeface="+mn-ea"/>
              </a:rPr>
              <a:t>，能夠幫助使用者即時定位目前位置並</a:t>
            </a:r>
            <a:r>
              <a:rPr lang="en-US" altLang="zh-TW" sz="2400" dirty="0">
                <a:latin typeface="+mn-ea"/>
              </a:rPr>
              <a:t>，</a:t>
            </a:r>
            <a:r>
              <a:rPr lang="zh-TW" altLang="zh-TW" sz="2400" dirty="0">
                <a:latin typeface="+mn-ea"/>
              </a:rPr>
              <a:t>搭配導航指引功能，只要輸入教室或是標的名稱，就能立即開始導航，幫助使用者到達目的地。</a:t>
            </a: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TW" b="1" dirty="0">
                <a:latin typeface="+mn-ea"/>
              </a:rPr>
              <a:t> </a:t>
            </a:r>
            <a:endParaRPr lang="zh-TW" altLang="en-US" dirty="0">
              <a:latin typeface="+mn-ea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597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EFA9B9-5FE1-4090-96CB-510ED59B5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13" y="432046"/>
            <a:ext cx="8596668" cy="1320800"/>
          </a:xfrm>
        </p:spPr>
        <p:txBody>
          <a:bodyPr/>
          <a:lstStyle/>
          <a:p>
            <a:r>
              <a:rPr lang="zh-TW" altLang="zh-TW" b="1" dirty="0"/>
              <a:t>功能項目說明表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F565FFD-8386-4E8C-A99F-9B6A5AD9C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8739035"/>
              </p:ext>
            </p:extLst>
          </p:nvPr>
        </p:nvGraphicFramePr>
        <p:xfrm>
          <a:off x="932155" y="1092446"/>
          <a:ext cx="9117367" cy="5486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0223">
                  <a:extLst>
                    <a:ext uri="{9D8B030D-6E8A-4147-A177-3AD203B41FA5}">
                      <a16:colId xmlns:a16="http://schemas.microsoft.com/office/drawing/2014/main" val="277127435"/>
                    </a:ext>
                  </a:extLst>
                </a:gridCol>
                <a:gridCol w="2259218">
                  <a:extLst>
                    <a:ext uri="{9D8B030D-6E8A-4147-A177-3AD203B41FA5}">
                      <a16:colId xmlns:a16="http://schemas.microsoft.com/office/drawing/2014/main" val="541644385"/>
                    </a:ext>
                  </a:extLst>
                </a:gridCol>
                <a:gridCol w="5157926">
                  <a:extLst>
                    <a:ext uri="{9D8B030D-6E8A-4147-A177-3AD203B41FA5}">
                      <a16:colId xmlns:a16="http://schemas.microsoft.com/office/drawing/2014/main" val="3484182031"/>
                    </a:ext>
                  </a:extLst>
                </a:gridCol>
              </a:tblGrid>
              <a:tr h="2338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功能項目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功能項目操作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說明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3413389"/>
                  </a:ext>
                </a:extLst>
              </a:tr>
              <a:tr h="233876">
                <a:tc row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導航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定位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顯示用戶地理位置。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2314447"/>
                  </a:ext>
                </a:extLst>
              </a:tr>
              <a:tr h="46775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搜尋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使用者可以透過教室名稱或編號</a:t>
                      </a:r>
                      <a:r>
                        <a:rPr lang="en-US" sz="2000" kern="100">
                          <a:effectLst/>
                        </a:rPr>
                        <a:t>(</a:t>
                      </a:r>
                      <a:r>
                        <a:rPr lang="zh-TW" sz="2000" kern="100">
                          <a:effectLst/>
                        </a:rPr>
                        <a:t>例如：電通系辦公室或</a:t>
                      </a:r>
                      <a:r>
                        <a:rPr lang="en-US" sz="2000" kern="100">
                          <a:effectLst/>
                        </a:rPr>
                        <a:t>F331)</a:t>
                      </a:r>
                      <a:r>
                        <a:rPr lang="zh-TW" sz="2000" kern="100">
                          <a:effectLst/>
                        </a:rPr>
                        <a:t>搜尋目的地。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0483190"/>
                  </a:ext>
                </a:extLst>
              </a:tr>
              <a:tr h="23387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規劃路線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為使用者規劃由使用者位置到目的地的適當路線。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0826338"/>
                  </a:ext>
                </a:extLst>
              </a:tr>
              <a:tr h="46775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查詢教室管理單位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提供使用者查詢該教室負責管理的單位及該單位的辦公時間，以利使用者借用鑰匙或報修。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2769349"/>
                  </a:ext>
                </a:extLst>
              </a:tr>
              <a:tr h="46775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快速導覽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提供餐廳、球場、宿舍、行政單位、教室、吸煙區等多個選項，使用者可以透過點擊選項顯示附近的地點。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3516303"/>
                  </a:ext>
                </a:extLst>
              </a:tr>
              <a:tr h="467752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紀錄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搜尋紀錄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記錄使用者曾經搜尋過的地點，使用者可以根據喜好決定開啟或關閉此功能。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402227"/>
                  </a:ext>
                </a:extLst>
              </a:tr>
              <a:tr h="46775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曾經到過地點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記錄使用者曾經到過的地點，使用者可以根據喜好決定開啟或關閉此功能。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7747447"/>
                  </a:ext>
                </a:extLst>
              </a:tr>
              <a:tr h="4677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問題回報系統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回報問題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使用者在使用</a:t>
                      </a:r>
                      <a:r>
                        <a:rPr lang="en-US" sz="2000" kern="100" dirty="0">
                          <a:effectLst/>
                        </a:rPr>
                        <a:t>APP</a:t>
                      </a:r>
                      <a:r>
                        <a:rPr lang="zh-TW" sz="2000" kern="100" dirty="0">
                          <a:effectLst/>
                        </a:rPr>
                        <a:t>時，若有發現任何問題可以透過問題回報系統告知開發人員。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8089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98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C1A884-B852-41C8-A95A-CD80E9DC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  </a:t>
            </a:r>
            <a:r>
              <a:rPr lang="zh-TW" altLang="zh-TW" b="1" dirty="0"/>
              <a:t>系統架構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F8A7D5-BACB-4A5F-B922-87853ADC6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 descr="螢幕快照 2018-10-31 下午2">
            <a:extLst>
              <a:ext uri="{FF2B5EF4-FFF2-40B4-BE49-F238E27FC236}">
                <a16:creationId xmlns:a16="http://schemas.microsoft.com/office/drawing/2014/main" id="{506E1C14-2007-464E-B07D-B85639101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496" y="1198979"/>
            <a:ext cx="7119714" cy="530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0991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0FB21B-E35F-4DD8-B081-B98043AD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使用</a:t>
            </a:r>
            <a:r>
              <a:rPr lang="zh-TW" altLang="en-US" b="1" dirty="0"/>
              <a:t>者</a:t>
            </a:r>
            <a:r>
              <a:rPr lang="zh-TW" altLang="zh-TW" b="1" dirty="0"/>
              <a:t>案例圖</a:t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EBE9F5-0F64-40CE-B338-7332ADA87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3496" y="3190515"/>
            <a:ext cx="3072995" cy="2053798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螢幕快照 2018-10-31 下午2">
            <a:extLst>
              <a:ext uri="{FF2B5EF4-FFF2-40B4-BE49-F238E27FC236}">
                <a16:creationId xmlns:a16="http://schemas.microsoft.com/office/drawing/2014/main" id="{B41A0B1E-5C4C-4EF2-B181-9C5551503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552" y="1469512"/>
            <a:ext cx="8337887" cy="4821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305158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</TotalTime>
  <Words>492</Words>
  <Application>Microsoft Office PowerPoint</Application>
  <PresentationFormat>寬螢幕</PresentationFormat>
  <Paragraphs>62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微軟正黑體</vt:lpstr>
      <vt:lpstr>新細明體</vt:lpstr>
      <vt:lpstr>Arial</vt:lpstr>
      <vt:lpstr>Times New Roman</vt:lpstr>
      <vt:lpstr>Trebuchet MS</vt:lpstr>
      <vt:lpstr>Wingdings 3</vt:lpstr>
      <vt:lpstr>多面向</vt:lpstr>
      <vt:lpstr>校園導航APP</vt:lpstr>
      <vt:lpstr>背景</vt:lpstr>
      <vt:lpstr>動機</vt:lpstr>
      <vt:lpstr>目的</vt:lpstr>
      <vt:lpstr>需求分析</vt:lpstr>
      <vt:lpstr>構想說明</vt:lpstr>
      <vt:lpstr>功能項目說明表</vt:lpstr>
      <vt:lpstr>  系統架構</vt:lpstr>
      <vt:lpstr>使用者案例圖 </vt:lpstr>
      <vt:lpstr>               Resource Required</vt:lpstr>
      <vt:lpstr>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軟體工程期中報告</dc:title>
  <dc:creator>貿丞 謝</dc:creator>
  <cp:lastModifiedBy>ASUS</cp:lastModifiedBy>
  <cp:revision>24</cp:revision>
  <dcterms:created xsi:type="dcterms:W3CDTF">2018-10-31T11:15:49Z</dcterms:created>
  <dcterms:modified xsi:type="dcterms:W3CDTF">2018-11-07T04:13:54Z</dcterms:modified>
</cp:coreProperties>
</file>