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0" r:id="rId1"/>
  </p:sldMasterIdLst>
  <p:sldIdLst>
    <p:sldId id="262" r:id="rId2"/>
    <p:sldId id="308" r:id="rId3"/>
    <p:sldId id="257" r:id="rId4"/>
    <p:sldId id="258" r:id="rId5"/>
    <p:sldId id="259" r:id="rId6"/>
    <p:sldId id="275"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301" r:id="rId21"/>
    <p:sldId id="302" r:id="rId22"/>
    <p:sldId id="276" r:id="rId23"/>
    <p:sldId id="303" r:id="rId24"/>
    <p:sldId id="277" r:id="rId25"/>
    <p:sldId id="278" r:id="rId26"/>
    <p:sldId id="304" r:id="rId27"/>
    <p:sldId id="279" r:id="rId28"/>
    <p:sldId id="280" r:id="rId29"/>
    <p:sldId id="283" r:id="rId30"/>
    <p:sldId id="284" r:id="rId31"/>
    <p:sldId id="285" r:id="rId32"/>
    <p:sldId id="306" r:id="rId33"/>
    <p:sldId id="286" r:id="rId34"/>
    <p:sldId id="287" r:id="rId35"/>
    <p:sldId id="289" r:id="rId36"/>
    <p:sldId id="290" r:id="rId37"/>
    <p:sldId id="291" r:id="rId38"/>
    <p:sldId id="292" r:id="rId39"/>
    <p:sldId id="293" r:id="rId40"/>
    <p:sldId id="294" r:id="rId41"/>
    <p:sldId id="295" r:id="rId42"/>
    <p:sldId id="298" r:id="rId43"/>
    <p:sldId id="299" r:id="rId44"/>
    <p:sldId id="300" r:id="rId45"/>
    <p:sldId id="315" r:id="rId46"/>
    <p:sldId id="316" r:id="rId47"/>
    <p:sldId id="317" r:id="rId48"/>
    <p:sldId id="311" r:id="rId49"/>
    <p:sldId id="312" r:id="rId50"/>
    <p:sldId id="318" r:id="rId51"/>
    <p:sldId id="319" r:id="rId52"/>
    <p:sldId id="314" r:id="rId53"/>
    <p:sldId id="313"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85" autoAdjust="0"/>
    <p:restoredTop sz="94660"/>
  </p:normalViewPr>
  <p:slideViewPr>
    <p:cSldViewPr snapToGrid="0">
      <p:cViewPr varScale="1">
        <p:scale>
          <a:sx n="77" d="100"/>
          <a:sy n="77" d="100"/>
        </p:scale>
        <p:origin x="114" y="7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61"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2616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3676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48976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3447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26205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862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183079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4682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0026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623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058634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7062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2166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0542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719223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217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9/8/2017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835943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7500"/>
            <a:ext cx="8596668" cy="1320800"/>
          </a:xfrm>
        </p:spPr>
        <p:txBody>
          <a:bodyPr>
            <a:normAutofit/>
          </a:bodyPr>
          <a:lstStyle/>
          <a:p>
            <a:r>
              <a:rPr lang="en-US" sz="4800" dirty="0"/>
              <a:t>Logistics Management</a:t>
            </a:r>
          </a:p>
        </p:txBody>
      </p:sp>
      <p:sp>
        <p:nvSpPr>
          <p:cNvPr id="3" name="Content Placeholder 2"/>
          <p:cNvSpPr>
            <a:spLocks noGrp="1"/>
          </p:cNvSpPr>
          <p:nvPr>
            <p:ph idx="1"/>
          </p:nvPr>
        </p:nvSpPr>
        <p:spPr>
          <a:xfrm>
            <a:off x="677334" y="1346200"/>
            <a:ext cx="8596668" cy="5003800"/>
          </a:xfrm>
        </p:spPr>
        <p:txBody>
          <a:bodyPr>
            <a:normAutofit/>
          </a:bodyPr>
          <a:lstStyle/>
          <a:p>
            <a:pPr marL="0" indent="0">
              <a:buNone/>
            </a:pPr>
            <a:r>
              <a:rPr lang="en-US" sz="2800" dirty="0"/>
              <a:t>Group Name – G2</a:t>
            </a:r>
          </a:p>
          <a:p>
            <a:pPr marL="0" indent="0">
              <a:buNone/>
            </a:pPr>
            <a:endParaRPr lang="en-US" sz="2800" dirty="0"/>
          </a:p>
          <a:p>
            <a:pPr marL="0" indent="0">
              <a:buNone/>
            </a:pPr>
            <a:r>
              <a:rPr lang="en-US" sz="2800" dirty="0"/>
              <a:t>Team Members-</a:t>
            </a:r>
          </a:p>
          <a:p>
            <a:pPr marL="514350" indent="-514350">
              <a:buAutoNum type="arabicPeriod"/>
            </a:pPr>
            <a:r>
              <a:rPr lang="en-US" sz="2800" dirty="0"/>
              <a:t>Abhishek Malpedi - GL</a:t>
            </a:r>
          </a:p>
          <a:p>
            <a:pPr marL="514350" indent="-514350">
              <a:buAutoNum type="arabicPeriod"/>
            </a:pPr>
            <a:r>
              <a:rPr lang="en-US" sz="2800" dirty="0"/>
              <a:t>Subhashree Rath</a:t>
            </a:r>
          </a:p>
          <a:p>
            <a:pPr marL="514350" indent="-514350">
              <a:buAutoNum type="arabicPeriod"/>
            </a:pPr>
            <a:r>
              <a:rPr lang="en-US" sz="2800" dirty="0" err="1"/>
              <a:t>Snehal</a:t>
            </a:r>
            <a:r>
              <a:rPr lang="en-US" sz="2800" dirty="0"/>
              <a:t> </a:t>
            </a:r>
            <a:r>
              <a:rPr lang="en-US" sz="2800" dirty="0" err="1"/>
              <a:t>Chaudhari</a:t>
            </a:r>
            <a:endParaRPr lang="en-US" sz="2800" dirty="0"/>
          </a:p>
          <a:p>
            <a:pPr marL="514350" indent="-514350">
              <a:buAutoNum type="arabicPeriod"/>
            </a:pPr>
            <a:r>
              <a:rPr lang="en-US" sz="2800" dirty="0" err="1"/>
              <a:t>Priyanka</a:t>
            </a:r>
            <a:r>
              <a:rPr lang="en-US" sz="2800" dirty="0"/>
              <a:t> </a:t>
            </a:r>
            <a:r>
              <a:rPr lang="en-US" sz="2800" dirty="0" err="1"/>
              <a:t>Aphale</a:t>
            </a:r>
            <a:r>
              <a:rPr lang="en-US" sz="2800" dirty="0"/>
              <a:t>	</a:t>
            </a:r>
          </a:p>
          <a:p>
            <a:pPr marL="514350" indent="-514350">
              <a:buAutoNum type="arabicPeriod"/>
            </a:pPr>
            <a:r>
              <a:rPr lang="en-US" sz="2800" dirty="0"/>
              <a:t>Ajit Paygude</a:t>
            </a:r>
          </a:p>
          <a:p>
            <a:pPr marL="514350" indent="-514350">
              <a:buAutoNum type="arabicPeriod"/>
            </a:pPr>
            <a:r>
              <a:rPr lang="en-US" sz="2800" dirty="0"/>
              <a:t>Venkatesan Mayilsamy</a:t>
            </a:r>
          </a:p>
          <a:p>
            <a:pPr marL="0" indent="0">
              <a:buNone/>
            </a:pPr>
            <a:endParaRPr lang="en-US" dirty="0"/>
          </a:p>
        </p:txBody>
      </p:sp>
    </p:spTree>
    <p:extLst>
      <p:ext uri="{BB962C8B-B14F-4D97-AF65-F5344CB8AC3E}">
        <p14:creationId xmlns:p14="http://schemas.microsoft.com/office/powerpoint/2010/main" val="26058381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4000500" cy="6857999"/>
          </a:xfrm>
        </p:spPr>
        <p:txBody>
          <a:bodyPr/>
          <a:lstStyle/>
          <a:p>
            <a:pPr marL="0" indent="0">
              <a:buNone/>
            </a:pPr>
            <a:r>
              <a:rPr lang="en-US" dirty="0"/>
              <a:t>3. Register Screen</a:t>
            </a:r>
          </a:p>
          <a:p>
            <a:pPr marL="0" indent="0">
              <a:buNone/>
            </a:pPr>
            <a:endParaRPr lang="en-US" dirty="0"/>
          </a:p>
          <a:p>
            <a:pPr>
              <a:buFont typeface="Wingdings" panose="05000000000000000000" pitchFamily="2" charset="2"/>
              <a:buChar char="Ø"/>
            </a:pPr>
            <a:r>
              <a:rPr lang="en-US" dirty="0"/>
              <a:t>User ID is generated automatically for new user.</a:t>
            </a:r>
          </a:p>
          <a:p>
            <a:pPr>
              <a:buFont typeface="Wingdings" panose="05000000000000000000" pitchFamily="2" charset="2"/>
              <a:buChar char="Ø"/>
            </a:pPr>
            <a:endParaRPr lang="en-US" dirty="0"/>
          </a:p>
          <a:p>
            <a:pPr>
              <a:buFont typeface="Wingdings" panose="05000000000000000000" pitchFamily="2" charset="2"/>
              <a:buChar char="Ø"/>
            </a:pPr>
            <a:r>
              <a:rPr lang="en-US" dirty="0"/>
              <a:t>ENTER – If entered details qualify all the validations, user is registered successfully.</a:t>
            </a:r>
          </a:p>
          <a:p>
            <a:pPr>
              <a:buFont typeface="Wingdings" panose="05000000000000000000" pitchFamily="2" charset="2"/>
              <a:buChar char="Ø"/>
            </a:pPr>
            <a:endParaRPr lang="en-US" dirty="0"/>
          </a:p>
          <a:p>
            <a:pPr>
              <a:buFont typeface="Wingdings" panose="05000000000000000000" pitchFamily="2" charset="2"/>
              <a:buChar char="Ø"/>
            </a:pPr>
            <a:r>
              <a:rPr lang="en-US" dirty="0"/>
              <a:t>F2 – On pressing this aid key, it will redirect user to main menu screen.</a:t>
            </a:r>
          </a:p>
          <a:p>
            <a:pPr>
              <a:buFont typeface="Wingdings" panose="05000000000000000000" pitchFamily="2" charset="2"/>
              <a:buChar char="Ø"/>
            </a:pPr>
            <a:endParaRPr lang="en-US" dirty="0"/>
          </a:p>
          <a:p>
            <a:pPr>
              <a:buFont typeface="Wingdings" panose="05000000000000000000" pitchFamily="2" charset="2"/>
              <a:buChar char="Ø"/>
            </a:pPr>
            <a:r>
              <a:rPr lang="en-US" dirty="0"/>
              <a:t>F3 – On pressing this aid key, user can exit from the application. </a:t>
            </a:r>
          </a:p>
          <a:p>
            <a:pPr>
              <a:buFont typeface="Wingdings" panose="05000000000000000000" pitchFamily="2" charset="2"/>
              <a:buChar char="Ø"/>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0500" y="266700"/>
            <a:ext cx="7952961" cy="6197599"/>
          </a:xfrm>
          <a:prstGeom prst="rect">
            <a:avLst/>
          </a:prstGeom>
        </p:spPr>
      </p:pic>
    </p:spTree>
    <p:extLst>
      <p:ext uri="{BB962C8B-B14F-4D97-AF65-F5344CB8AC3E}">
        <p14:creationId xmlns:p14="http://schemas.microsoft.com/office/powerpoint/2010/main" val="12733445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3911600" cy="6857999"/>
          </a:xfrm>
        </p:spPr>
        <p:txBody>
          <a:bodyPr>
            <a:normAutofit/>
          </a:bodyPr>
          <a:lstStyle/>
          <a:p>
            <a:pPr marL="0" indent="0">
              <a:buNone/>
            </a:pPr>
            <a:r>
              <a:rPr lang="en-US" dirty="0"/>
              <a:t>4. Admin Menu</a:t>
            </a:r>
          </a:p>
          <a:p>
            <a:pPr marL="0" indent="0">
              <a:buNone/>
            </a:pPr>
            <a:endParaRPr lang="en-US" dirty="0"/>
          </a:p>
          <a:p>
            <a:pPr>
              <a:buFont typeface="Wingdings" panose="05000000000000000000" pitchFamily="2" charset="2"/>
              <a:buChar char="Ø"/>
            </a:pPr>
            <a:r>
              <a:rPr lang="en-US" dirty="0"/>
              <a:t>On successful login, admin has access for following options:</a:t>
            </a:r>
          </a:p>
          <a:p>
            <a:pPr>
              <a:buFont typeface="+mj-lt"/>
              <a:buAutoNum type="arabicPeriod"/>
            </a:pPr>
            <a:r>
              <a:rPr lang="en-US" dirty="0"/>
              <a:t>Can update products</a:t>
            </a:r>
          </a:p>
          <a:p>
            <a:pPr>
              <a:buFont typeface="+mj-lt"/>
              <a:buAutoNum type="arabicPeriod"/>
            </a:pPr>
            <a:r>
              <a:rPr lang="en-US" dirty="0"/>
              <a:t>Can update dealers</a:t>
            </a:r>
          </a:p>
          <a:p>
            <a:pPr>
              <a:buFont typeface="+mj-lt"/>
              <a:buAutoNum type="arabicPeriod"/>
            </a:pPr>
            <a:r>
              <a:rPr lang="en-US" dirty="0"/>
              <a:t>Can view product status</a:t>
            </a:r>
          </a:p>
          <a:p>
            <a:pPr>
              <a:buFont typeface="+mj-lt"/>
              <a:buAutoNum type="arabicPeriod"/>
            </a:pPr>
            <a:r>
              <a:rPr lang="en-US" dirty="0"/>
              <a:t>Can check daily sales</a:t>
            </a:r>
          </a:p>
          <a:p>
            <a:pPr marL="0" indent="0">
              <a:buNone/>
            </a:pPr>
            <a:endParaRPr lang="en-US" dirty="0"/>
          </a:p>
          <a:p>
            <a:pPr>
              <a:buFont typeface="Wingdings" panose="05000000000000000000" pitchFamily="2" charset="2"/>
              <a:buChar char="Ø"/>
            </a:pPr>
            <a:r>
              <a:rPr lang="en-US" dirty="0"/>
              <a:t>ENTER – On pressing this aid key, admin can perform respective task.</a:t>
            </a:r>
          </a:p>
          <a:p>
            <a:pPr>
              <a:buFont typeface="Wingdings" panose="05000000000000000000" pitchFamily="2" charset="2"/>
              <a:buChar char="Ø"/>
            </a:pPr>
            <a:endParaRPr lang="en-US" dirty="0"/>
          </a:p>
          <a:p>
            <a:pPr>
              <a:buFont typeface="Wingdings" panose="05000000000000000000" pitchFamily="2" charset="2"/>
              <a:buChar char="Ø"/>
            </a:pPr>
            <a:r>
              <a:rPr lang="en-US" dirty="0"/>
              <a:t>F3 - On pressing this aid key, admin can logout from this application. </a:t>
            </a:r>
          </a:p>
          <a:p>
            <a:pPr>
              <a:buFont typeface="Wingdings" panose="05000000000000000000" pitchFamily="2" charset="2"/>
              <a:buChar char="Ø"/>
            </a:pPr>
            <a:endParaRPr lang="en-US" dirty="0"/>
          </a:p>
          <a:p>
            <a:pPr marL="0" indent="0">
              <a:buNone/>
            </a:pPr>
            <a:endParaRPr lang="en-US" dirty="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1600" y="190499"/>
            <a:ext cx="8041861" cy="6438901"/>
          </a:xfrm>
          <a:prstGeom prst="rect">
            <a:avLst/>
          </a:prstGeom>
        </p:spPr>
      </p:pic>
    </p:spTree>
    <p:extLst>
      <p:ext uri="{BB962C8B-B14F-4D97-AF65-F5344CB8AC3E}">
        <p14:creationId xmlns:p14="http://schemas.microsoft.com/office/powerpoint/2010/main" val="2210375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3896139" cy="6857999"/>
          </a:xfrm>
        </p:spPr>
        <p:txBody>
          <a:bodyPr>
            <a:normAutofit/>
          </a:bodyPr>
          <a:lstStyle/>
          <a:p>
            <a:pPr marL="0" indent="0">
              <a:buNone/>
            </a:pPr>
            <a:r>
              <a:rPr lang="en-US" dirty="0"/>
              <a:t>5. Update Product</a:t>
            </a:r>
          </a:p>
          <a:p>
            <a:pPr marL="0" indent="0">
              <a:buNone/>
            </a:pPr>
            <a:endParaRPr lang="en-US" dirty="0"/>
          </a:p>
          <a:p>
            <a:pPr>
              <a:buFont typeface="Wingdings" panose="05000000000000000000" pitchFamily="2" charset="2"/>
              <a:buChar char="Ø"/>
            </a:pPr>
            <a:r>
              <a:rPr lang="en-US" dirty="0"/>
              <a:t>On entering product ID, admin can add, update and delete products.</a:t>
            </a:r>
          </a:p>
          <a:p>
            <a:pPr>
              <a:buFont typeface="Wingdings" panose="05000000000000000000" pitchFamily="2" charset="2"/>
              <a:buChar char="Ø"/>
            </a:pPr>
            <a:endParaRPr lang="en-US" dirty="0"/>
          </a:p>
          <a:p>
            <a:pPr>
              <a:buFont typeface="Wingdings" panose="05000000000000000000" pitchFamily="2" charset="2"/>
              <a:buChar char="Ø"/>
            </a:pPr>
            <a:r>
              <a:rPr lang="en-US" dirty="0"/>
              <a:t>ENTER- On pressing this aid key, next map is shown with all the details of existing products.</a:t>
            </a:r>
          </a:p>
          <a:p>
            <a:pPr>
              <a:buFont typeface="Wingdings" panose="05000000000000000000" pitchFamily="2" charset="2"/>
              <a:buChar char="Ø"/>
            </a:pPr>
            <a:endParaRPr lang="en-US" dirty="0"/>
          </a:p>
          <a:p>
            <a:pPr>
              <a:buFont typeface="Wingdings" panose="05000000000000000000" pitchFamily="2" charset="2"/>
              <a:buChar char="Ø"/>
            </a:pPr>
            <a:r>
              <a:rPr lang="en-US" dirty="0"/>
              <a:t>F3 - On pressing this aid key, admin can logout from this application. </a:t>
            </a:r>
          </a:p>
          <a:p>
            <a:pPr marL="0" indent="0">
              <a:buNone/>
            </a:pPr>
            <a:endParaRPr lang="en-US" dirty="0"/>
          </a:p>
          <a:p>
            <a:pPr marL="0" indent="0">
              <a:buNone/>
            </a:pPr>
            <a:r>
              <a:rPr lang="en-US" dirty="0"/>
              <a:t> </a:t>
            </a:r>
          </a:p>
          <a:p>
            <a:pPr marL="0" indent="0">
              <a:buNone/>
            </a:pP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6140" y="184149"/>
            <a:ext cx="8083826" cy="6489700"/>
          </a:xfrm>
          <a:prstGeom prst="rect">
            <a:avLst/>
          </a:prstGeom>
        </p:spPr>
      </p:pic>
    </p:spTree>
    <p:extLst>
      <p:ext uri="{BB962C8B-B14F-4D97-AF65-F5344CB8AC3E}">
        <p14:creationId xmlns:p14="http://schemas.microsoft.com/office/powerpoint/2010/main" val="15563024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055166" y="185530"/>
            <a:ext cx="7938052" cy="6467061"/>
          </a:xfrm>
        </p:spPr>
      </p:pic>
      <p:sp>
        <p:nvSpPr>
          <p:cNvPr id="5" name="Content Placeholder 4">
            <a:extLst>
              <a:ext uri="{FF2B5EF4-FFF2-40B4-BE49-F238E27FC236}">
                <a16:creationId xmlns:a16="http://schemas.microsoft.com/office/drawing/2014/main" xmlns="" id="{09A9136C-1799-4133-89DA-492D4766905E}"/>
              </a:ext>
            </a:extLst>
          </p:cNvPr>
          <p:cNvSpPr>
            <a:spLocks noGrp="1"/>
          </p:cNvSpPr>
          <p:nvPr>
            <p:ph sz="half" idx="2"/>
          </p:nvPr>
        </p:nvSpPr>
        <p:spPr>
          <a:xfrm>
            <a:off x="0" y="0"/>
            <a:ext cx="4055165" cy="6858000"/>
          </a:xfrm>
        </p:spPr>
        <p:txBody>
          <a:bodyPr>
            <a:normAutofit lnSpcReduction="10000"/>
          </a:bodyPr>
          <a:lstStyle/>
          <a:p>
            <a:pPr>
              <a:buFont typeface="Wingdings" panose="05000000000000000000" pitchFamily="2" charset="2"/>
              <a:buChar char="Ø"/>
            </a:pPr>
            <a:r>
              <a:rPr lang="en-IN" dirty="0"/>
              <a:t>This map shows all the product details for </a:t>
            </a:r>
            <a:r>
              <a:rPr lang="en-IN" dirty="0" err="1"/>
              <a:t>updation</a:t>
            </a:r>
            <a:r>
              <a:rPr lang="en-IN" dirty="0"/>
              <a:t>. Admin cannot update product ID and respective dealer name.</a:t>
            </a:r>
          </a:p>
          <a:p>
            <a:pPr>
              <a:buFont typeface="Wingdings" panose="05000000000000000000" pitchFamily="2" charset="2"/>
              <a:buChar char="Ø"/>
            </a:pPr>
            <a:endParaRPr lang="en-IN" dirty="0"/>
          </a:p>
          <a:p>
            <a:pPr>
              <a:buFont typeface="Wingdings" panose="05000000000000000000" pitchFamily="2" charset="2"/>
              <a:buChar char="Ø"/>
            </a:pPr>
            <a:r>
              <a:rPr lang="en-IN" dirty="0"/>
              <a:t>F2 – This aid key is enabled only for new product ID which adds the new product details.</a:t>
            </a:r>
          </a:p>
          <a:p>
            <a:pPr>
              <a:buFont typeface="Wingdings" panose="05000000000000000000" pitchFamily="2" charset="2"/>
              <a:buChar char="Ø"/>
            </a:pPr>
            <a:endParaRPr lang="en-IN" dirty="0"/>
          </a:p>
          <a:p>
            <a:pPr>
              <a:buFont typeface="Wingdings" panose="05000000000000000000" pitchFamily="2" charset="2"/>
              <a:buChar char="Ø"/>
            </a:pPr>
            <a:r>
              <a:rPr lang="en-IN" dirty="0"/>
              <a:t>F4 – This aid key is enabled only for existing product ID which update the product details.</a:t>
            </a:r>
          </a:p>
          <a:p>
            <a:pPr>
              <a:buFont typeface="Wingdings" panose="05000000000000000000" pitchFamily="2" charset="2"/>
              <a:buChar char="Ø"/>
            </a:pPr>
            <a:endParaRPr lang="en-IN" dirty="0"/>
          </a:p>
          <a:p>
            <a:pPr>
              <a:buFont typeface="Wingdings" panose="05000000000000000000" pitchFamily="2" charset="2"/>
              <a:buChar char="Ø"/>
            </a:pPr>
            <a:r>
              <a:rPr lang="en-IN" dirty="0"/>
              <a:t>F4 – This aid key is enabled only for existing product ID which delete the product.</a:t>
            </a:r>
          </a:p>
          <a:p>
            <a:pPr>
              <a:buFont typeface="Wingdings" panose="05000000000000000000" pitchFamily="2" charset="2"/>
              <a:buChar char="Ø"/>
            </a:pPr>
            <a:endParaRPr lang="en-IN" dirty="0"/>
          </a:p>
          <a:p>
            <a:pPr>
              <a:buFont typeface="Wingdings" panose="05000000000000000000" pitchFamily="2" charset="2"/>
              <a:buChar char="Ø"/>
            </a:pPr>
            <a:r>
              <a:rPr lang="en-US" dirty="0"/>
              <a:t>F3 - On pressing this aid key, admin can logout from this application. </a:t>
            </a:r>
          </a:p>
          <a:p>
            <a:pPr>
              <a:buFont typeface="Wingdings" panose="05000000000000000000" pitchFamily="2" charset="2"/>
              <a:buChar char="Ø"/>
            </a:pPr>
            <a:r>
              <a:rPr lang="en-US" dirty="0"/>
              <a:t>F6 - On pressing this aid key, admin menu map is shown. </a:t>
            </a:r>
          </a:p>
          <a:p>
            <a:pPr marL="0" indent="0">
              <a:buNone/>
            </a:pPr>
            <a:endParaRPr lang="en-US"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9721297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4002157" cy="6857999"/>
          </a:xfrm>
        </p:spPr>
        <p:txBody>
          <a:bodyPr/>
          <a:lstStyle/>
          <a:p>
            <a:pPr marL="0" indent="0">
              <a:buNone/>
            </a:pPr>
            <a:r>
              <a:rPr lang="en-US" dirty="0"/>
              <a:t>6. Update Dealer</a:t>
            </a:r>
          </a:p>
          <a:p>
            <a:pPr marL="0" indent="0">
              <a:buNone/>
            </a:pPr>
            <a:endParaRPr lang="en-US" dirty="0"/>
          </a:p>
          <a:p>
            <a:pPr>
              <a:buFont typeface="Wingdings" panose="05000000000000000000" pitchFamily="2" charset="2"/>
              <a:buChar char="Ø"/>
            </a:pPr>
            <a:r>
              <a:rPr lang="en-US" dirty="0"/>
              <a:t>On entering dealer ID, admin can add, update and delete dealer.</a:t>
            </a:r>
          </a:p>
          <a:p>
            <a:pPr>
              <a:buFont typeface="Wingdings" panose="05000000000000000000" pitchFamily="2" charset="2"/>
              <a:buChar char="Ø"/>
            </a:pPr>
            <a:endParaRPr lang="en-US" dirty="0"/>
          </a:p>
          <a:p>
            <a:pPr>
              <a:buFont typeface="Wingdings" panose="05000000000000000000" pitchFamily="2" charset="2"/>
              <a:buChar char="Ø"/>
            </a:pPr>
            <a:r>
              <a:rPr lang="en-US" dirty="0"/>
              <a:t>ENTER- On pressing this aid key, next map is shown with all the details of existing dealer. If dealer ID doesn’t exists, new dealer is added.</a:t>
            </a:r>
          </a:p>
          <a:p>
            <a:pPr>
              <a:buFont typeface="Wingdings" panose="05000000000000000000" pitchFamily="2" charset="2"/>
              <a:buChar char="Ø"/>
            </a:pPr>
            <a:endParaRPr lang="en-US" dirty="0"/>
          </a:p>
          <a:p>
            <a:pPr>
              <a:buFont typeface="Wingdings" panose="05000000000000000000" pitchFamily="2" charset="2"/>
              <a:buChar char="Ø"/>
            </a:pPr>
            <a:r>
              <a:rPr lang="en-US" dirty="0"/>
              <a:t>F3 - On pressing this aid key, admin can logout from this application. </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2157" y="196849"/>
            <a:ext cx="8004313" cy="6464300"/>
          </a:xfrm>
          <a:prstGeom prst="rect">
            <a:avLst/>
          </a:prstGeom>
        </p:spPr>
      </p:pic>
    </p:spTree>
    <p:extLst>
      <p:ext uri="{BB962C8B-B14F-4D97-AF65-F5344CB8AC3E}">
        <p14:creationId xmlns:p14="http://schemas.microsoft.com/office/powerpoint/2010/main" val="38098719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8661" y="162840"/>
            <a:ext cx="7996325" cy="6551112"/>
          </a:xfrm>
        </p:spPr>
      </p:pic>
      <p:sp>
        <p:nvSpPr>
          <p:cNvPr id="5" name="Text Placeholder 4">
            <a:extLst>
              <a:ext uri="{FF2B5EF4-FFF2-40B4-BE49-F238E27FC236}">
                <a16:creationId xmlns:a16="http://schemas.microsoft.com/office/drawing/2014/main" xmlns="" id="{D6CB04C7-22B0-4C9C-9520-270C4046A36F}"/>
              </a:ext>
            </a:extLst>
          </p:cNvPr>
          <p:cNvSpPr>
            <a:spLocks noGrp="1"/>
          </p:cNvSpPr>
          <p:nvPr>
            <p:ph type="body" sz="half" idx="2"/>
          </p:nvPr>
        </p:nvSpPr>
        <p:spPr>
          <a:xfrm>
            <a:off x="0" y="0"/>
            <a:ext cx="4028661" cy="6858000"/>
          </a:xfrm>
        </p:spPr>
        <p:txBody>
          <a:bodyPr>
            <a:noAutofit/>
          </a:bodyPr>
          <a:lstStyle/>
          <a:p>
            <a:pPr marL="285750" indent="-285750">
              <a:buFont typeface="Wingdings" panose="05000000000000000000" pitchFamily="2" charset="2"/>
              <a:buChar char="Ø"/>
            </a:pPr>
            <a:r>
              <a:rPr lang="en-IN" sz="1800" dirty="0"/>
              <a:t>This map shows all the dealer details for </a:t>
            </a:r>
            <a:r>
              <a:rPr lang="en-IN" sz="1800" dirty="0" err="1"/>
              <a:t>updation</a:t>
            </a:r>
            <a:r>
              <a:rPr lang="en-IN" sz="1800" dirty="0"/>
              <a:t>. Admin cannot update dealer ID.</a:t>
            </a:r>
          </a:p>
          <a:p>
            <a:pPr marL="285750" indent="-285750">
              <a:buFont typeface="Wingdings" panose="05000000000000000000" pitchFamily="2" charset="2"/>
              <a:buChar char="Ø"/>
            </a:pPr>
            <a:endParaRPr lang="en-IN" sz="1800" dirty="0"/>
          </a:p>
          <a:p>
            <a:pPr marL="285750" indent="-285750">
              <a:buFont typeface="Wingdings" panose="05000000000000000000" pitchFamily="2" charset="2"/>
              <a:buChar char="Ø"/>
            </a:pPr>
            <a:r>
              <a:rPr lang="en-IN" sz="1800" dirty="0"/>
              <a:t>F2 – This aid key is enabled only for new dealer ID which adds the new dealer details.</a:t>
            </a:r>
          </a:p>
          <a:p>
            <a:pPr marL="285750" indent="-285750">
              <a:buFont typeface="Wingdings" panose="05000000000000000000" pitchFamily="2" charset="2"/>
              <a:buChar char="Ø"/>
            </a:pPr>
            <a:endParaRPr lang="en-IN" sz="1800" dirty="0"/>
          </a:p>
          <a:p>
            <a:pPr marL="285750" indent="-285750">
              <a:buFont typeface="Wingdings" panose="05000000000000000000" pitchFamily="2" charset="2"/>
              <a:buChar char="Ø"/>
            </a:pPr>
            <a:r>
              <a:rPr lang="en-IN" sz="1800" dirty="0"/>
              <a:t>F4 – This aid key is enabled only for existing dealer ID which update the dealer details.</a:t>
            </a:r>
          </a:p>
          <a:p>
            <a:pPr marL="285750" indent="-285750">
              <a:buFont typeface="Wingdings" panose="05000000000000000000" pitchFamily="2" charset="2"/>
              <a:buChar char="Ø"/>
            </a:pPr>
            <a:endParaRPr lang="en-IN" sz="1800" dirty="0"/>
          </a:p>
          <a:p>
            <a:pPr marL="285750" indent="-285750">
              <a:buFont typeface="Wingdings" panose="05000000000000000000" pitchFamily="2" charset="2"/>
              <a:buChar char="Ø"/>
            </a:pPr>
            <a:r>
              <a:rPr lang="en-IN" sz="1800" dirty="0"/>
              <a:t>F4 – This aid key is enabled only for existing dealer ID which delete the dealer.</a:t>
            </a:r>
          </a:p>
          <a:p>
            <a:pPr marL="285750" indent="-285750">
              <a:buFont typeface="Wingdings" panose="05000000000000000000" pitchFamily="2" charset="2"/>
              <a:buChar char="Ø"/>
            </a:pPr>
            <a:endParaRPr lang="en-IN" sz="1800" dirty="0"/>
          </a:p>
          <a:p>
            <a:pPr marL="285750" indent="-285750">
              <a:buFont typeface="Wingdings" panose="05000000000000000000" pitchFamily="2" charset="2"/>
              <a:buChar char="Ø"/>
            </a:pPr>
            <a:r>
              <a:rPr lang="en-US" sz="1800" dirty="0"/>
              <a:t>F3 - On pressing this aid key, he can logout from application. </a:t>
            </a:r>
          </a:p>
          <a:p>
            <a:pPr marL="285750" indent="-285750">
              <a:buFont typeface="Wingdings" panose="05000000000000000000" pitchFamily="2" charset="2"/>
              <a:buChar char="Ø"/>
            </a:pPr>
            <a:r>
              <a:rPr lang="en-US" sz="1800" dirty="0"/>
              <a:t>F6 - On pressing this aid key, admin menu map is shown. </a:t>
            </a:r>
          </a:p>
          <a:p>
            <a:endParaRPr lang="en-IN" sz="1800" dirty="0"/>
          </a:p>
        </p:txBody>
      </p:sp>
    </p:spTree>
    <p:extLst>
      <p:ext uri="{BB962C8B-B14F-4D97-AF65-F5344CB8AC3E}">
        <p14:creationId xmlns:p14="http://schemas.microsoft.com/office/powerpoint/2010/main" val="36481274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3962400" cy="6857999"/>
          </a:xfrm>
        </p:spPr>
        <p:txBody>
          <a:bodyPr/>
          <a:lstStyle/>
          <a:p>
            <a:pPr marL="0" indent="0">
              <a:buNone/>
            </a:pPr>
            <a:r>
              <a:rPr lang="en-US" dirty="0"/>
              <a:t>7. User Menu</a:t>
            </a:r>
          </a:p>
          <a:p>
            <a:pPr marL="0" indent="0">
              <a:buNone/>
            </a:pPr>
            <a:endParaRPr lang="en-US" dirty="0"/>
          </a:p>
          <a:p>
            <a:pPr>
              <a:buFont typeface="Wingdings" panose="05000000000000000000" pitchFamily="2" charset="2"/>
              <a:buChar char="Ø"/>
            </a:pPr>
            <a:r>
              <a:rPr lang="en-US" dirty="0"/>
              <a:t>On successful login, user name and his ID is shown on right side of BMS. User has access for following options:</a:t>
            </a:r>
          </a:p>
          <a:p>
            <a:pPr>
              <a:buFont typeface="+mj-lt"/>
              <a:buAutoNum type="arabicPeriod"/>
            </a:pPr>
            <a:r>
              <a:rPr lang="en-US" dirty="0"/>
              <a:t>To update his personal details</a:t>
            </a:r>
          </a:p>
          <a:p>
            <a:pPr>
              <a:buFont typeface="+mj-lt"/>
              <a:buAutoNum type="arabicPeriod"/>
            </a:pPr>
            <a:r>
              <a:rPr lang="en-US" dirty="0"/>
              <a:t>To view products and select  	    product into cart</a:t>
            </a:r>
          </a:p>
          <a:p>
            <a:pPr marL="0" indent="0">
              <a:buNone/>
            </a:pPr>
            <a:endParaRPr lang="en-US" dirty="0"/>
          </a:p>
          <a:p>
            <a:pPr>
              <a:buFont typeface="Wingdings" panose="05000000000000000000" pitchFamily="2" charset="2"/>
              <a:buChar char="Ø"/>
            </a:pPr>
            <a:r>
              <a:rPr lang="en-US" dirty="0"/>
              <a:t>ENTER – On pressing this aid key, user can perform respective task.</a:t>
            </a:r>
          </a:p>
          <a:p>
            <a:pPr>
              <a:buFont typeface="Wingdings" panose="05000000000000000000" pitchFamily="2" charset="2"/>
              <a:buChar char="Ø"/>
            </a:pPr>
            <a:endParaRPr lang="en-US" dirty="0"/>
          </a:p>
          <a:p>
            <a:pPr>
              <a:buFont typeface="Wingdings" panose="05000000000000000000" pitchFamily="2" charset="2"/>
              <a:buChar char="Ø"/>
            </a:pPr>
            <a:r>
              <a:rPr lang="en-US" dirty="0"/>
              <a:t>F3 - On pressing this aid key, user can logout from this application. </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190499"/>
            <a:ext cx="8030817" cy="6477000"/>
          </a:xfrm>
          <a:prstGeom prst="rect">
            <a:avLst/>
          </a:prstGeom>
        </p:spPr>
      </p:pic>
    </p:spTree>
    <p:extLst>
      <p:ext uri="{BB962C8B-B14F-4D97-AF65-F5344CB8AC3E}">
        <p14:creationId xmlns:p14="http://schemas.microsoft.com/office/powerpoint/2010/main" val="11669421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3896140" cy="6857999"/>
          </a:xfrm>
        </p:spPr>
        <p:txBody>
          <a:bodyPr>
            <a:normAutofit/>
          </a:bodyPr>
          <a:lstStyle/>
          <a:p>
            <a:pPr marL="0" indent="0">
              <a:buNone/>
            </a:pPr>
            <a:r>
              <a:rPr lang="en-US" dirty="0"/>
              <a:t>8. Update Account</a:t>
            </a:r>
          </a:p>
          <a:p>
            <a:pPr marL="0" indent="0">
              <a:buNone/>
            </a:pPr>
            <a:endParaRPr lang="en-US" dirty="0"/>
          </a:p>
          <a:p>
            <a:pPr>
              <a:buFont typeface="Wingdings" panose="05000000000000000000" pitchFamily="2" charset="2"/>
              <a:buChar char="Ø"/>
            </a:pPr>
            <a:r>
              <a:rPr lang="en-IN" dirty="0"/>
              <a:t>This map shows all the user details for </a:t>
            </a:r>
            <a:r>
              <a:rPr lang="en-IN" dirty="0" err="1"/>
              <a:t>updation</a:t>
            </a:r>
            <a:r>
              <a:rPr lang="en-IN" dirty="0"/>
              <a:t>. User cannot update his ID, name and date-of-birth.</a:t>
            </a:r>
          </a:p>
          <a:p>
            <a:pPr>
              <a:buFont typeface="Wingdings" panose="05000000000000000000" pitchFamily="2" charset="2"/>
              <a:buChar char="Ø"/>
            </a:pPr>
            <a:endParaRPr lang="en-IN" dirty="0"/>
          </a:p>
          <a:p>
            <a:pPr>
              <a:buFont typeface="Wingdings" panose="05000000000000000000" pitchFamily="2" charset="2"/>
              <a:buChar char="Ø"/>
            </a:pPr>
            <a:r>
              <a:rPr lang="en-IN" dirty="0"/>
              <a:t>F2 – On pressing this aid key, user details are updated after passing the validations.</a:t>
            </a:r>
          </a:p>
          <a:p>
            <a:pPr>
              <a:buFont typeface="Wingdings" panose="05000000000000000000" pitchFamily="2" charset="2"/>
              <a:buChar char="Ø"/>
            </a:pPr>
            <a:endParaRPr lang="en-IN" dirty="0"/>
          </a:p>
          <a:p>
            <a:pPr>
              <a:buFont typeface="Wingdings" panose="05000000000000000000" pitchFamily="2" charset="2"/>
              <a:buChar char="Ø"/>
            </a:pPr>
            <a:r>
              <a:rPr lang="en-US" dirty="0"/>
              <a:t>F3 - On pressing this aid key, user can logout from this application.</a:t>
            </a:r>
          </a:p>
          <a:p>
            <a:pPr>
              <a:buFont typeface="Wingdings" panose="05000000000000000000" pitchFamily="2" charset="2"/>
              <a:buChar char="Ø"/>
            </a:pPr>
            <a:r>
              <a:rPr lang="en-US" dirty="0"/>
              <a:t> </a:t>
            </a:r>
          </a:p>
          <a:p>
            <a:pPr>
              <a:buFont typeface="Wingdings" panose="05000000000000000000" pitchFamily="2" charset="2"/>
              <a:buChar char="Ø"/>
            </a:pPr>
            <a:r>
              <a:rPr lang="en-US" dirty="0"/>
              <a:t>F4 - On pressing this aid key, user menu map is shown. </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6140" y="222249"/>
            <a:ext cx="8083825" cy="6413500"/>
          </a:xfrm>
          <a:prstGeom prst="rect">
            <a:avLst/>
          </a:prstGeom>
        </p:spPr>
      </p:pic>
    </p:spTree>
    <p:extLst>
      <p:ext uri="{BB962C8B-B14F-4D97-AF65-F5344CB8AC3E}">
        <p14:creationId xmlns:p14="http://schemas.microsoft.com/office/powerpoint/2010/main" val="14770106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3843130" cy="6857999"/>
          </a:xfrm>
        </p:spPr>
        <p:txBody>
          <a:bodyPr>
            <a:normAutofit/>
          </a:bodyPr>
          <a:lstStyle/>
          <a:p>
            <a:pPr marL="0" indent="0">
              <a:buNone/>
            </a:pPr>
            <a:r>
              <a:rPr lang="en-US" dirty="0"/>
              <a:t>9. View Products</a:t>
            </a:r>
          </a:p>
          <a:p>
            <a:pPr marL="0" indent="0">
              <a:buNone/>
            </a:pPr>
            <a:endParaRPr lang="en-US" dirty="0"/>
          </a:p>
          <a:p>
            <a:pPr>
              <a:buFont typeface="Wingdings" panose="05000000000000000000" pitchFamily="2" charset="2"/>
              <a:buChar char="Ø"/>
            </a:pPr>
            <a:r>
              <a:rPr lang="en-US" dirty="0"/>
              <a:t>This map shows all the product details with all it’s details to allow user to select product into his cart.</a:t>
            </a:r>
          </a:p>
          <a:p>
            <a:pPr>
              <a:buFont typeface="Wingdings" panose="05000000000000000000" pitchFamily="2" charset="2"/>
              <a:buChar char="Ø"/>
            </a:pPr>
            <a:endParaRPr lang="en-US" dirty="0"/>
          </a:p>
          <a:p>
            <a:pPr>
              <a:buFont typeface="Wingdings" panose="05000000000000000000" pitchFamily="2" charset="2"/>
              <a:buChar char="Ø"/>
            </a:pPr>
            <a:r>
              <a:rPr lang="en-US" dirty="0"/>
              <a:t>F3 - On pressing this aid key, user can logout from this application.</a:t>
            </a:r>
          </a:p>
          <a:p>
            <a:pPr marL="0" indent="0">
              <a:buNone/>
            </a:pPr>
            <a:r>
              <a:rPr lang="en-US" dirty="0"/>
              <a:t> </a:t>
            </a:r>
          </a:p>
          <a:p>
            <a:pPr>
              <a:buFont typeface="Wingdings" panose="05000000000000000000" pitchFamily="2" charset="2"/>
              <a:buChar char="Ø"/>
            </a:pPr>
            <a:r>
              <a:rPr lang="en-US" dirty="0"/>
              <a:t>F4 - On pressing this aid key, user menu map is shown.</a:t>
            </a:r>
          </a:p>
          <a:p>
            <a:pPr>
              <a:buFont typeface="Wingdings" panose="05000000000000000000" pitchFamily="2" charset="2"/>
              <a:buChar char="Ø"/>
            </a:pPr>
            <a:endParaRPr lang="en-US" dirty="0"/>
          </a:p>
          <a:p>
            <a:pPr>
              <a:buFont typeface="Wingdings" panose="05000000000000000000" pitchFamily="2" charset="2"/>
              <a:buChar char="Ø"/>
            </a:pPr>
            <a:r>
              <a:rPr lang="en-US" dirty="0"/>
              <a:t>F5 – On pressing this aid key, bill is generated for selected product.</a:t>
            </a:r>
          </a:p>
          <a:p>
            <a:pPr>
              <a:buFont typeface="Wingdings" panose="05000000000000000000" pitchFamily="2" charset="2"/>
              <a:buChar char="Ø"/>
            </a:pPr>
            <a:endParaRPr lang="en-US" dirty="0"/>
          </a:p>
          <a:p>
            <a:pPr>
              <a:buFont typeface="Wingdings" panose="05000000000000000000" pitchFamily="2" charset="2"/>
              <a:buChar char="Ø"/>
            </a:pPr>
            <a:r>
              <a:rPr lang="en-US" dirty="0"/>
              <a:t>F6 - On pressing this aid key, this map is refreshed.</a:t>
            </a:r>
          </a:p>
        </p:txBody>
      </p:sp>
      <p:pic>
        <p:nvPicPr>
          <p:cNvPr id="4" name="Picture 3"/>
          <p:cNvPicPr/>
          <p:nvPr/>
        </p:nvPicPr>
        <p:blipFill rotWithShape="1">
          <a:blip r:embed="rId2"/>
          <a:srcRect t="6803" b="6292"/>
          <a:stretch/>
        </p:blipFill>
        <p:spPr bwMode="auto">
          <a:xfrm>
            <a:off x="3843130" y="150312"/>
            <a:ext cx="8194382" cy="647595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31350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3816626" cy="6857999"/>
          </a:xfrm>
        </p:spPr>
        <p:txBody>
          <a:bodyPr/>
          <a:lstStyle/>
          <a:p>
            <a:pPr marL="0" indent="0">
              <a:buNone/>
            </a:pPr>
            <a:r>
              <a:rPr lang="en-US" dirty="0"/>
              <a:t>10. Bill</a:t>
            </a:r>
          </a:p>
          <a:p>
            <a:pPr marL="0" indent="0">
              <a:buNone/>
            </a:pPr>
            <a:endParaRPr lang="en-US" dirty="0"/>
          </a:p>
          <a:p>
            <a:pPr>
              <a:buFont typeface="Wingdings" panose="05000000000000000000" pitchFamily="2" charset="2"/>
              <a:buChar char="Ø"/>
            </a:pPr>
            <a:r>
              <a:rPr lang="en-US" dirty="0"/>
              <a:t>This map shows the selected product into cart and generates bill for user.</a:t>
            </a:r>
          </a:p>
          <a:p>
            <a:pPr>
              <a:buFont typeface="Wingdings" panose="05000000000000000000" pitchFamily="2" charset="2"/>
              <a:buChar char="Ø"/>
            </a:pPr>
            <a:endParaRPr lang="en-US" dirty="0"/>
          </a:p>
          <a:p>
            <a:pPr>
              <a:buFont typeface="Wingdings" panose="05000000000000000000" pitchFamily="2" charset="2"/>
              <a:buChar char="Ø"/>
            </a:pPr>
            <a:r>
              <a:rPr lang="en-US" dirty="0"/>
              <a:t>F3 - On pressing this aid key, user can logout from this application.</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6627" y="137491"/>
            <a:ext cx="8189843" cy="6477000"/>
          </a:xfrm>
          <a:prstGeom prst="rect">
            <a:avLst/>
          </a:prstGeom>
        </p:spPr>
      </p:pic>
    </p:spTree>
    <p:extLst>
      <p:ext uri="{BB962C8B-B14F-4D97-AF65-F5344CB8AC3E}">
        <p14:creationId xmlns:p14="http://schemas.microsoft.com/office/powerpoint/2010/main" val="775109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smtClean="0"/>
              <a:t>Introduction</a:t>
            </a:r>
            <a:endParaRPr lang="en-IN" sz="4400" dirty="0"/>
          </a:p>
        </p:txBody>
      </p:sp>
      <p:sp>
        <p:nvSpPr>
          <p:cNvPr id="3" name="Content Placeholder 2"/>
          <p:cNvSpPr>
            <a:spLocks noGrp="1"/>
          </p:cNvSpPr>
          <p:nvPr>
            <p:ph idx="1"/>
          </p:nvPr>
        </p:nvSpPr>
        <p:spPr/>
        <p:txBody>
          <a:bodyPr>
            <a:noAutofit/>
          </a:bodyPr>
          <a:lstStyle/>
          <a:p>
            <a:pPr marL="109728" indent="0">
              <a:buNone/>
            </a:pPr>
            <a:r>
              <a:rPr lang="en-IN" sz="2600" dirty="0" smtClean="0"/>
              <a:t>Logistics </a:t>
            </a:r>
            <a:r>
              <a:rPr lang="en-IN" sz="2600" dirty="0"/>
              <a:t>management is the part of supply chain management that plans, implements  and controls the efficient,  effective forward , and reverse flow and storage </a:t>
            </a:r>
            <a:r>
              <a:rPr lang="en-IN" sz="2600"/>
              <a:t>of </a:t>
            </a:r>
            <a:r>
              <a:rPr lang="en-IN" sz="2600" smtClean="0"/>
              <a:t>goods, </a:t>
            </a:r>
            <a:r>
              <a:rPr lang="en-IN" sz="2600" dirty="0"/>
              <a:t>services, and related information between the power of origin and the point of consumption in order to meet customer’s requirements.</a:t>
            </a:r>
          </a:p>
          <a:p>
            <a:pPr marL="109728" indent="0">
              <a:buNone/>
            </a:pPr>
            <a:endParaRPr lang="en-IN" sz="2600" dirty="0" smtClean="0"/>
          </a:p>
          <a:p>
            <a:pPr marL="109728" indent="0">
              <a:buNone/>
            </a:pPr>
            <a:r>
              <a:rPr lang="en-IN" sz="2600" dirty="0" smtClean="0"/>
              <a:t> </a:t>
            </a:r>
            <a:endParaRPr lang="en-IN" sz="2600" dirty="0"/>
          </a:p>
        </p:txBody>
      </p:sp>
    </p:spTree>
    <p:extLst>
      <p:ext uri="{BB962C8B-B14F-4D97-AF65-F5344CB8AC3E}">
        <p14:creationId xmlns:p14="http://schemas.microsoft.com/office/powerpoint/2010/main" val="9082846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3A76FFC-7342-4779-8010-55E363AB158F}"/>
              </a:ext>
            </a:extLst>
          </p:cNvPr>
          <p:cNvSpPr>
            <a:spLocks noGrp="1"/>
          </p:cNvSpPr>
          <p:nvPr>
            <p:ph idx="1"/>
          </p:nvPr>
        </p:nvSpPr>
        <p:spPr>
          <a:xfrm>
            <a:off x="0" y="0"/>
            <a:ext cx="3816627" cy="6857999"/>
          </a:xfrm>
        </p:spPr>
        <p:txBody>
          <a:bodyPr/>
          <a:lstStyle/>
          <a:p>
            <a:pPr marL="0" indent="0">
              <a:buNone/>
            </a:pPr>
            <a:r>
              <a:rPr lang="en-IN" dirty="0"/>
              <a:t>11. Report printing for product status</a:t>
            </a:r>
          </a:p>
          <a:p>
            <a:pPr marL="0" indent="0">
              <a:buNone/>
            </a:pPr>
            <a:endParaRPr lang="en-IN" dirty="0"/>
          </a:p>
          <a:p>
            <a:pPr marL="0" indent="0">
              <a:buNone/>
            </a:pPr>
            <a:r>
              <a:rPr lang="en-IN" dirty="0"/>
              <a:t>Admin can generate report file for products to check status of availability of products with its logistics, to check price of that products and to check dealer associated with that product.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6626" y="259914"/>
            <a:ext cx="8195245" cy="6338170"/>
          </a:xfrm>
          <a:prstGeom prst="rect">
            <a:avLst/>
          </a:prstGeom>
        </p:spPr>
      </p:pic>
    </p:spTree>
    <p:extLst>
      <p:ext uri="{BB962C8B-B14F-4D97-AF65-F5344CB8AC3E}">
        <p14:creationId xmlns:p14="http://schemas.microsoft.com/office/powerpoint/2010/main" val="36815702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3A76FFC-7342-4779-8010-55E363AB158F}"/>
              </a:ext>
            </a:extLst>
          </p:cNvPr>
          <p:cNvSpPr>
            <a:spLocks noGrp="1"/>
          </p:cNvSpPr>
          <p:nvPr>
            <p:ph idx="1"/>
          </p:nvPr>
        </p:nvSpPr>
        <p:spPr>
          <a:xfrm>
            <a:off x="0" y="0"/>
            <a:ext cx="3816627" cy="6857999"/>
          </a:xfrm>
        </p:spPr>
        <p:txBody>
          <a:bodyPr/>
          <a:lstStyle/>
          <a:p>
            <a:pPr marL="0" indent="0">
              <a:buNone/>
            </a:pPr>
            <a:r>
              <a:rPr lang="en-IN" dirty="0"/>
              <a:t>12. Report printing to check daily sales</a:t>
            </a:r>
          </a:p>
          <a:p>
            <a:pPr marL="0" indent="0">
              <a:buNone/>
            </a:pPr>
            <a:endParaRPr lang="en-IN" dirty="0"/>
          </a:p>
          <a:p>
            <a:pPr marL="0" indent="0">
              <a:buNone/>
            </a:pPr>
            <a:r>
              <a:rPr lang="en-IN" dirty="0"/>
              <a:t>Admin can generate report file to check daily sales of products. While generating report file, it checks the booking dates of all orders and prints only those orders that were placed today comparing with system-date.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6626" y="212941"/>
            <a:ext cx="8130013" cy="6388275"/>
          </a:xfrm>
          <a:prstGeom prst="rect">
            <a:avLst/>
          </a:prstGeom>
        </p:spPr>
      </p:pic>
    </p:spTree>
    <p:extLst>
      <p:ext uri="{BB962C8B-B14F-4D97-AF65-F5344CB8AC3E}">
        <p14:creationId xmlns:p14="http://schemas.microsoft.com/office/powerpoint/2010/main" val="19717076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554" y="0"/>
            <a:ext cx="3444092" cy="596900"/>
          </a:xfrm>
        </p:spPr>
        <p:txBody>
          <a:bodyPr>
            <a:noAutofit/>
          </a:bodyPr>
          <a:lstStyle/>
          <a:p>
            <a:r>
              <a:rPr lang="en-US" sz="4400" dirty="0"/>
              <a:t>Test Cases</a:t>
            </a:r>
          </a:p>
        </p:txBody>
      </p:sp>
      <p:sp>
        <p:nvSpPr>
          <p:cNvPr id="3" name="Content Placeholder 2"/>
          <p:cNvSpPr>
            <a:spLocks noGrp="1"/>
          </p:cNvSpPr>
          <p:nvPr>
            <p:ph idx="1"/>
          </p:nvPr>
        </p:nvSpPr>
        <p:spPr>
          <a:xfrm>
            <a:off x="0" y="755376"/>
            <a:ext cx="4013202" cy="6102624"/>
          </a:xfrm>
        </p:spPr>
        <p:txBody>
          <a:bodyPr numCol="1">
            <a:normAutofit fontScale="92500" lnSpcReduction="20000"/>
          </a:bodyPr>
          <a:lstStyle/>
          <a:p>
            <a:pPr marL="0" indent="0">
              <a:buNone/>
            </a:pPr>
            <a:r>
              <a:rPr lang="en-US" sz="1900" dirty="0"/>
              <a:t>1. Menu Screen</a:t>
            </a:r>
          </a:p>
          <a:p>
            <a:pPr marL="0" indent="0">
              <a:buNone/>
            </a:pPr>
            <a:endParaRPr lang="en-US" sz="1900" dirty="0"/>
          </a:p>
          <a:p>
            <a:pPr>
              <a:buFont typeface="Wingdings" panose="05000000000000000000" pitchFamily="2" charset="2"/>
              <a:buChar char="Ø"/>
            </a:pPr>
            <a:r>
              <a:rPr lang="en-US" sz="1900" dirty="0"/>
              <a:t>Test Case 1: Invalid Option</a:t>
            </a:r>
          </a:p>
          <a:p>
            <a:pPr marL="0" indent="0">
              <a:buNone/>
            </a:pPr>
            <a:r>
              <a:rPr lang="en-US" sz="1900" dirty="0"/>
              <a:t>Expected result - Invalid option message</a:t>
            </a:r>
          </a:p>
          <a:p>
            <a:pPr marL="0" indent="0">
              <a:buNone/>
            </a:pPr>
            <a:r>
              <a:rPr lang="en-US" sz="1900" dirty="0"/>
              <a:t>Actual result – Displaying invalid option message</a:t>
            </a:r>
          </a:p>
          <a:p>
            <a:pPr marL="0" indent="0">
              <a:buNone/>
            </a:pPr>
            <a:r>
              <a:rPr lang="en-US" sz="1900" dirty="0"/>
              <a:t>Result – PASS</a:t>
            </a:r>
          </a:p>
          <a:p>
            <a:pPr marL="0" indent="0">
              <a:buNone/>
            </a:pPr>
            <a:endParaRPr lang="en-US" sz="1900" dirty="0"/>
          </a:p>
          <a:p>
            <a:pPr>
              <a:buFont typeface="Wingdings" panose="05000000000000000000" pitchFamily="2" charset="2"/>
              <a:buChar char="Ø"/>
            </a:pPr>
            <a:r>
              <a:rPr lang="en-US" sz="1900" dirty="0"/>
              <a:t>Test Case 2: Valid Option</a:t>
            </a:r>
          </a:p>
          <a:p>
            <a:pPr marL="0" indent="0">
              <a:buNone/>
            </a:pPr>
            <a:endParaRPr lang="en-US" sz="1900" dirty="0"/>
          </a:p>
          <a:p>
            <a:pPr marL="0" indent="0">
              <a:buNone/>
            </a:pPr>
            <a:r>
              <a:rPr lang="en-US" sz="1900" dirty="0"/>
              <a:t>Expected result – Directing user to next map based to selected option</a:t>
            </a:r>
          </a:p>
          <a:p>
            <a:pPr marL="0" indent="0">
              <a:buNone/>
            </a:pPr>
            <a:r>
              <a:rPr lang="en-US" sz="1900" dirty="0"/>
              <a:t>Actual result - Directing user to next map based to selected option</a:t>
            </a:r>
          </a:p>
          <a:p>
            <a:pPr marL="0" indent="0">
              <a:buNone/>
            </a:pPr>
            <a:r>
              <a:rPr lang="en-US" sz="1900" dirty="0"/>
              <a:t>Result – PASS</a:t>
            </a:r>
          </a:p>
          <a:p>
            <a:pPr marL="0" indent="0">
              <a:buNone/>
            </a:pPr>
            <a:endParaRPr lang="en-US" dirty="0"/>
          </a:p>
          <a:p>
            <a:pPr marL="0" indent="0">
              <a:buNone/>
            </a:pPr>
            <a:endParaRPr lang="en-US" dirty="0"/>
          </a:p>
          <a:p>
            <a:pPr marL="0" indent="0">
              <a:buNone/>
            </a:pPr>
            <a:r>
              <a:rPr lang="en-US" dirty="0"/>
              <a:t>        </a:t>
            </a:r>
          </a:p>
        </p:txBody>
      </p:sp>
      <p:pic>
        <p:nvPicPr>
          <p:cNvPr id="6" name="Picture 5">
            <a:extLst>
              <a:ext uri="{FF2B5EF4-FFF2-40B4-BE49-F238E27FC236}">
                <a16:creationId xmlns:a16="http://schemas.microsoft.com/office/drawing/2014/main" xmlns="" id="{6A297D4A-0A4E-423E-9542-EA77463AEC0F}"/>
              </a:ext>
            </a:extLst>
          </p:cNvPr>
          <p:cNvPicPr>
            <a:picLocks noChangeAspect="1"/>
          </p:cNvPicPr>
          <p:nvPr/>
        </p:nvPicPr>
        <p:blipFill>
          <a:blip r:embed="rId2"/>
          <a:stretch>
            <a:fillRect/>
          </a:stretch>
        </p:blipFill>
        <p:spPr>
          <a:xfrm>
            <a:off x="4013201" y="145774"/>
            <a:ext cx="7970242" cy="6586330"/>
          </a:xfrm>
          <a:prstGeom prst="rect">
            <a:avLst/>
          </a:prstGeom>
        </p:spPr>
      </p:pic>
    </p:spTree>
    <p:extLst>
      <p:ext uri="{BB962C8B-B14F-4D97-AF65-F5344CB8AC3E}">
        <p14:creationId xmlns:p14="http://schemas.microsoft.com/office/powerpoint/2010/main" val="28231741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4013202" cy="6858000"/>
          </a:xfrm>
        </p:spPr>
        <p:txBody>
          <a:bodyPr numCol="1">
            <a:normAutofit/>
          </a:bodyPr>
          <a:lstStyle/>
          <a:p>
            <a:pPr marL="0" indent="0">
              <a:buNone/>
            </a:pPr>
            <a:endParaRPr lang="en-US" sz="1900" dirty="0"/>
          </a:p>
          <a:p>
            <a:pPr marL="0" indent="0">
              <a:buNone/>
            </a:pPr>
            <a:endParaRPr lang="en-US" sz="1900" dirty="0"/>
          </a:p>
          <a:p>
            <a:pPr>
              <a:buFont typeface="Wingdings" panose="05000000000000000000" pitchFamily="2" charset="2"/>
              <a:buChar char="Ø"/>
            </a:pPr>
            <a:r>
              <a:rPr lang="en-US" sz="1900" dirty="0"/>
              <a:t>Test Case 3: Invalid AID-Key</a:t>
            </a:r>
          </a:p>
          <a:p>
            <a:pPr marL="0" indent="0">
              <a:buNone/>
            </a:pPr>
            <a:r>
              <a:rPr lang="en-US" sz="1900" dirty="0"/>
              <a:t>Expected result – Display proper message if invalid aid-key is pressed</a:t>
            </a:r>
          </a:p>
          <a:p>
            <a:pPr marL="0" indent="0">
              <a:buNone/>
            </a:pPr>
            <a:r>
              <a:rPr lang="en-US" sz="1900" dirty="0"/>
              <a:t>Actual result – Displaying proper  message</a:t>
            </a:r>
          </a:p>
          <a:p>
            <a:pPr marL="0" indent="0">
              <a:buNone/>
            </a:pPr>
            <a:r>
              <a:rPr lang="en-US" sz="1900" dirty="0"/>
              <a:t>Result – PASS</a:t>
            </a:r>
          </a:p>
          <a:p>
            <a:pPr marL="0" indent="0">
              <a:buNone/>
            </a:pPr>
            <a:endParaRPr lang="en-US" sz="1900" dirty="0"/>
          </a:p>
          <a:p>
            <a:pPr marL="0" indent="0">
              <a:buNone/>
            </a:pPr>
            <a:endParaRPr lang="en-US" dirty="0"/>
          </a:p>
          <a:p>
            <a:pPr marL="0" indent="0">
              <a:buNone/>
            </a:pPr>
            <a:endParaRPr lang="en-US" dirty="0"/>
          </a:p>
          <a:p>
            <a:pPr marL="0" indent="0">
              <a:buNone/>
            </a:pPr>
            <a:r>
              <a:rPr lang="en-US" dirty="0"/>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3202" y="225468"/>
            <a:ext cx="7848884" cy="6375748"/>
          </a:xfrm>
          <a:prstGeom prst="rect">
            <a:avLst/>
          </a:prstGeom>
        </p:spPr>
      </p:pic>
    </p:spTree>
    <p:extLst>
      <p:ext uri="{BB962C8B-B14F-4D97-AF65-F5344CB8AC3E}">
        <p14:creationId xmlns:p14="http://schemas.microsoft.com/office/powerpoint/2010/main" val="24968493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4013202" cy="6858000"/>
          </a:xfrm>
        </p:spPr>
        <p:txBody>
          <a:bodyPr numCol="1">
            <a:normAutofit/>
          </a:bodyPr>
          <a:lstStyle/>
          <a:p>
            <a:pPr marL="0" indent="0">
              <a:buNone/>
            </a:pPr>
            <a:r>
              <a:rPr lang="en-US" sz="1900" dirty="0"/>
              <a:t>2. Login Screen</a:t>
            </a:r>
          </a:p>
          <a:p>
            <a:pPr marL="0" indent="0">
              <a:buNone/>
            </a:pPr>
            <a:endParaRPr lang="en-US" sz="1900" dirty="0"/>
          </a:p>
          <a:p>
            <a:pPr>
              <a:buFont typeface="Wingdings" panose="05000000000000000000" pitchFamily="2" charset="2"/>
              <a:buChar char="Ø"/>
            </a:pPr>
            <a:r>
              <a:rPr lang="en-US" sz="1900" dirty="0"/>
              <a:t>Test Case 1: Enter all details</a:t>
            </a:r>
          </a:p>
          <a:p>
            <a:pPr marL="0" indent="0">
              <a:buNone/>
            </a:pPr>
            <a:r>
              <a:rPr lang="en-US" sz="1900" dirty="0"/>
              <a:t>Expected result – Ask user to fill all details</a:t>
            </a:r>
          </a:p>
          <a:p>
            <a:pPr marL="0" indent="0">
              <a:buNone/>
            </a:pPr>
            <a:r>
              <a:rPr lang="en-US" sz="1900" dirty="0"/>
              <a:t>Actual result – Displaying proper  message</a:t>
            </a:r>
          </a:p>
          <a:p>
            <a:pPr marL="0" indent="0">
              <a:buNone/>
            </a:pPr>
            <a:r>
              <a:rPr lang="en-US" sz="1900" dirty="0"/>
              <a:t>Result – PASS</a:t>
            </a:r>
          </a:p>
          <a:p>
            <a:pPr marL="0" indent="0">
              <a:buNone/>
            </a:pPr>
            <a:endParaRPr lang="en-US" sz="1900" dirty="0"/>
          </a:p>
          <a:p>
            <a:pPr marL="0" indent="0">
              <a:buNone/>
            </a:pPr>
            <a:endParaRPr lang="en-US" dirty="0"/>
          </a:p>
          <a:p>
            <a:pPr marL="0" indent="0">
              <a:buNone/>
            </a:pPr>
            <a:endParaRPr lang="en-US" dirty="0"/>
          </a:p>
          <a:p>
            <a:pPr marL="0" indent="0">
              <a:buNone/>
            </a:pPr>
            <a:r>
              <a:rPr lang="en-US" dirty="0"/>
              <a:t>        </a:t>
            </a:r>
          </a:p>
        </p:txBody>
      </p:sp>
      <p:pic>
        <p:nvPicPr>
          <p:cNvPr id="8" name="Picture 7">
            <a:extLst>
              <a:ext uri="{FF2B5EF4-FFF2-40B4-BE49-F238E27FC236}">
                <a16:creationId xmlns:a16="http://schemas.microsoft.com/office/drawing/2014/main" xmlns="" id="{C7FBFA1F-623D-4920-8609-9413D782FF31}"/>
              </a:ext>
            </a:extLst>
          </p:cNvPr>
          <p:cNvPicPr>
            <a:picLocks noChangeAspect="1"/>
          </p:cNvPicPr>
          <p:nvPr/>
        </p:nvPicPr>
        <p:blipFill>
          <a:blip r:embed="rId2"/>
          <a:stretch>
            <a:fillRect/>
          </a:stretch>
        </p:blipFill>
        <p:spPr>
          <a:xfrm>
            <a:off x="4013202" y="132522"/>
            <a:ext cx="7848884" cy="6586330"/>
          </a:xfrm>
          <a:prstGeom prst="rect">
            <a:avLst/>
          </a:prstGeom>
        </p:spPr>
      </p:pic>
    </p:spTree>
    <p:extLst>
      <p:ext uri="{BB962C8B-B14F-4D97-AF65-F5344CB8AC3E}">
        <p14:creationId xmlns:p14="http://schemas.microsoft.com/office/powerpoint/2010/main" val="13372289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4013202" cy="6858000"/>
          </a:xfrm>
        </p:spPr>
        <p:txBody>
          <a:bodyPr numCol="1">
            <a:normAutofit/>
          </a:bodyPr>
          <a:lstStyle/>
          <a:p>
            <a:pPr marL="0" indent="0">
              <a:buNone/>
            </a:pPr>
            <a:endParaRPr lang="en-US" sz="1900" dirty="0"/>
          </a:p>
          <a:p>
            <a:pPr marL="0" indent="0">
              <a:buNone/>
            </a:pPr>
            <a:endParaRPr lang="en-US" sz="1900" dirty="0"/>
          </a:p>
          <a:p>
            <a:pPr>
              <a:buFont typeface="Wingdings" panose="05000000000000000000" pitchFamily="2" charset="2"/>
              <a:buChar char="Ø"/>
            </a:pPr>
            <a:r>
              <a:rPr lang="en-US" sz="1900" dirty="0"/>
              <a:t>Test Case 2: Check entered details</a:t>
            </a:r>
          </a:p>
          <a:p>
            <a:pPr marL="0" indent="0">
              <a:buNone/>
            </a:pPr>
            <a:r>
              <a:rPr lang="en-US" sz="1900" dirty="0"/>
              <a:t>Expected result – Show login unsuccessful message to user if details are invalid otherwise log IN successfully</a:t>
            </a:r>
          </a:p>
          <a:p>
            <a:pPr marL="0" indent="0">
              <a:buNone/>
            </a:pPr>
            <a:r>
              <a:rPr lang="en-US" sz="1900" dirty="0"/>
              <a:t>Actual result – Displaying proper message for invalid details and login successful for valid details</a:t>
            </a:r>
          </a:p>
          <a:p>
            <a:pPr marL="0" indent="0">
              <a:buNone/>
            </a:pPr>
            <a:r>
              <a:rPr lang="en-US" sz="1900" dirty="0"/>
              <a:t>Result – PASS</a:t>
            </a:r>
          </a:p>
          <a:p>
            <a:pPr marL="0" indent="0">
              <a:buNone/>
            </a:pPr>
            <a:endParaRPr lang="en-US" sz="1900" dirty="0"/>
          </a:p>
          <a:p>
            <a:pPr marL="0" indent="0">
              <a:buNone/>
            </a:pPr>
            <a:endParaRPr lang="en-US" dirty="0"/>
          </a:p>
          <a:p>
            <a:pPr marL="0" indent="0">
              <a:buNone/>
            </a:pPr>
            <a:endParaRPr lang="en-US" dirty="0"/>
          </a:p>
          <a:p>
            <a:pPr marL="0" indent="0">
              <a:buNone/>
            </a:pPr>
            <a:r>
              <a:rPr lang="en-US" dirty="0"/>
              <a:t>        </a:t>
            </a:r>
          </a:p>
        </p:txBody>
      </p:sp>
      <p:pic>
        <p:nvPicPr>
          <p:cNvPr id="4" name="Picture 3">
            <a:extLst>
              <a:ext uri="{FF2B5EF4-FFF2-40B4-BE49-F238E27FC236}">
                <a16:creationId xmlns:a16="http://schemas.microsoft.com/office/drawing/2014/main" xmlns="" id="{43C7D6A3-1489-42D1-993D-BADEE86B8FA9}"/>
              </a:ext>
            </a:extLst>
          </p:cNvPr>
          <p:cNvPicPr>
            <a:picLocks noChangeAspect="1"/>
          </p:cNvPicPr>
          <p:nvPr/>
        </p:nvPicPr>
        <p:blipFill>
          <a:blip r:embed="rId2"/>
          <a:stretch>
            <a:fillRect/>
          </a:stretch>
        </p:blipFill>
        <p:spPr>
          <a:xfrm>
            <a:off x="4013202" y="182217"/>
            <a:ext cx="7998922" cy="6493565"/>
          </a:xfrm>
          <a:prstGeom prst="rect">
            <a:avLst/>
          </a:prstGeom>
        </p:spPr>
      </p:pic>
    </p:spTree>
    <p:extLst>
      <p:ext uri="{BB962C8B-B14F-4D97-AF65-F5344CB8AC3E}">
        <p14:creationId xmlns:p14="http://schemas.microsoft.com/office/powerpoint/2010/main" val="36886747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4013202" cy="6858000"/>
          </a:xfrm>
        </p:spPr>
        <p:txBody>
          <a:bodyPr numCol="1">
            <a:normAutofit/>
          </a:bodyPr>
          <a:lstStyle/>
          <a:p>
            <a:pPr marL="0" indent="0">
              <a:buNone/>
            </a:pPr>
            <a:endParaRPr lang="en-US" sz="1900" dirty="0"/>
          </a:p>
          <a:p>
            <a:pPr marL="0" indent="0">
              <a:buNone/>
            </a:pPr>
            <a:endParaRPr lang="en-US" sz="1900" dirty="0"/>
          </a:p>
          <a:p>
            <a:pPr>
              <a:buFont typeface="Wingdings" panose="05000000000000000000" pitchFamily="2" charset="2"/>
              <a:buChar char="Ø"/>
            </a:pPr>
            <a:r>
              <a:rPr lang="en-US" sz="1900" dirty="0"/>
              <a:t>Test Case 3: Invalid AID-Key</a:t>
            </a:r>
          </a:p>
          <a:p>
            <a:pPr marL="0" indent="0">
              <a:buNone/>
            </a:pPr>
            <a:r>
              <a:rPr lang="en-US" sz="1900" dirty="0"/>
              <a:t>Expected result – Display proper message if invalid aid-key is pressed</a:t>
            </a:r>
          </a:p>
          <a:p>
            <a:pPr marL="0" indent="0">
              <a:buNone/>
            </a:pPr>
            <a:r>
              <a:rPr lang="en-US" sz="1900" dirty="0"/>
              <a:t>Actual result – Displaying proper  message</a:t>
            </a:r>
          </a:p>
          <a:p>
            <a:pPr marL="0" indent="0">
              <a:buNone/>
            </a:pPr>
            <a:r>
              <a:rPr lang="en-US" sz="1900" dirty="0"/>
              <a:t>Result – PASS</a:t>
            </a:r>
          </a:p>
          <a:p>
            <a:pPr marL="0" indent="0">
              <a:buNone/>
            </a:pPr>
            <a:endParaRPr lang="en-US" sz="1900" dirty="0"/>
          </a:p>
          <a:p>
            <a:pPr marL="0" indent="0">
              <a:buNone/>
            </a:pPr>
            <a:endParaRPr lang="en-US" dirty="0"/>
          </a:p>
          <a:p>
            <a:pPr marL="0" indent="0">
              <a:buNone/>
            </a:pPr>
            <a:endParaRPr lang="en-US" dirty="0"/>
          </a:p>
          <a:p>
            <a:pPr marL="0" indent="0">
              <a:buNone/>
            </a:pPr>
            <a:r>
              <a:rPr lang="en-US" dirty="0"/>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3201" y="263047"/>
            <a:ext cx="7815775" cy="6325644"/>
          </a:xfrm>
          <a:prstGeom prst="rect">
            <a:avLst/>
          </a:prstGeom>
        </p:spPr>
      </p:pic>
    </p:spTree>
    <p:extLst>
      <p:ext uri="{BB962C8B-B14F-4D97-AF65-F5344CB8AC3E}">
        <p14:creationId xmlns:p14="http://schemas.microsoft.com/office/powerpoint/2010/main" val="34426297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4013202" cy="6858000"/>
          </a:xfrm>
        </p:spPr>
        <p:txBody>
          <a:bodyPr numCol="1">
            <a:normAutofit fontScale="92500" lnSpcReduction="20000"/>
          </a:bodyPr>
          <a:lstStyle/>
          <a:p>
            <a:pPr marL="0" indent="0">
              <a:buNone/>
            </a:pPr>
            <a:r>
              <a:rPr lang="en-US" sz="1900" dirty="0"/>
              <a:t>3. Register Screen</a:t>
            </a:r>
          </a:p>
          <a:p>
            <a:pPr marL="0" indent="0">
              <a:buNone/>
            </a:pPr>
            <a:endParaRPr lang="en-US" sz="1900" dirty="0"/>
          </a:p>
          <a:p>
            <a:pPr>
              <a:buFont typeface="Wingdings" panose="05000000000000000000" pitchFamily="2" charset="2"/>
              <a:buChar char="Ø"/>
            </a:pPr>
            <a:r>
              <a:rPr lang="en-US" sz="2100" dirty="0"/>
              <a:t>Test Case 1: Generating auto ID</a:t>
            </a:r>
          </a:p>
          <a:p>
            <a:pPr marL="0" indent="0">
              <a:buNone/>
            </a:pPr>
            <a:r>
              <a:rPr lang="en-US" sz="2100" dirty="0"/>
              <a:t>Expected result – To generate auto ID for user every time he register a new account</a:t>
            </a:r>
          </a:p>
          <a:p>
            <a:pPr marL="0" indent="0">
              <a:buNone/>
            </a:pPr>
            <a:r>
              <a:rPr lang="en-US" sz="2100" dirty="0"/>
              <a:t>Actual result – Generating auto ID</a:t>
            </a:r>
          </a:p>
          <a:p>
            <a:pPr marL="0" indent="0">
              <a:buNone/>
            </a:pPr>
            <a:r>
              <a:rPr lang="en-US" sz="2100" dirty="0"/>
              <a:t>Result – PASS</a:t>
            </a:r>
          </a:p>
          <a:p>
            <a:pPr marL="0" indent="0">
              <a:buNone/>
            </a:pPr>
            <a:endParaRPr lang="en-US" sz="2100" dirty="0"/>
          </a:p>
          <a:p>
            <a:pPr>
              <a:buFont typeface="Wingdings" panose="05000000000000000000" pitchFamily="2" charset="2"/>
              <a:buChar char="Ø"/>
            </a:pPr>
            <a:r>
              <a:rPr lang="en-US" sz="2100" dirty="0"/>
              <a:t>Test Case 2: Enter all details</a:t>
            </a:r>
          </a:p>
          <a:p>
            <a:pPr marL="0" indent="0">
              <a:buNone/>
            </a:pPr>
            <a:r>
              <a:rPr lang="en-US" sz="2100" dirty="0"/>
              <a:t>Expected result – Ask user to fill all details</a:t>
            </a:r>
          </a:p>
          <a:p>
            <a:pPr marL="0" indent="0">
              <a:buNone/>
            </a:pPr>
            <a:r>
              <a:rPr lang="en-US" sz="2100" dirty="0"/>
              <a:t>Actual result – Displaying proper  message </a:t>
            </a:r>
          </a:p>
          <a:p>
            <a:pPr marL="0" indent="0">
              <a:buNone/>
            </a:pPr>
            <a:r>
              <a:rPr lang="en-US" sz="2100" dirty="0"/>
              <a:t>Result – PASS</a:t>
            </a:r>
          </a:p>
          <a:p>
            <a:pPr marL="0" indent="0">
              <a:buNone/>
            </a:pPr>
            <a:endParaRPr lang="en-US" sz="1900" dirty="0"/>
          </a:p>
          <a:p>
            <a:pPr marL="0" indent="0">
              <a:buNone/>
            </a:pPr>
            <a:endParaRPr lang="en-US" sz="1900" dirty="0"/>
          </a:p>
          <a:p>
            <a:pPr marL="0" indent="0">
              <a:buNone/>
            </a:pPr>
            <a:endParaRPr lang="en-US" dirty="0"/>
          </a:p>
          <a:p>
            <a:pPr marL="0" indent="0">
              <a:buNone/>
            </a:pPr>
            <a:endParaRPr lang="en-US" dirty="0"/>
          </a:p>
          <a:p>
            <a:pPr marL="0" indent="0">
              <a:buNone/>
            </a:pPr>
            <a:r>
              <a:rPr lang="en-US" dirty="0"/>
              <a:t>        </a:t>
            </a:r>
          </a:p>
        </p:txBody>
      </p:sp>
      <p:pic>
        <p:nvPicPr>
          <p:cNvPr id="4" name="Picture 3">
            <a:extLst>
              <a:ext uri="{FF2B5EF4-FFF2-40B4-BE49-F238E27FC236}">
                <a16:creationId xmlns:a16="http://schemas.microsoft.com/office/drawing/2014/main" xmlns="" id="{878F7EB8-E75D-4D0E-83C6-1032A453086A}"/>
              </a:ext>
            </a:extLst>
          </p:cNvPr>
          <p:cNvPicPr>
            <a:picLocks noChangeAspect="1"/>
          </p:cNvPicPr>
          <p:nvPr/>
        </p:nvPicPr>
        <p:blipFill>
          <a:blip r:embed="rId2"/>
          <a:stretch>
            <a:fillRect/>
          </a:stretch>
        </p:blipFill>
        <p:spPr>
          <a:xfrm>
            <a:off x="4013202" y="182217"/>
            <a:ext cx="7859970" cy="6493566"/>
          </a:xfrm>
          <a:prstGeom prst="rect">
            <a:avLst/>
          </a:prstGeom>
        </p:spPr>
      </p:pic>
    </p:spTree>
    <p:extLst>
      <p:ext uri="{BB962C8B-B14F-4D97-AF65-F5344CB8AC3E}">
        <p14:creationId xmlns:p14="http://schemas.microsoft.com/office/powerpoint/2010/main" val="2511058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4013202" cy="6858000"/>
          </a:xfrm>
        </p:spPr>
        <p:txBody>
          <a:bodyPr numCol="1">
            <a:normAutofit/>
          </a:bodyPr>
          <a:lstStyle/>
          <a:p>
            <a:pPr marL="0" indent="0">
              <a:buNone/>
            </a:pPr>
            <a:endParaRPr lang="en-US" sz="1900" dirty="0"/>
          </a:p>
          <a:p>
            <a:pPr marL="0" indent="0">
              <a:buNone/>
            </a:pPr>
            <a:endParaRPr lang="en-US" sz="1900" dirty="0"/>
          </a:p>
          <a:p>
            <a:pPr>
              <a:buFont typeface="Wingdings" panose="05000000000000000000" pitchFamily="2" charset="2"/>
              <a:buChar char="Ø"/>
            </a:pPr>
            <a:r>
              <a:rPr lang="en-US" sz="1900" dirty="0"/>
              <a:t>Test Case 3: Contact details must be numeric</a:t>
            </a:r>
          </a:p>
          <a:p>
            <a:pPr marL="0" indent="0">
              <a:buNone/>
            </a:pPr>
            <a:r>
              <a:rPr lang="en-US" sz="1900" dirty="0"/>
              <a:t>Expected result – Proceeding further only when contact details are numeric, else requesting user to enter numeric fields in contact</a:t>
            </a:r>
          </a:p>
          <a:p>
            <a:pPr marL="0" indent="0">
              <a:buNone/>
            </a:pPr>
            <a:r>
              <a:rPr lang="en-US" sz="1900" dirty="0"/>
              <a:t>Actual result – Displaying proper message for invalid details</a:t>
            </a:r>
          </a:p>
          <a:p>
            <a:pPr marL="0" indent="0">
              <a:buNone/>
            </a:pPr>
            <a:r>
              <a:rPr lang="en-US" sz="1900" dirty="0"/>
              <a:t>Result – PASS</a:t>
            </a:r>
          </a:p>
          <a:p>
            <a:pPr marL="0" indent="0">
              <a:buNone/>
            </a:pPr>
            <a:endParaRPr lang="en-US" sz="1900" dirty="0"/>
          </a:p>
          <a:p>
            <a:pPr marL="0" indent="0">
              <a:buNone/>
            </a:pPr>
            <a:endParaRPr lang="en-US" dirty="0"/>
          </a:p>
          <a:p>
            <a:pPr marL="0" indent="0">
              <a:buNone/>
            </a:pPr>
            <a:endParaRPr lang="en-US" dirty="0"/>
          </a:p>
          <a:p>
            <a:pPr marL="0" indent="0">
              <a:buNone/>
            </a:pPr>
            <a:r>
              <a:rPr lang="en-US" dirty="0"/>
              <a:t>        </a:t>
            </a:r>
          </a:p>
        </p:txBody>
      </p:sp>
      <p:pic>
        <p:nvPicPr>
          <p:cNvPr id="5" name="Picture 4">
            <a:extLst>
              <a:ext uri="{FF2B5EF4-FFF2-40B4-BE49-F238E27FC236}">
                <a16:creationId xmlns:a16="http://schemas.microsoft.com/office/drawing/2014/main" xmlns="" id="{6255C237-A848-4A91-83DB-A167C9F76CF2}"/>
              </a:ext>
            </a:extLst>
          </p:cNvPr>
          <p:cNvPicPr>
            <a:picLocks noChangeAspect="1"/>
          </p:cNvPicPr>
          <p:nvPr/>
        </p:nvPicPr>
        <p:blipFill>
          <a:blip r:embed="rId2"/>
          <a:stretch>
            <a:fillRect/>
          </a:stretch>
        </p:blipFill>
        <p:spPr>
          <a:xfrm>
            <a:off x="4013201" y="99391"/>
            <a:ext cx="7882217" cy="6619461"/>
          </a:xfrm>
          <a:prstGeom prst="rect">
            <a:avLst/>
          </a:prstGeom>
        </p:spPr>
      </p:pic>
    </p:spTree>
    <p:extLst>
      <p:ext uri="{BB962C8B-B14F-4D97-AF65-F5344CB8AC3E}">
        <p14:creationId xmlns:p14="http://schemas.microsoft.com/office/powerpoint/2010/main" val="8349262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4013202" cy="6858000"/>
          </a:xfrm>
        </p:spPr>
        <p:txBody>
          <a:bodyPr numCol="1">
            <a:normAutofit/>
          </a:bodyPr>
          <a:lstStyle/>
          <a:p>
            <a:pPr marL="0" indent="0">
              <a:buNone/>
            </a:pPr>
            <a:endParaRPr lang="en-US" sz="1900" dirty="0"/>
          </a:p>
          <a:p>
            <a:pPr marL="0" indent="0">
              <a:buNone/>
            </a:pPr>
            <a:endParaRPr lang="en-US" sz="1900" dirty="0"/>
          </a:p>
          <a:p>
            <a:pPr>
              <a:buFont typeface="Wingdings" panose="05000000000000000000" pitchFamily="2" charset="2"/>
              <a:buChar char="Ø"/>
            </a:pPr>
            <a:r>
              <a:rPr lang="en-US" sz="1900" dirty="0"/>
              <a:t>Test Case 6: Valid age</a:t>
            </a:r>
          </a:p>
          <a:p>
            <a:pPr marL="0" indent="0">
              <a:buNone/>
            </a:pPr>
            <a:r>
              <a:rPr lang="en-US" sz="1900" dirty="0"/>
              <a:t>Expected result – Proceeding further only when user age is minimum of 18, else requesting user to enter valid date-of-birth in date-of-birth field</a:t>
            </a:r>
          </a:p>
          <a:p>
            <a:pPr marL="0" indent="0">
              <a:buNone/>
            </a:pPr>
            <a:r>
              <a:rPr lang="en-US" sz="1900" dirty="0"/>
              <a:t>Actual result – Displaying proper message for invalid details</a:t>
            </a:r>
          </a:p>
          <a:p>
            <a:pPr marL="0" indent="0">
              <a:buNone/>
            </a:pPr>
            <a:r>
              <a:rPr lang="en-US" sz="1900" dirty="0"/>
              <a:t>Result – PASS</a:t>
            </a:r>
          </a:p>
          <a:p>
            <a:pPr marL="0" indent="0">
              <a:buNone/>
            </a:pPr>
            <a:endParaRPr lang="en-US" sz="1900" dirty="0"/>
          </a:p>
          <a:p>
            <a:pPr marL="0" indent="0">
              <a:buNone/>
            </a:pPr>
            <a:endParaRPr lang="en-US" dirty="0"/>
          </a:p>
          <a:p>
            <a:pPr marL="0" indent="0">
              <a:buNone/>
            </a:pPr>
            <a:endParaRPr lang="en-US" dirty="0"/>
          </a:p>
          <a:p>
            <a:pPr marL="0" indent="0">
              <a:buNone/>
            </a:pPr>
            <a:r>
              <a:rPr lang="en-US" dirty="0"/>
              <a:t>        </a:t>
            </a:r>
          </a:p>
        </p:txBody>
      </p:sp>
      <p:pic>
        <p:nvPicPr>
          <p:cNvPr id="4" name="Picture 3">
            <a:extLst>
              <a:ext uri="{FF2B5EF4-FFF2-40B4-BE49-F238E27FC236}">
                <a16:creationId xmlns:a16="http://schemas.microsoft.com/office/drawing/2014/main" xmlns="" id="{93893E01-2CD2-4A6A-BA34-924A17E28051}"/>
              </a:ext>
            </a:extLst>
          </p:cNvPr>
          <p:cNvPicPr>
            <a:picLocks noChangeAspect="1"/>
          </p:cNvPicPr>
          <p:nvPr/>
        </p:nvPicPr>
        <p:blipFill>
          <a:blip r:embed="rId2"/>
          <a:stretch>
            <a:fillRect/>
          </a:stretch>
        </p:blipFill>
        <p:spPr>
          <a:xfrm>
            <a:off x="4013202" y="202095"/>
            <a:ext cx="7985670" cy="6453809"/>
          </a:xfrm>
          <a:prstGeom prst="rect">
            <a:avLst/>
          </a:prstGeom>
        </p:spPr>
      </p:pic>
    </p:spTree>
    <p:extLst>
      <p:ext uri="{BB962C8B-B14F-4D97-AF65-F5344CB8AC3E}">
        <p14:creationId xmlns:p14="http://schemas.microsoft.com/office/powerpoint/2010/main" val="3134048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934" y="190500"/>
            <a:ext cx="8596668" cy="812800"/>
          </a:xfrm>
        </p:spPr>
        <p:txBody>
          <a:bodyPr>
            <a:normAutofit/>
          </a:bodyPr>
          <a:lstStyle/>
          <a:p>
            <a:r>
              <a:rPr lang="en-US" sz="4400" dirty="0"/>
              <a:t>Business Requirements.</a:t>
            </a:r>
          </a:p>
        </p:txBody>
      </p:sp>
      <p:sp>
        <p:nvSpPr>
          <p:cNvPr id="3" name="Content Placeholder 2"/>
          <p:cNvSpPr>
            <a:spLocks noGrp="1"/>
          </p:cNvSpPr>
          <p:nvPr>
            <p:ph idx="1"/>
          </p:nvPr>
        </p:nvSpPr>
        <p:spPr>
          <a:xfrm>
            <a:off x="152400" y="1130301"/>
            <a:ext cx="9613900" cy="4911062"/>
          </a:xfrm>
        </p:spPr>
        <p:txBody>
          <a:bodyPr>
            <a:normAutofit/>
          </a:bodyPr>
          <a:lstStyle/>
          <a:p>
            <a:r>
              <a:rPr lang="en-US" sz="2400" dirty="0"/>
              <a:t>User can update his personal details</a:t>
            </a:r>
            <a:r>
              <a:rPr lang="en-US" sz="2400" dirty="0" smtClean="0"/>
              <a:t>.</a:t>
            </a:r>
          </a:p>
          <a:p>
            <a:r>
              <a:rPr lang="en-US" sz="2400" dirty="0" smtClean="0"/>
              <a:t>User </a:t>
            </a:r>
            <a:r>
              <a:rPr lang="en-US" sz="2400" dirty="0"/>
              <a:t>will be able to select </a:t>
            </a:r>
            <a:r>
              <a:rPr lang="en-US" sz="2400" dirty="0" smtClean="0"/>
              <a:t>product </a:t>
            </a:r>
            <a:r>
              <a:rPr lang="en-US" sz="2400" dirty="0"/>
              <a:t>into his cart.</a:t>
            </a:r>
          </a:p>
          <a:p>
            <a:r>
              <a:rPr lang="en-US" sz="2400" dirty="0" smtClean="0"/>
              <a:t>Admin </a:t>
            </a:r>
            <a:r>
              <a:rPr lang="en-US" sz="2400" dirty="0"/>
              <a:t>can be able to update his products and dealers </a:t>
            </a:r>
            <a:r>
              <a:rPr lang="en-US" sz="2400" dirty="0" smtClean="0"/>
              <a:t>for </a:t>
            </a:r>
            <a:r>
              <a:rPr lang="en-US" sz="2400" dirty="0"/>
              <a:t>logistics.</a:t>
            </a:r>
          </a:p>
          <a:p>
            <a:r>
              <a:rPr lang="en-US" sz="2400" dirty="0"/>
              <a:t>Admin can check status for his products for availability</a:t>
            </a:r>
            <a:r>
              <a:rPr lang="en-US" sz="2400" dirty="0" smtClean="0"/>
              <a:t>.</a:t>
            </a:r>
          </a:p>
          <a:p>
            <a:r>
              <a:rPr lang="en-US" sz="2400" dirty="0" smtClean="0"/>
              <a:t>Admin can check daily sales of products for logistics. </a:t>
            </a:r>
            <a:endParaRPr lang="en-US" sz="2400" dirty="0"/>
          </a:p>
        </p:txBody>
      </p:sp>
    </p:spTree>
    <p:extLst>
      <p:ext uri="{BB962C8B-B14F-4D97-AF65-F5344CB8AC3E}">
        <p14:creationId xmlns:p14="http://schemas.microsoft.com/office/powerpoint/2010/main" val="11789287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4013202" cy="6858000"/>
          </a:xfrm>
        </p:spPr>
        <p:txBody>
          <a:bodyPr numCol="1">
            <a:normAutofit fontScale="85000" lnSpcReduction="20000"/>
          </a:bodyPr>
          <a:lstStyle/>
          <a:p>
            <a:pPr marL="0" indent="0">
              <a:buNone/>
            </a:pPr>
            <a:r>
              <a:rPr lang="en-US" sz="1900" b="1" dirty="0"/>
              <a:t>4. Admin Menu Screen</a:t>
            </a:r>
          </a:p>
          <a:p>
            <a:pPr marL="0" indent="0">
              <a:buNone/>
            </a:pPr>
            <a:endParaRPr lang="en-US" sz="1900" dirty="0"/>
          </a:p>
          <a:p>
            <a:pPr>
              <a:buFont typeface="Wingdings" panose="05000000000000000000" pitchFamily="2" charset="2"/>
              <a:buChar char="Ø"/>
            </a:pPr>
            <a:r>
              <a:rPr lang="en-US" sz="2100" dirty="0"/>
              <a:t>Test Case 1: Successful admin login</a:t>
            </a:r>
          </a:p>
          <a:p>
            <a:pPr marL="0" indent="0">
              <a:buNone/>
            </a:pPr>
            <a:r>
              <a:rPr lang="en-US" sz="2100" dirty="0"/>
              <a:t>Expected result – To login successfully to admin account and show admin menu map</a:t>
            </a:r>
          </a:p>
          <a:p>
            <a:pPr marL="0" indent="0">
              <a:buNone/>
            </a:pPr>
            <a:r>
              <a:rPr lang="en-US" sz="2100" dirty="0"/>
              <a:t>Actual result – Login successful and showing admin menu map</a:t>
            </a:r>
          </a:p>
          <a:p>
            <a:pPr marL="0" indent="0">
              <a:buNone/>
            </a:pPr>
            <a:r>
              <a:rPr lang="en-US" sz="2100" dirty="0"/>
              <a:t>Result – PASS</a:t>
            </a:r>
          </a:p>
          <a:p>
            <a:pPr marL="0" indent="0">
              <a:buNone/>
            </a:pPr>
            <a:endParaRPr lang="en-US" sz="2100" dirty="0"/>
          </a:p>
          <a:p>
            <a:pPr>
              <a:buFont typeface="Wingdings" panose="05000000000000000000" pitchFamily="2" charset="2"/>
              <a:buChar char="Ø"/>
            </a:pPr>
            <a:r>
              <a:rPr lang="en-US" sz="2100" dirty="0"/>
              <a:t>Test Case 2: Enter proper option</a:t>
            </a:r>
          </a:p>
          <a:p>
            <a:pPr marL="0" indent="0">
              <a:buNone/>
            </a:pPr>
            <a:r>
              <a:rPr lang="en-US" sz="2100" dirty="0"/>
              <a:t>Expected result – Ask user to enter valid option</a:t>
            </a:r>
          </a:p>
          <a:p>
            <a:pPr marL="0" indent="0">
              <a:buNone/>
            </a:pPr>
            <a:r>
              <a:rPr lang="en-US" sz="2100" dirty="0"/>
              <a:t>Actual result – Displaying proper  message regarding invalid option</a:t>
            </a:r>
          </a:p>
          <a:p>
            <a:pPr marL="0" indent="0">
              <a:buNone/>
            </a:pPr>
            <a:r>
              <a:rPr lang="en-US" sz="2100" dirty="0"/>
              <a:t>Result – PASS</a:t>
            </a:r>
          </a:p>
          <a:p>
            <a:pPr marL="0" indent="0">
              <a:buNone/>
            </a:pPr>
            <a:endParaRPr lang="en-US" sz="1900" dirty="0"/>
          </a:p>
          <a:p>
            <a:pPr marL="0" indent="0">
              <a:buNone/>
            </a:pPr>
            <a:endParaRPr lang="en-US" sz="1900" dirty="0"/>
          </a:p>
          <a:p>
            <a:pPr marL="0" indent="0">
              <a:buNone/>
            </a:pPr>
            <a:endParaRPr lang="en-US" dirty="0"/>
          </a:p>
          <a:p>
            <a:pPr marL="0" indent="0">
              <a:buNone/>
            </a:pPr>
            <a:endParaRPr lang="en-US" dirty="0"/>
          </a:p>
          <a:p>
            <a:pPr marL="0" indent="0">
              <a:buNone/>
            </a:pPr>
            <a:r>
              <a:rPr lang="en-US" dirty="0"/>
              <a:t>        </a:t>
            </a:r>
          </a:p>
        </p:txBody>
      </p:sp>
      <p:pic>
        <p:nvPicPr>
          <p:cNvPr id="5" name="Picture 4">
            <a:extLst>
              <a:ext uri="{FF2B5EF4-FFF2-40B4-BE49-F238E27FC236}">
                <a16:creationId xmlns:a16="http://schemas.microsoft.com/office/drawing/2014/main" xmlns="" id="{46D37DE3-561C-42E2-9D6D-F496DDBE9D2F}"/>
              </a:ext>
            </a:extLst>
          </p:cNvPr>
          <p:cNvPicPr>
            <a:picLocks noChangeAspect="1"/>
          </p:cNvPicPr>
          <p:nvPr/>
        </p:nvPicPr>
        <p:blipFill>
          <a:blip r:embed="rId2"/>
          <a:stretch>
            <a:fillRect/>
          </a:stretch>
        </p:blipFill>
        <p:spPr>
          <a:xfrm>
            <a:off x="4013202" y="215347"/>
            <a:ext cx="8009522" cy="6427305"/>
          </a:xfrm>
          <a:prstGeom prst="rect">
            <a:avLst/>
          </a:prstGeom>
        </p:spPr>
      </p:pic>
    </p:spTree>
    <p:extLst>
      <p:ext uri="{BB962C8B-B14F-4D97-AF65-F5344CB8AC3E}">
        <p14:creationId xmlns:p14="http://schemas.microsoft.com/office/powerpoint/2010/main" val="1151045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4013202" cy="6858000"/>
          </a:xfrm>
        </p:spPr>
        <p:txBody>
          <a:bodyPr numCol="1">
            <a:normAutofit lnSpcReduction="10000"/>
          </a:bodyPr>
          <a:lstStyle/>
          <a:p>
            <a:pPr marL="0" indent="0">
              <a:buNone/>
            </a:pPr>
            <a:endParaRPr lang="en-US" sz="1900" dirty="0"/>
          </a:p>
          <a:p>
            <a:pPr marL="0" indent="0">
              <a:buNone/>
            </a:pPr>
            <a:endParaRPr lang="en-US" sz="1900" dirty="0"/>
          </a:p>
          <a:p>
            <a:pPr>
              <a:buFont typeface="Wingdings" panose="05000000000000000000" pitchFamily="2" charset="2"/>
              <a:buChar char="Ø"/>
            </a:pPr>
            <a:r>
              <a:rPr lang="en-US" sz="2100" dirty="0"/>
              <a:t>Test Case 3: Displaying respective map on valid selection</a:t>
            </a:r>
          </a:p>
          <a:p>
            <a:pPr marL="0" indent="0">
              <a:buNone/>
            </a:pPr>
            <a:r>
              <a:rPr lang="en-US" sz="2100" dirty="0"/>
              <a:t>Expected result – To display valid map on selection of respective valid option</a:t>
            </a:r>
          </a:p>
          <a:p>
            <a:pPr marL="0" indent="0">
              <a:buNone/>
            </a:pPr>
            <a:r>
              <a:rPr lang="en-US" sz="2100" dirty="0"/>
              <a:t>Actual result – Displaying valid map based on selection of option</a:t>
            </a:r>
          </a:p>
          <a:p>
            <a:pPr marL="0" indent="0">
              <a:buNone/>
            </a:pPr>
            <a:r>
              <a:rPr lang="en-US" sz="2100" dirty="0"/>
              <a:t>Result – PASS</a:t>
            </a:r>
          </a:p>
          <a:p>
            <a:pPr marL="0" indent="0">
              <a:buNone/>
            </a:pPr>
            <a:endParaRPr lang="en-US" sz="2100" dirty="0"/>
          </a:p>
          <a:p>
            <a:pPr marL="0" indent="0">
              <a:buNone/>
            </a:pPr>
            <a:endParaRPr lang="en-US" sz="1900" dirty="0"/>
          </a:p>
          <a:p>
            <a:pPr marL="0" indent="0">
              <a:buNone/>
            </a:pPr>
            <a:endParaRPr lang="en-US" sz="1900" dirty="0"/>
          </a:p>
          <a:p>
            <a:pPr marL="0" indent="0">
              <a:buNone/>
            </a:pPr>
            <a:endParaRPr lang="en-US" dirty="0"/>
          </a:p>
          <a:p>
            <a:pPr marL="0" indent="0">
              <a:buNone/>
            </a:pPr>
            <a:endParaRPr lang="en-US" dirty="0"/>
          </a:p>
          <a:p>
            <a:pPr marL="0" indent="0">
              <a:buNone/>
            </a:pPr>
            <a:r>
              <a:rPr lang="en-US" dirty="0"/>
              <a:t>        </a:t>
            </a:r>
          </a:p>
        </p:txBody>
      </p:sp>
      <p:pic>
        <p:nvPicPr>
          <p:cNvPr id="5" name="Picture 4">
            <a:extLst>
              <a:ext uri="{FF2B5EF4-FFF2-40B4-BE49-F238E27FC236}">
                <a16:creationId xmlns:a16="http://schemas.microsoft.com/office/drawing/2014/main" xmlns="" id="{46D37DE3-561C-42E2-9D6D-F496DDBE9D2F}"/>
              </a:ext>
            </a:extLst>
          </p:cNvPr>
          <p:cNvPicPr>
            <a:picLocks noChangeAspect="1"/>
          </p:cNvPicPr>
          <p:nvPr/>
        </p:nvPicPr>
        <p:blipFill>
          <a:blip r:embed="rId2"/>
          <a:stretch>
            <a:fillRect/>
          </a:stretch>
        </p:blipFill>
        <p:spPr>
          <a:xfrm>
            <a:off x="4013202" y="215347"/>
            <a:ext cx="8009522" cy="6427305"/>
          </a:xfrm>
          <a:prstGeom prst="rect">
            <a:avLst/>
          </a:prstGeom>
        </p:spPr>
      </p:pic>
    </p:spTree>
    <p:extLst>
      <p:ext uri="{BB962C8B-B14F-4D97-AF65-F5344CB8AC3E}">
        <p14:creationId xmlns:p14="http://schemas.microsoft.com/office/powerpoint/2010/main" val="2733768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4013202" cy="6858000"/>
          </a:xfrm>
        </p:spPr>
        <p:txBody>
          <a:bodyPr numCol="1">
            <a:normAutofit/>
          </a:bodyPr>
          <a:lstStyle/>
          <a:p>
            <a:pPr marL="0" indent="0">
              <a:buNone/>
            </a:pPr>
            <a:endParaRPr lang="en-US" sz="1900" dirty="0"/>
          </a:p>
          <a:p>
            <a:pPr marL="0" indent="0">
              <a:buNone/>
            </a:pPr>
            <a:endParaRPr lang="en-US" sz="1900" dirty="0"/>
          </a:p>
          <a:p>
            <a:pPr>
              <a:buFont typeface="Wingdings" panose="05000000000000000000" pitchFamily="2" charset="2"/>
              <a:buChar char="Ø"/>
            </a:pPr>
            <a:r>
              <a:rPr lang="en-US" sz="1900" dirty="0"/>
              <a:t>Test Case 4: Invalid AID-Key</a:t>
            </a:r>
          </a:p>
          <a:p>
            <a:pPr marL="0" indent="0">
              <a:buNone/>
            </a:pPr>
            <a:r>
              <a:rPr lang="en-US" sz="1900" dirty="0"/>
              <a:t>Expected result – Display proper message if invalid aid-key is pressed</a:t>
            </a:r>
          </a:p>
          <a:p>
            <a:pPr marL="0" indent="0">
              <a:buNone/>
            </a:pPr>
            <a:r>
              <a:rPr lang="en-US" sz="1900" dirty="0"/>
              <a:t>Actual result – Displaying proper  message</a:t>
            </a:r>
          </a:p>
          <a:p>
            <a:pPr marL="0" indent="0">
              <a:buNone/>
            </a:pPr>
            <a:r>
              <a:rPr lang="en-US" sz="1900" dirty="0"/>
              <a:t>Result – PASS</a:t>
            </a:r>
          </a:p>
          <a:p>
            <a:pPr marL="0" indent="0">
              <a:buNone/>
            </a:pPr>
            <a:endParaRPr lang="en-US" sz="1900" dirty="0"/>
          </a:p>
          <a:p>
            <a:pPr marL="0" indent="0">
              <a:buNone/>
            </a:pPr>
            <a:endParaRPr lang="en-US" dirty="0"/>
          </a:p>
          <a:p>
            <a:pPr marL="0" indent="0">
              <a:buNone/>
            </a:pPr>
            <a:endParaRPr lang="en-US" dirty="0"/>
          </a:p>
          <a:p>
            <a:pPr marL="0" indent="0">
              <a:buNone/>
            </a:pPr>
            <a:r>
              <a:rPr lang="en-US" dirty="0"/>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3202" y="219206"/>
            <a:ext cx="7859970" cy="6432115"/>
          </a:xfrm>
          <a:prstGeom prst="rect">
            <a:avLst/>
          </a:prstGeom>
        </p:spPr>
      </p:pic>
    </p:spTree>
    <p:extLst>
      <p:ext uri="{BB962C8B-B14F-4D97-AF65-F5344CB8AC3E}">
        <p14:creationId xmlns:p14="http://schemas.microsoft.com/office/powerpoint/2010/main" val="31872132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4013202" cy="6858000"/>
          </a:xfrm>
        </p:spPr>
        <p:txBody>
          <a:bodyPr numCol="1">
            <a:normAutofit lnSpcReduction="10000"/>
          </a:bodyPr>
          <a:lstStyle/>
          <a:p>
            <a:pPr marL="0" indent="0">
              <a:buNone/>
            </a:pPr>
            <a:r>
              <a:rPr lang="en-US" sz="1900" b="1" dirty="0"/>
              <a:t>5. Product Key Screen</a:t>
            </a:r>
          </a:p>
          <a:p>
            <a:pPr marL="0" indent="0">
              <a:buNone/>
            </a:pPr>
            <a:endParaRPr lang="en-US" sz="1900" dirty="0"/>
          </a:p>
          <a:p>
            <a:pPr>
              <a:buFont typeface="Wingdings" panose="05000000000000000000" pitchFamily="2" charset="2"/>
              <a:buChar char="Ø"/>
            </a:pPr>
            <a:r>
              <a:rPr lang="en-US" sz="2100" dirty="0"/>
              <a:t>Test Case 1: Numeric data in field</a:t>
            </a:r>
          </a:p>
          <a:p>
            <a:pPr marL="0" indent="0">
              <a:lnSpc>
                <a:spcPct val="110000"/>
              </a:lnSpc>
              <a:buNone/>
            </a:pPr>
            <a:r>
              <a:rPr lang="en-US" sz="2100" dirty="0"/>
              <a:t>Expected result – To accept numeric product ID and proceed further else show proper message to user</a:t>
            </a:r>
          </a:p>
          <a:p>
            <a:pPr marL="0" indent="0">
              <a:lnSpc>
                <a:spcPct val="110000"/>
              </a:lnSpc>
              <a:buNone/>
            </a:pPr>
            <a:r>
              <a:rPr lang="en-US" sz="2100" dirty="0"/>
              <a:t>Actual result – Accepting numeric product ID and proceeding further</a:t>
            </a:r>
          </a:p>
          <a:p>
            <a:pPr marL="0" indent="0">
              <a:buNone/>
            </a:pPr>
            <a:r>
              <a:rPr lang="en-US" sz="2100" dirty="0"/>
              <a:t>Result – PASS</a:t>
            </a:r>
          </a:p>
          <a:p>
            <a:pPr marL="0" indent="0">
              <a:buNone/>
            </a:pPr>
            <a:endParaRPr lang="en-US" sz="2100" dirty="0"/>
          </a:p>
          <a:p>
            <a:pPr marL="0" indent="0">
              <a:buNone/>
            </a:pPr>
            <a:endParaRPr lang="en-US" sz="1900" dirty="0"/>
          </a:p>
          <a:p>
            <a:pPr marL="0" indent="0">
              <a:buNone/>
            </a:pPr>
            <a:endParaRPr lang="en-US" sz="1900" dirty="0"/>
          </a:p>
          <a:p>
            <a:pPr marL="0" indent="0">
              <a:buNone/>
            </a:pPr>
            <a:endParaRPr lang="en-US" dirty="0"/>
          </a:p>
          <a:p>
            <a:pPr marL="0" indent="0">
              <a:buNone/>
            </a:pPr>
            <a:endParaRPr lang="en-US" dirty="0"/>
          </a:p>
          <a:p>
            <a:pPr marL="0" indent="0">
              <a:buNone/>
            </a:pPr>
            <a:r>
              <a:rPr lang="en-US" dirty="0"/>
              <a:t>        </a:t>
            </a:r>
          </a:p>
        </p:txBody>
      </p:sp>
      <p:pic>
        <p:nvPicPr>
          <p:cNvPr id="4" name="Picture 3">
            <a:extLst>
              <a:ext uri="{FF2B5EF4-FFF2-40B4-BE49-F238E27FC236}">
                <a16:creationId xmlns:a16="http://schemas.microsoft.com/office/drawing/2014/main" xmlns="" id="{82C92409-31F3-461B-BCF9-B8BFB75B5E46}"/>
              </a:ext>
            </a:extLst>
          </p:cNvPr>
          <p:cNvPicPr>
            <a:picLocks noChangeAspect="1"/>
          </p:cNvPicPr>
          <p:nvPr/>
        </p:nvPicPr>
        <p:blipFill>
          <a:blip r:embed="rId2"/>
          <a:stretch>
            <a:fillRect/>
          </a:stretch>
        </p:blipFill>
        <p:spPr>
          <a:xfrm>
            <a:off x="4013202" y="238539"/>
            <a:ext cx="8004453" cy="6440557"/>
          </a:xfrm>
          <a:prstGeom prst="rect">
            <a:avLst/>
          </a:prstGeom>
        </p:spPr>
      </p:pic>
    </p:spTree>
    <p:extLst>
      <p:ext uri="{BB962C8B-B14F-4D97-AF65-F5344CB8AC3E}">
        <p14:creationId xmlns:p14="http://schemas.microsoft.com/office/powerpoint/2010/main" val="1369159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4013202" cy="6858000"/>
          </a:xfrm>
        </p:spPr>
        <p:txBody>
          <a:bodyPr numCol="1">
            <a:normAutofit/>
          </a:bodyPr>
          <a:lstStyle/>
          <a:p>
            <a:pPr marL="0" indent="0">
              <a:buNone/>
            </a:pPr>
            <a:r>
              <a:rPr lang="en-US" sz="1900" b="1" dirty="0"/>
              <a:t>6. Product Details Screen</a:t>
            </a:r>
          </a:p>
          <a:p>
            <a:pPr marL="0" indent="0">
              <a:buNone/>
            </a:pPr>
            <a:endParaRPr lang="en-US" sz="1900" dirty="0"/>
          </a:p>
          <a:p>
            <a:pPr>
              <a:buFont typeface="Wingdings" panose="05000000000000000000" pitchFamily="2" charset="2"/>
              <a:buChar char="Ø"/>
            </a:pPr>
            <a:r>
              <a:rPr lang="en-US" sz="2100" dirty="0"/>
              <a:t>Test Case 1: Displaying details for existing product ID</a:t>
            </a:r>
          </a:p>
          <a:p>
            <a:pPr marL="0" indent="0">
              <a:buNone/>
            </a:pPr>
            <a:r>
              <a:rPr lang="en-US" sz="2100" dirty="0"/>
              <a:t>Expected result – To display all details of existing product and allow admin to perform tasks</a:t>
            </a:r>
          </a:p>
          <a:p>
            <a:pPr marL="0" indent="0">
              <a:buNone/>
            </a:pPr>
            <a:r>
              <a:rPr lang="en-US" sz="2100" dirty="0"/>
              <a:t>Actual result – Displaying all details</a:t>
            </a:r>
          </a:p>
          <a:p>
            <a:pPr marL="0" indent="0">
              <a:buNone/>
            </a:pPr>
            <a:r>
              <a:rPr lang="en-US" sz="2100" dirty="0"/>
              <a:t>Result – PASS</a:t>
            </a:r>
          </a:p>
          <a:p>
            <a:pPr marL="0" indent="0">
              <a:buNone/>
            </a:pPr>
            <a:endParaRPr lang="en-US" sz="2100" dirty="0"/>
          </a:p>
          <a:p>
            <a:pPr marL="0" indent="0">
              <a:buNone/>
            </a:pPr>
            <a:endParaRPr lang="en-US" sz="1900" dirty="0"/>
          </a:p>
          <a:p>
            <a:pPr marL="0" indent="0">
              <a:buNone/>
            </a:pPr>
            <a:endParaRPr lang="en-US" sz="1900" dirty="0"/>
          </a:p>
          <a:p>
            <a:pPr marL="0" indent="0">
              <a:buNone/>
            </a:pPr>
            <a:endParaRPr lang="en-US" dirty="0"/>
          </a:p>
          <a:p>
            <a:pPr marL="0" indent="0">
              <a:buNone/>
            </a:pPr>
            <a:endParaRPr lang="en-US" dirty="0"/>
          </a:p>
          <a:p>
            <a:pPr marL="0" indent="0">
              <a:buNone/>
            </a:pPr>
            <a:r>
              <a:rPr lang="en-US" dirty="0"/>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3202" y="150312"/>
            <a:ext cx="8036836" cy="6526061"/>
          </a:xfrm>
          <a:prstGeom prst="rect">
            <a:avLst/>
          </a:prstGeom>
        </p:spPr>
      </p:pic>
    </p:spTree>
    <p:extLst>
      <p:ext uri="{BB962C8B-B14F-4D97-AF65-F5344CB8AC3E}">
        <p14:creationId xmlns:p14="http://schemas.microsoft.com/office/powerpoint/2010/main" val="18891733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4013202" cy="6858000"/>
          </a:xfrm>
        </p:spPr>
        <p:txBody>
          <a:bodyPr numCol="1">
            <a:normAutofit/>
          </a:bodyPr>
          <a:lstStyle/>
          <a:p>
            <a:pPr marL="0" indent="0">
              <a:buNone/>
            </a:pPr>
            <a:endParaRPr lang="en-US" sz="1900" dirty="0"/>
          </a:p>
          <a:p>
            <a:pPr marL="0" indent="0">
              <a:buNone/>
            </a:pPr>
            <a:endParaRPr lang="en-US" sz="1900" dirty="0"/>
          </a:p>
          <a:p>
            <a:pPr>
              <a:buFont typeface="Wingdings" panose="05000000000000000000" pitchFamily="2" charset="2"/>
              <a:buChar char="Ø"/>
            </a:pPr>
            <a:r>
              <a:rPr lang="en-US" sz="2100" dirty="0"/>
              <a:t>Test Case 2: Numeric fields</a:t>
            </a:r>
          </a:p>
          <a:p>
            <a:pPr marL="0" indent="0">
              <a:buNone/>
            </a:pPr>
            <a:r>
              <a:rPr lang="en-US" sz="2100" dirty="0"/>
              <a:t>Expected result – To accept only numeric values in product price otherwise to show proper message</a:t>
            </a:r>
          </a:p>
          <a:p>
            <a:pPr marL="0" indent="0">
              <a:buNone/>
            </a:pPr>
            <a:r>
              <a:rPr lang="en-US" sz="2100" dirty="0"/>
              <a:t>Actual result – Accepting numeric values in product price</a:t>
            </a:r>
          </a:p>
          <a:p>
            <a:pPr marL="0" indent="0">
              <a:buNone/>
            </a:pPr>
            <a:r>
              <a:rPr lang="en-US" sz="2100" dirty="0"/>
              <a:t>Result – PASS</a:t>
            </a:r>
          </a:p>
          <a:p>
            <a:pPr marL="0" indent="0">
              <a:buNone/>
            </a:pPr>
            <a:endParaRPr lang="en-US" sz="2100" dirty="0"/>
          </a:p>
          <a:p>
            <a:pPr marL="0" indent="0">
              <a:buNone/>
            </a:pPr>
            <a:endParaRPr lang="en-US" sz="1900" dirty="0"/>
          </a:p>
          <a:p>
            <a:pPr marL="0" indent="0">
              <a:buNone/>
            </a:pPr>
            <a:endParaRPr lang="en-US" sz="1900" dirty="0"/>
          </a:p>
          <a:p>
            <a:pPr marL="0" indent="0">
              <a:buNone/>
            </a:pPr>
            <a:endParaRPr lang="en-US" dirty="0"/>
          </a:p>
          <a:p>
            <a:pPr marL="0" indent="0">
              <a:buNone/>
            </a:pPr>
            <a:endParaRPr lang="en-US" dirty="0"/>
          </a:p>
          <a:p>
            <a:pPr marL="0" indent="0">
              <a:buNone/>
            </a:pPr>
            <a:r>
              <a:rPr lang="en-US" dirty="0"/>
              <a:t>        </a:t>
            </a:r>
          </a:p>
        </p:txBody>
      </p:sp>
      <p:pic>
        <p:nvPicPr>
          <p:cNvPr id="4" name="Picture 3">
            <a:extLst>
              <a:ext uri="{FF2B5EF4-FFF2-40B4-BE49-F238E27FC236}">
                <a16:creationId xmlns:a16="http://schemas.microsoft.com/office/drawing/2014/main" xmlns="" id="{53737159-9DD6-404F-B3A7-BB5897E786C3}"/>
              </a:ext>
            </a:extLst>
          </p:cNvPr>
          <p:cNvPicPr>
            <a:picLocks noChangeAspect="1"/>
          </p:cNvPicPr>
          <p:nvPr/>
        </p:nvPicPr>
        <p:blipFill>
          <a:blip r:embed="rId2"/>
          <a:stretch>
            <a:fillRect/>
          </a:stretch>
        </p:blipFill>
        <p:spPr>
          <a:xfrm>
            <a:off x="4013202" y="195469"/>
            <a:ext cx="8049752" cy="6467061"/>
          </a:xfrm>
          <a:prstGeom prst="rect">
            <a:avLst/>
          </a:prstGeom>
        </p:spPr>
      </p:pic>
    </p:spTree>
    <p:extLst>
      <p:ext uri="{BB962C8B-B14F-4D97-AF65-F5344CB8AC3E}">
        <p14:creationId xmlns:p14="http://schemas.microsoft.com/office/powerpoint/2010/main" val="27290573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4013202" cy="6858000"/>
          </a:xfrm>
        </p:spPr>
        <p:txBody>
          <a:bodyPr numCol="1">
            <a:normAutofit/>
          </a:bodyPr>
          <a:lstStyle/>
          <a:p>
            <a:pPr marL="0" indent="0">
              <a:buNone/>
            </a:pPr>
            <a:endParaRPr lang="en-US" sz="1900" dirty="0"/>
          </a:p>
          <a:p>
            <a:pPr marL="0" indent="0">
              <a:buNone/>
            </a:pPr>
            <a:endParaRPr lang="en-US" sz="1900" dirty="0"/>
          </a:p>
          <a:p>
            <a:pPr>
              <a:buFont typeface="Wingdings" panose="05000000000000000000" pitchFamily="2" charset="2"/>
              <a:buChar char="Ø"/>
            </a:pPr>
            <a:r>
              <a:rPr lang="en-US" sz="2100" dirty="0"/>
              <a:t>Test Case 3: Numeric fields</a:t>
            </a:r>
          </a:p>
          <a:p>
            <a:pPr marL="0" indent="0">
              <a:buNone/>
            </a:pPr>
            <a:r>
              <a:rPr lang="en-US" sz="2100" dirty="0"/>
              <a:t>Expected result – To accept only numeric values in product quantity otherwise to show proper message</a:t>
            </a:r>
          </a:p>
          <a:p>
            <a:pPr marL="0" indent="0">
              <a:buNone/>
            </a:pPr>
            <a:r>
              <a:rPr lang="en-US" sz="2100" dirty="0"/>
              <a:t>Actual result – Accepting numeric values in product quantity</a:t>
            </a:r>
          </a:p>
          <a:p>
            <a:pPr marL="0" indent="0">
              <a:buNone/>
            </a:pPr>
            <a:r>
              <a:rPr lang="en-US" sz="2100" dirty="0"/>
              <a:t>Result – PASS</a:t>
            </a:r>
          </a:p>
          <a:p>
            <a:pPr marL="0" indent="0">
              <a:buNone/>
            </a:pPr>
            <a:endParaRPr lang="en-US" sz="2100" dirty="0"/>
          </a:p>
          <a:p>
            <a:pPr marL="0" indent="0">
              <a:buNone/>
            </a:pPr>
            <a:endParaRPr lang="en-US" sz="1900" dirty="0"/>
          </a:p>
          <a:p>
            <a:pPr marL="0" indent="0">
              <a:buNone/>
            </a:pPr>
            <a:endParaRPr lang="en-US" sz="1900" dirty="0"/>
          </a:p>
          <a:p>
            <a:pPr marL="0" indent="0">
              <a:buNone/>
            </a:pPr>
            <a:endParaRPr lang="en-US" dirty="0"/>
          </a:p>
          <a:p>
            <a:pPr marL="0" indent="0">
              <a:buNone/>
            </a:pPr>
            <a:endParaRPr lang="en-US" dirty="0"/>
          </a:p>
          <a:p>
            <a:pPr marL="0" indent="0">
              <a:buNone/>
            </a:pPr>
            <a:r>
              <a:rPr lang="en-US" dirty="0"/>
              <a:t>        </a:t>
            </a:r>
          </a:p>
        </p:txBody>
      </p:sp>
      <p:pic>
        <p:nvPicPr>
          <p:cNvPr id="5" name="Picture 4">
            <a:extLst>
              <a:ext uri="{FF2B5EF4-FFF2-40B4-BE49-F238E27FC236}">
                <a16:creationId xmlns:a16="http://schemas.microsoft.com/office/drawing/2014/main" xmlns="" id="{6A428376-250D-4045-A37A-F0647A041FA0}"/>
              </a:ext>
            </a:extLst>
          </p:cNvPr>
          <p:cNvPicPr>
            <a:picLocks noChangeAspect="1"/>
          </p:cNvPicPr>
          <p:nvPr/>
        </p:nvPicPr>
        <p:blipFill>
          <a:blip r:embed="rId2"/>
          <a:stretch>
            <a:fillRect/>
          </a:stretch>
        </p:blipFill>
        <p:spPr>
          <a:xfrm>
            <a:off x="4013201" y="185531"/>
            <a:ext cx="7953511" cy="6506818"/>
          </a:xfrm>
          <a:prstGeom prst="rect">
            <a:avLst/>
          </a:prstGeom>
        </p:spPr>
      </p:pic>
    </p:spTree>
    <p:extLst>
      <p:ext uri="{BB962C8B-B14F-4D97-AF65-F5344CB8AC3E}">
        <p14:creationId xmlns:p14="http://schemas.microsoft.com/office/powerpoint/2010/main" val="3668070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4013202" cy="6858000"/>
          </a:xfrm>
        </p:spPr>
        <p:txBody>
          <a:bodyPr numCol="1">
            <a:normAutofit/>
          </a:bodyPr>
          <a:lstStyle/>
          <a:p>
            <a:pPr marL="0" indent="0">
              <a:buNone/>
            </a:pPr>
            <a:endParaRPr lang="en-US" sz="1900" dirty="0"/>
          </a:p>
          <a:p>
            <a:pPr marL="0" indent="0">
              <a:buNone/>
            </a:pPr>
            <a:endParaRPr lang="en-US" sz="1900" dirty="0"/>
          </a:p>
          <a:p>
            <a:pPr>
              <a:buFont typeface="Wingdings" panose="05000000000000000000" pitchFamily="2" charset="2"/>
              <a:buChar char="Ø"/>
            </a:pPr>
            <a:r>
              <a:rPr lang="en-US" sz="2100" dirty="0"/>
              <a:t>Test Case 5: </a:t>
            </a:r>
            <a:r>
              <a:rPr lang="en-US" sz="2100" dirty="0" err="1"/>
              <a:t>Updation</a:t>
            </a:r>
            <a:endParaRPr lang="en-US" sz="2100" dirty="0"/>
          </a:p>
          <a:p>
            <a:pPr marL="0" indent="0">
              <a:buNone/>
            </a:pPr>
            <a:r>
              <a:rPr lang="en-US" sz="2100" dirty="0"/>
              <a:t>Expected result – To update or delete product</a:t>
            </a:r>
          </a:p>
          <a:p>
            <a:pPr marL="0" indent="0">
              <a:buNone/>
            </a:pPr>
            <a:r>
              <a:rPr lang="en-US" sz="2100" dirty="0"/>
              <a:t>Actual result – Updating product on respective aid-key and deleting product on respective aid-key</a:t>
            </a:r>
          </a:p>
          <a:p>
            <a:pPr marL="0" indent="0">
              <a:buNone/>
            </a:pPr>
            <a:r>
              <a:rPr lang="en-US" sz="2100" dirty="0"/>
              <a:t>Result – PASS</a:t>
            </a:r>
          </a:p>
          <a:p>
            <a:pPr marL="0" indent="0">
              <a:buNone/>
            </a:pPr>
            <a:endParaRPr lang="en-US" sz="2100" dirty="0"/>
          </a:p>
          <a:p>
            <a:pPr marL="0" indent="0">
              <a:buNone/>
            </a:pPr>
            <a:endParaRPr lang="en-US" sz="1900" dirty="0"/>
          </a:p>
          <a:p>
            <a:pPr marL="0" indent="0">
              <a:buNone/>
            </a:pPr>
            <a:endParaRPr lang="en-US" sz="1900" dirty="0"/>
          </a:p>
          <a:p>
            <a:pPr marL="0" indent="0">
              <a:buNone/>
            </a:pPr>
            <a:endParaRPr lang="en-US" dirty="0"/>
          </a:p>
          <a:p>
            <a:pPr marL="0" indent="0">
              <a:buNone/>
            </a:pPr>
            <a:endParaRPr lang="en-US" dirty="0"/>
          </a:p>
          <a:p>
            <a:pPr marL="0" indent="0">
              <a:buNone/>
            </a:pPr>
            <a:r>
              <a:rPr lang="en-US" dirty="0"/>
              <a:t>        </a:t>
            </a:r>
          </a:p>
        </p:txBody>
      </p:sp>
      <p:pic>
        <p:nvPicPr>
          <p:cNvPr id="4" name="Picture 3">
            <a:extLst>
              <a:ext uri="{FF2B5EF4-FFF2-40B4-BE49-F238E27FC236}">
                <a16:creationId xmlns:a16="http://schemas.microsoft.com/office/drawing/2014/main" xmlns="" id="{9FECCB6E-9569-4DC7-B3E4-9A4496B97A66}"/>
              </a:ext>
            </a:extLst>
          </p:cNvPr>
          <p:cNvPicPr>
            <a:picLocks noChangeAspect="1"/>
          </p:cNvPicPr>
          <p:nvPr/>
        </p:nvPicPr>
        <p:blipFill>
          <a:blip r:embed="rId2"/>
          <a:stretch>
            <a:fillRect/>
          </a:stretch>
        </p:blipFill>
        <p:spPr>
          <a:xfrm>
            <a:off x="4013202" y="1"/>
            <a:ext cx="7927014" cy="3498574"/>
          </a:xfrm>
          <a:prstGeom prst="rect">
            <a:avLst/>
          </a:prstGeom>
        </p:spPr>
      </p:pic>
      <p:pic>
        <p:nvPicPr>
          <p:cNvPr id="7" name="Picture 6">
            <a:extLst>
              <a:ext uri="{FF2B5EF4-FFF2-40B4-BE49-F238E27FC236}">
                <a16:creationId xmlns:a16="http://schemas.microsoft.com/office/drawing/2014/main" xmlns="" id="{5BB58A5E-3C71-4057-A30C-5A8A628EF929}"/>
              </a:ext>
            </a:extLst>
          </p:cNvPr>
          <p:cNvPicPr>
            <a:picLocks noChangeAspect="1"/>
          </p:cNvPicPr>
          <p:nvPr/>
        </p:nvPicPr>
        <p:blipFill>
          <a:blip r:embed="rId3"/>
          <a:stretch>
            <a:fillRect/>
          </a:stretch>
        </p:blipFill>
        <p:spPr>
          <a:xfrm>
            <a:off x="4013202" y="3498576"/>
            <a:ext cx="7927014" cy="3359424"/>
          </a:xfrm>
          <a:prstGeom prst="rect">
            <a:avLst/>
          </a:prstGeom>
        </p:spPr>
      </p:pic>
    </p:spTree>
    <p:extLst>
      <p:ext uri="{BB962C8B-B14F-4D97-AF65-F5344CB8AC3E}">
        <p14:creationId xmlns:p14="http://schemas.microsoft.com/office/powerpoint/2010/main" val="19063311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4013202" cy="6858000"/>
          </a:xfrm>
        </p:spPr>
        <p:txBody>
          <a:bodyPr numCol="1">
            <a:normAutofit/>
          </a:bodyPr>
          <a:lstStyle/>
          <a:p>
            <a:pPr marL="0" indent="0">
              <a:buNone/>
            </a:pPr>
            <a:endParaRPr lang="en-US" sz="1900" dirty="0"/>
          </a:p>
          <a:p>
            <a:pPr marL="0" indent="0">
              <a:buNone/>
            </a:pPr>
            <a:endParaRPr lang="en-US" sz="1900" dirty="0"/>
          </a:p>
          <a:p>
            <a:pPr>
              <a:buFont typeface="Wingdings" panose="05000000000000000000" pitchFamily="2" charset="2"/>
              <a:buChar char="Ø"/>
            </a:pPr>
            <a:r>
              <a:rPr lang="en-US" sz="2100" dirty="0"/>
              <a:t>Test Case 6: Displaying blank map for new product ID</a:t>
            </a:r>
          </a:p>
          <a:p>
            <a:pPr marL="0" indent="0">
              <a:buNone/>
            </a:pPr>
            <a:r>
              <a:rPr lang="en-US" sz="2100" dirty="0"/>
              <a:t>Expected result – To display blank map to add new product and allow to perform tasks</a:t>
            </a:r>
          </a:p>
          <a:p>
            <a:pPr marL="0" indent="0">
              <a:buNone/>
            </a:pPr>
            <a:r>
              <a:rPr lang="en-US" sz="2100" dirty="0"/>
              <a:t>Actual result – Displaying blank map</a:t>
            </a:r>
          </a:p>
          <a:p>
            <a:pPr marL="0" indent="0">
              <a:buNone/>
            </a:pPr>
            <a:r>
              <a:rPr lang="en-US" sz="2100" dirty="0"/>
              <a:t>Result – PASS</a:t>
            </a:r>
          </a:p>
          <a:p>
            <a:pPr marL="0" indent="0">
              <a:buNone/>
            </a:pPr>
            <a:endParaRPr lang="en-US" sz="2100" dirty="0"/>
          </a:p>
          <a:p>
            <a:pPr marL="0" indent="0">
              <a:buNone/>
            </a:pPr>
            <a:endParaRPr lang="en-US" sz="1900" dirty="0"/>
          </a:p>
          <a:p>
            <a:pPr marL="0" indent="0">
              <a:buNone/>
            </a:pPr>
            <a:endParaRPr lang="en-US" sz="1900" dirty="0"/>
          </a:p>
          <a:p>
            <a:pPr marL="0" indent="0">
              <a:buNone/>
            </a:pPr>
            <a:endParaRPr lang="en-US" dirty="0"/>
          </a:p>
          <a:p>
            <a:pPr marL="0" indent="0">
              <a:buNone/>
            </a:pPr>
            <a:endParaRPr lang="en-US" dirty="0"/>
          </a:p>
          <a:p>
            <a:pPr marL="0" indent="0">
              <a:buNone/>
            </a:pPr>
            <a:r>
              <a:rPr lang="en-US" dirty="0"/>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3202" y="200416"/>
            <a:ext cx="7986732" cy="6413326"/>
          </a:xfrm>
          <a:prstGeom prst="rect">
            <a:avLst/>
          </a:prstGeom>
        </p:spPr>
      </p:pic>
    </p:spTree>
    <p:extLst>
      <p:ext uri="{BB962C8B-B14F-4D97-AF65-F5344CB8AC3E}">
        <p14:creationId xmlns:p14="http://schemas.microsoft.com/office/powerpoint/2010/main" val="38666918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4013202" cy="6858000"/>
          </a:xfrm>
        </p:spPr>
        <p:txBody>
          <a:bodyPr numCol="1">
            <a:normAutofit/>
          </a:bodyPr>
          <a:lstStyle/>
          <a:p>
            <a:pPr marL="0" indent="0">
              <a:buNone/>
            </a:pPr>
            <a:endParaRPr lang="en-US" sz="1900" dirty="0"/>
          </a:p>
          <a:p>
            <a:pPr marL="0" indent="0">
              <a:buNone/>
            </a:pPr>
            <a:endParaRPr lang="en-US" sz="1900" dirty="0"/>
          </a:p>
          <a:p>
            <a:pPr>
              <a:buFont typeface="Wingdings" panose="05000000000000000000" pitchFamily="2" charset="2"/>
              <a:buChar char="Ø"/>
            </a:pPr>
            <a:r>
              <a:rPr lang="en-US" sz="2100" dirty="0"/>
              <a:t>Test Case 7: </a:t>
            </a:r>
            <a:r>
              <a:rPr lang="en-US" sz="2100" dirty="0" err="1"/>
              <a:t>Updation</a:t>
            </a:r>
            <a:endParaRPr lang="en-US" sz="2100" dirty="0"/>
          </a:p>
          <a:p>
            <a:pPr marL="0" indent="0">
              <a:buNone/>
            </a:pPr>
            <a:r>
              <a:rPr lang="en-US" sz="2100" dirty="0"/>
              <a:t>Expected result – To add new product</a:t>
            </a:r>
          </a:p>
          <a:p>
            <a:pPr marL="0" indent="0">
              <a:buNone/>
            </a:pPr>
            <a:r>
              <a:rPr lang="en-US" sz="2100" dirty="0"/>
              <a:t>Actual result – Adding a new product on successful validations</a:t>
            </a:r>
          </a:p>
          <a:p>
            <a:pPr marL="0" indent="0">
              <a:buNone/>
            </a:pPr>
            <a:r>
              <a:rPr lang="en-US" sz="2100" dirty="0"/>
              <a:t>Result – PASS</a:t>
            </a:r>
          </a:p>
          <a:p>
            <a:pPr marL="0" indent="0">
              <a:buNone/>
            </a:pPr>
            <a:endParaRPr lang="en-US" sz="2100" dirty="0"/>
          </a:p>
          <a:p>
            <a:pPr marL="0" indent="0">
              <a:buNone/>
            </a:pPr>
            <a:endParaRPr lang="en-US" sz="1900" dirty="0"/>
          </a:p>
          <a:p>
            <a:pPr marL="0" indent="0">
              <a:buNone/>
            </a:pPr>
            <a:endParaRPr lang="en-US" sz="1900" dirty="0"/>
          </a:p>
          <a:p>
            <a:pPr marL="0" indent="0">
              <a:buNone/>
            </a:pPr>
            <a:endParaRPr lang="en-US" dirty="0"/>
          </a:p>
          <a:p>
            <a:pPr marL="0" indent="0">
              <a:buNone/>
            </a:pPr>
            <a:endParaRPr lang="en-US" dirty="0"/>
          </a:p>
          <a:p>
            <a:pPr marL="0" indent="0">
              <a:buNone/>
            </a:pPr>
            <a:r>
              <a:rPr lang="en-US" dirty="0"/>
              <a:t>        </a:t>
            </a:r>
          </a:p>
        </p:txBody>
      </p:sp>
      <p:pic>
        <p:nvPicPr>
          <p:cNvPr id="5" name="Picture 4">
            <a:extLst>
              <a:ext uri="{FF2B5EF4-FFF2-40B4-BE49-F238E27FC236}">
                <a16:creationId xmlns:a16="http://schemas.microsoft.com/office/drawing/2014/main" xmlns="" id="{E368CA0F-D3EC-473E-9508-283900330203}"/>
              </a:ext>
            </a:extLst>
          </p:cNvPr>
          <p:cNvPicPr>
            <a:picLocks noChangeAspect="1"/>
          </p:cNvPicPr>
          <p:nvPr/>
        </p:nvPicPr>
        <p:blipFill>
          <a:blip r:embed="rId2"/>
          <a:stretch>
            <a:fillRect/>
          </a:stretch>
        </p:blipFill>
        <p:spPr>
          <a:xfrm>
            <a:off x="4013201" y="198782"/>
            <a:ext cx="7927008" cy="6427305"/>
          </a:xfrm>
          <a:prstGeom prst="rect">
            <a:avLst/>
          </a:prstGeom>
        </p:spPr>
      </p:pic>
    </p:spTree>
    <p:extLst>
      <p:ext uri="{BB962C8B-B14F-4D97-AF65-F5344CB8AC3E}">
        <p14:creationId xmlns:p14="http://schemas.microsoft.com/office/powerpoint/2010/main" val="616700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369" y="424070"/>
            <a:ext cx="8596668" cy="800101"/>
          </a:xfrm>
        </p:spPr>
        <p:txBody>
          <a:bodyPr>
            <a:normAutofit/>
          </a:bodyPr>
          <a:lstStyle/>
          <a:p>
            <a:r>
              <a:rPr lang="en-US" sz="4400" dirty="0"/>
              <a:t>Functional Specifications.</a:t>
            </a:r>
          </a:p>
        </p:txBody>
      </p:sp>
      <p:sp>
        <p:nvSpPr>
          <p:cNvPr id="3" name="Content Placeholder 2"/>
          <p:cNvSpPr>
            <a:spLocks noGrp="1"/>
          </p:cNvSpPr>
          <p:nvPr>
            <p:ph idx="1"/>
          </p:nvPr>
        </p:nvSpPr>
        <p:spPr>
          <a:xfrm>
            <a:off x="385786" y="1224171"/>
            <a:ext cx="8596668" cy="4952999"/>
          </a:xfrm>
        </p:spPr>
        <p:txBody>
          <a:bodyPr>
            <a:normAutofit/>
          </a:bodyPr>
          <a:lstStyle/>
          <a:p>
            <a:pPr marL="0" indent="0">
              <a:buNone/>
            </a:pPr>
            <a:r>
              <a:rPr lang="en-US" sz="2400" dirty="0"/>
              <a:t>User-</a:t>
            </a:r>
          </a:p>
          <a:p>
            <a:r>
              <a:rPr lang="en-US" sz="2400" dirty="0"/>
              <a:t>User can login for an existing account or can register for a new account.</a:t>
            </a:r>
          </a:p>
          <a:p>
            <a:r>
              <a:rPr lang="en-US" sz="2400" dirty="0"/>
              <a:t>While registering for a new account, user-id is auto generated.</a:t>
            </a:r>
          </a:p>
          <a:p>
            <a:r>
              <a:rPr lang="en-US" sz="2400" dirty="0"/>
              <a:t>User’s minimum age should be 18.</a:t>
            </a:r>
          </a:p>
          <a:p>
            <a:r>
              <a:rPr lang="en-US" sz="2400" dirty="0"/>
              <a:t>User can update all his/her details except user-id, name and date-of-birth.</a:t>
            </a:r>
          </a:p>
          <a:p>
            <a:r>
              <a:rPr lang="en-US" sz="2400" dirty="0"/>
              <a:t>User can view products and can select </a:t>
            </a:r>
            <a:r>
              <a:rPr lang="en-US" sz="2400" dirty="0" smtClean="0"/>
              <a:t>a product </a:t>
            </a:r>
            <a:r>
              <a:rPr lang="en-US" sz="2400" dirty="0"/>
              <a:t>into his/her cart for checkout.</a:t>
            </a:r>
          </a:p>
          <a:p>
            <a:r>
              <a:rPr lang="en-US" sz="2400" dirty="0"/>
              <a:t>User can logout from his/her account from any screen.</a:t>
            </a:r>
          </a:p>
          <a:p>
            <a:endParaRPr lang="en-US" sz="2400" dirty="0"/>
          </a:p>
        </p:txBody>
      </p:sp>
    </p:spTree>
    <p:extLst>
      <p:ext uri="{BB962C8B-B14F-4D97-AF65-F5344CB8AC3E}">
        <p14:creationId xmlns:p14="http://schemas.microsoft.com/office/powerpoint/2010/main" val="10812434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4013202" cy="6858000"/>
          </a:xfrm>
        </p:spPr>
        <p:txBody>
          <a:bodyPr numCol="1">
            <a:normAutofit lnSpcReduction="10000"/>
          </a:bodyPr>
          <a:lstStyle/>
          <a:p>
            <a:pPr marL="0" indent="0">
              <a:buNone/>
            </a:pPr>
            <a:r>
              <a:rPr lang="en-US" sz="1900" b="1" dirty="0"/>
              <a:t>7. Dealer Key Screen</a:t>
            </a:r>
          </a:p>
          <a:p>
            <a:pPr marL="0" indent="0">
              <a:buNone/>
            </a:pPr>
            <a:endParaRPr lang="en-US" sz="1900" dirty="0"/>
          </a:p>
          <a:p>
            <a:pPr>
              <a:buFont typeface="Wingdings" panose="05000000000000000000" pitchFamily="2" charset="2"/>
              <a:buChar char="Ø"/>
            </a:pPr>
            <a:r>
              <a:rPr lang="en-US" sz="2100" dirty="0"/>
              <a:t>Test Case 1: Numeric data in field</a:t>
            </a:r>
          </a:p>
          <a:p>
            <a:pPr marL="0" indent="0">
              <a:lnSpc>
                <a:spcPct val="110000"/>
              </a:lnSpc>
              <a:buNone/>
            </a:pPr>
            <a:r>
              <a:rPr lang="en-US" sz="2100" dirty="0"/>
              <a:t>Expected result – To accept numeric dealer ID and proceed further else show proper message to user</a:t>
            </a:r>
          </a:p>
          <a:p>
            <a:pPr marL="0" indent="0">
              <a:lnSpc>
                <a:spcPct val="110000"/>
              </a:lnSpc>
              <a:buNone/>
            </a:pPr>
            <a:r>
              <a:rPr lang="en-US" sz="2100" dirty="0"/>
              <a:t>Actual result – Accepting numeric dealer ID and proceeding further</a:t>
            </a:r>
          </a:p>
          <a:p>
            <a:pPr marL="0" indent="0">
              <a:buNone/>
            </a:pPr>
            <a:r>
              <a:rPr lang="en-US" sz="2100" dirty="0"/>
              <a:t>Result – PASS</a:t>
            </a:r>
          </a:p>
          <a:p>
            <a:pPr marL="0" indent="0">
              <a:buNone/>
            </a:pPr>
            <a:endParaRPr lang="en-US" sz="2100" dirty="0"/>
          </a:p>
          <a:p>
            <a:pPr marL="0" indent="0">
              <a:buNone/>
            </a:pPr>
            <a:endParaRPr lang="en-US" sz="1900" dirty="0"/>
          </a:p>
          <a:p>
            <a:pPr marL="0" indent="0">
              <a:buNone/>
            </a:pPr>
            <a:endParaRPr lang="en-US" sz="1900" dirty="0"/>
          </a:p>
          <a:p>
            <a:pPr marL="0" indent="0">
              <a:buNone/>
            </a:pPr>
            <a:endParaRPr lang="en-US" dirty="0"/>
          </a:p>
          <a:p>
            <a:pPr marL="0" indent="0">
              <a:buNone/>
            </a:pPr>
            <a:endParaRPr lang="en-US" dirty="0"/>
          </a:p>
          <a:p>
            <a:pPr marL="0" indent="0">
              <a:buNone/>
            </a:pPr>
            <a:r>
              <a:rPr lang="en-US" dirty="0"/>
              <a:t>        </a:t>
            </a:r>
          </a:p>
        </p:txBody>
      </p:sp>
      <p:pic>
        <p:nvPicPr>
          <p:cNvPr id="5" name="Picture 4">
            <a:extLst>
              <a:ext uri="{FF2B5EF4-FFF2-40B4-BE49-F238E27FC236}">
                <a16:creationId xmlns:a16="http://schemas.microsoft.com/office/drawing/2014/main" xmlns="" id="{CD727CE0-D015-4E64-9D4D-2A912DE120EF}"/>
              </a:ext>
            </a:extLst>
          </p:cNvPr>
          <p:cNvPicPr>
            <a:picLocks noChangeAspect="1"/>
          </p:cNvPicPr>
          <p:nvPr/>
        </p:nvPicPr>
        <p:blipFill>
          <a:blip r:embed="rId2"/>
          <a:stretch>
            <a:fillRect/>
          </a:stretch>
        </p:blipFill>
        <p:spPr>
          <a:xfrm>
            <a:off x="4013202" y="159026"/>
            <a:ext cx="7900502" cy="6480313"/>
          </a:xfrm>
          <a:prstGeom prst="rect">
            <a:avLst/>
          </a:prstGeom>
        </p:spPr>
      </p:pic>
    </p:spTree>
    <p:extLst>
      <p:ext uri="{BB962C8B-B14F-4D97-AF65-F5344CB8AC3E}">
        <p14:creationId xmlns:p14="http://schemas.microsoft.com/office/powerpoint/2010/main" val="28596574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4013202" cy="6858000"/>
          </a:xfrm>
        </p:spPr>
        <p:txBody>
          <a:bodyPr numCol="1">
            <a:normAutofit/>
          </a:bodyPr>
          <a:lstStyle/>
          <a:p>
            <a:pPr marL="0" indent="0">
              <a:buNone/>
            </a:pPr>
            <a:r>
              <a:rPr lang="en-US" sz="1900" b="1" dirty="0"/>
              <a:t>8. Dealer Details Screen</a:t>
            </a:r>
          </a:p>
          <a:p>
            <a:pPr marL="0" indent="0">
              <a:buNone/>
            </a:pPr>
            <a:endParaRPr lang="en-US" sz="1900" dirty="0"/>
          </a:p>
          <a:p>
            <a:pPr>
              <a:buFont typeface="Wingdings" panose="05000000000000000000" pitchFamily="2" charset="2"/>
              <a:buChar char="Ø"/>
            </a:pPr>
            <a:r>
              <a:rPr lang="en-US" sz="2100" dirty="0"/>
              <a:t>Test Case 1: Displaying details for existing dealer ID</a:t>
            </a:r>
          </a:p>
          <a:p>
            <a:pPr marL="0" indent="0">
              <a:buNone/>
            </a:pPr>
            <a:r>
              <a:rPr lang="en-US" sz="2100" dirty="0"/>
              <a:t>Expected result – To display all details of existing dealer and allow admin to perform tasks</a:t>
            </a:r>
          </a:p>
          <a:p>
            <a:pPr marL="0" indent="0">
              <a:buNone/>
            </a:pPr>
            <a:r>
              <a:rPr lang="en-US" sz="2100" dirty="0"/>
              <a:t>Actual result – Displaying all details</a:t>
            </a:r>
          </a:p>
          <a:p>
            <a:pPr marL="0" indent="0">
              <a:buNone/>
            </a:pPr>
            <a:r>
              <a:rPr lang="en-US" sz="2100" dirty="0"/>
              <a:t>Result – PASS</a:t>
            </a:r>
          </a:p>
          <a:p>
            <a:pPr marL="0" indent="0">
              <a:buNone/>
            </a:pPr>
            <a:endParaRPr lang="en-US" sz="2100" dirty="0"/>
          </a:p>
          <a:p>
            <a:pPr marL="0" indent="0">
              <a:buNone/>
            </a:pPr>
            <a:endParaRPr lang="en-US" sz="1900" dirty="0"/>
          </a:p>
          <a:p>
            <a:pPr marL="0" indent="0">
              <a:buNone/>
            </a:pPr>
            <a:endParaRPr lang="en-US" sz="1900" dirty="0"/>
          </a:p>
          <a:p>
            <a:pPr marL="0" indent="0">
              <a:buNone/>
            </a:pPr>
            <a:endParaRPr lang="en-US" dirty="0"/>
          </a:p>
          <a:p>
            <a:pPr marL="0" indent="0">
              <a:buNone/>
            </a:pPr>
            <a:endParaRPr lang="en-US" dirty="0"/>
          </a:p>
          <a:p>
            <a:pPr marL="0" indent="0">
              <a:buNone/>
            </a:pPr>
            <a:r>
              <a:rPr lang="en-US" dirty="0"/>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3202" y="187890"/>
            <a:ext cx="7924102" cy="6425852"/>
          </a:xfrm>
          <a:prstGeom prst="rect">
            <a:avLst/>
          </a:prstGeom>
        </p:spPr>
      </p:pic>
    </p:spTree>
    <p:extLst>
      <p:ext uri="{BB962C8B-B14F-4D97-AF65-F5344CB8AC3E}">
        <p14:creationId xmlns:p14="http://schemas.microsoft.com/office/powerpoint/2010/main" val="39672135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4013202" cy="6858000"/>
          </a:xfrm>
        </p:spPr>
        <p:txBody>
          <a:bodyPr numCol="1">
            <a:normAutofit/>
          </a:bodyPr>
          <a:lstStyle/>
          <a:p>
            <a:pPr marL="0" indent="0">
              <a:buNone/>
            </a:pPr>
            <a:endParaRPr lang="en-US" sz="1900" dirty="0"/>
          </a:p>
          <a:p>
            <a:pPr marL="0" indent="0">
              <a:buNone/>
            </a:pPr>
            <a:endParaRPr lang="en-US" sz="1900" dirty="0"/>
          </a:p>
          <a:p>
            <a:pPr>
              <a:buFont typeface="Wingdings" panose="05000000000000000000" pitchFamily="2" charset="2"/>
              <a:buChar char="Ø"/>
            </a:pPr>
            <a:r>
              <a:rPr lang="en-US" sz="2100" dirty="0"/>
              <a:t>Test Case 3: </a:t>
            </a:r>
            <a:r>
              <a:rPr lang="en-US" sz="2100" dirty="0" err="1"/>
              <a:t>Updation</a:t>
            </a:r>
            <a:endParaRPr lang="en-US" sz="2100" dirty="0"/>
          </a:p>
          <a:p>
            <a:pPr marL="0" indent="0">
              <a:buNone/>
            </a:pPr>
            <a:r>
              <a:rPr lang="en-US" sz="2100" dirty="0"/>
              <a:t>Expected result – To update or delete product</a:t>
            </a:r>
          </a:p>
          <a:p>
            <a:pPr marL="0" indent="0">
              <a:buNone/>
            </a:pPr>
            <a:r>
              <a:rPr lang="en-US" sz="2100" dirty="0"/>
              <a:t>Actual result – Updating product on respective aid-key and deleting product on respective aid-key</a:t>
            </a:r>
          </a:p>
          <a:p>
            <a:pPr marL="0" indent="0">
              <a:buNone/>
            </a:pPr>
            <a:r>
              <a:rPr lang="en-US" sz="2100" dirty="0"/>
              <a:t>Result – PASS</a:t>
            </a:r>
          </a:p>
          <a:p>
            <a:pPr marL="0" indent="0">
              <a:buNone/>
            </a:pPr>
            <a:endParaRPr lang="en-US" sz="2100" dirty="0"/>
          </a:p>
          <a:p>
            <a:pPr marL="0" indent="0">
              <a:buNone/>
            </a:pPr>
            <a:endParaRPr lang="en-US" sz="1900" dirty="0"/>
          </a:p>
          <a:p>
            <a:pPr marL="0" indent="0">
              <a:buNone/>
            </a:pPr>
            <a:endParaRPr lang="en-US" sz="1900" dirty="0"/>
          </a:p>
          <a:p>
            <a:pPr marL="0" indent="0">
              <a:buNone/>
            </a:pPr>
            <a:endParaRPr lang="en-US" dirty="0"/>
          </a:p>
          <a:p>
            <a:pPr marL="0" indent="0">
              <a:buNone/>
            </a:pPr>
            <a:endParaRPr lang="en-US" dirty="0"/>
          </a:p>
          <a:p>
            <a:pPr marL="0" indent="0">
              <a:buNone/>
            </a:pPr>
            <a:r>
              <a:rPr lang="en-US" dirty="0"/>
              <a:t>        </a:t>
            </a:r>
          </a:p>
        </p:txBody>
      </p:sp>
      <p:pic>
        <p:nvPicPr>
          <p:cNvPr id="5" name="Picture 4">
            <a:extLst>
              <a:ext uri="{FF2B5EF4-FFF2-40B4-BE49-F238E27FC236}">
                <a16:creationId xmlns:a16="http://schemas.microsoft.com/office/drawing/2014/main" xmlns="" id="{BEB8DF9C-B725-4489-B735-E8F7AF15AEF7}"/>
              </a:ext>
            </a:extLst>
          </p:cNvPr>
          <p:cNvPicPr>
            <a:picLocks noChangeAspect="1"/>
          </p:cNvPicPr>
          <p:nvPr/>
        </p:nvPicPr>
        <p:blipFill>
          <a:blip r:embed="rId2"/>
          <a:stretch>
            <a:fillRect/>
          </a:stretch>
        </p:blipFill>
        <p:spPr>
          <a:xfrm>
            <a:off x="4013202" y="1"/>
            <a:ext cx="8178798" cy="3472070"/>
          </a:xfrm>
          <a:prstGeom prst="rect">
            <a:avLst/>
          </a:prstGeom>
        </p:spPr>
      </p:pic>
      <p:pic>
        <p:nvPicPr>
          <p:cNvPr id="8" name="Picture 7">
            <a:extLst>
              <a:ext uri="{FF2B5EF4-FFF2-40B4-BE49-F238E27FC236}">
                <a16:creationId xmlns:a16="http://schemas.microsoft.com/office/drawing/2014/main" xmlns="" id="{5B2D80F8-59DA-4EAC-AAF3-6F5481D9B697}"/>
              </a:ext>
            </a:extLst>
          </p:cNvPr>
          <p:cNvPicPr>
            <a:picLocks noChangeAspect="1"/>
          </p:cNvPicPr>
          <p:nvPr/>
        </p:nvPicPr>
        <p:blipFill>
          <a:blip r:embed="rId3"/>
          <a:stretch>
            <a:fillRect/>
          </a:stretch>
        </p:blipFill>
        <p:spPr>
          <a:xfrm>
            <a:off x="4013202" y="3472071"/>
            <a:ext cx="8178798" cy="3518449"/>
          </a:xfrm>
          <a:prstGeom prst="rect">
            <a:avLst/>
          </a:prstGeom>
        </p:spPr>
      </p:pic>
    </p:spTree>
    <p:extLst>
      <p:ext uri="{BB962C8B-B14F-4D97-AF65-F5344CB8AC3E}">
        <p14:creationId xmlns:p14="http://schemas.microsoft.com/office/powerpoint/2010/main" val="30327644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4013202" cy="6858000"/>
          </a:xfrm>
        </p:spPr>
        <p:txBody>
          <a:bodyPr numCol="1">
            <a:normAutofit/>
          </a:bodyPr>
          <a:lstStyle/>
          <a:p>
            <a:pPr marL="0" indent="0">
              <a:buNone/>
            </a:pPr>
            <a:endParaRPr lang="en-US" sz="1900" dirty="0"/>
          </a:p>
          <a:p>
            <a:pPr marL="0" indent="0">
              <a:buNone/>
            </a:pPr>
            <a:endParaRPr lang="en-US" sz="1900" dirty="0"/>
          </a:p>
          <a:p>
            <a:pPr>
              <a:buFont typeface="Wingdings" panose="05000000000000000000" pitchFamily="2" charset="2"/>
              <a:buChar char="Ø"/>
            </a:pPr>
            <a:r>
              <a:rPr lang="en-US" sz="2100" dirty="0"/>
              <a:t>Test Case 4: Displaying blank map for new product ID</a:t>
            </a:r>
          </a:p>
          <a:p>
            <a:pPr marL="0" indent="0">
              <a:buNone/>
            </a:pPr>
            <a:r>
              <a:rPr lang="en-US" sz="2100" dirty="0"/>
              <a:t>Expected result – To display blank map to add new product and allow to perform tasks</a:t>
            </a:r>
          </a:p>
          <a:p>
            <a:pPr marL="0" indent="0">
              <a:buNone/>
            </a:pPr>
            <a:r>
              <a:rPr lang="en-US" sz="2100" dirty="0"/>
              <a:t>Actual result – Displaying blank map</a:t>
            </a:r>
          </a:p>
          <a:p>
            <a:pPr marL="0" indent="0">
              <a:buNone/>
            </a:pPr>
            <a:r>
              <a:rPr lang="en-US" sz="2100" dirty="0"/>
              <a:t>Result – PASS</a:t>
            </a:r>
          </a:p>
          <a:p>
            <a:pPr marL="0" indent="0">
              <a:buNone/>
            </a:pPr>
            <a:endParaRPr lang="en-US" sz="2100" dirty="0"/>
          </a:p>
          <a:p>
            <a:pPr marL="0" indent="0">
              <a:buNone/>
            </a:pPr>
            <a:endParaRPr lang="en-US" sz="1900" dirty="0"/>
          </a:p>
          <a:p>
            <a:pPr marL="0" indent="0">
              <a:buNone/>
            </a:pPr>
            <a:endParaRPr lang="en-US" sz="1900" dirty="0"/>
          </a:p>
          <a:p>
            <a:pPr marL="0" indent="0">
              <a:buNone/>
            </a:pPr>
            <a:endParaRPr lang="en-US" dirty="0"/>
          </a:p>
          <a:p>
            <a:pPr marL="0" indent="0">
              <a:buNone/>
            </a:pPr>
            <a:endParaRPr lang="en-US" dirty="0"/>
          </a:p>
          <a:p>
            <a:pPr marL="0" indent="0">
              <a:buNone/>
            </a:pPr>
            <a:r>
              <a:rPr lang="en-US" dirty="0"/>
              <a:t>        </a:t>
            </a:r>
          </a:p>
        </p:txBody>
      </p:sp>
      <p:pic>
        <p:nvPicPr>
          <p:cNvPr id="4" name="Picture 3">
            <a:extLst>
              <a:ext uri="{FF2B5EF4-FFF2-40B4-BE49-F238E27FC236}">
                <a16:creationId xmlns:a16="http://schemas.microsoft.com/office/drawing/2014/main" xmlns="" id="{542399FF-5796-498A-988F-292172CA999A}"/>
              </a:ext>
            </a:extLst>
          </p:cNvPr>
          <p:cNvPicPr>
            <a:picLocks noChangeAspect="1"/>
          </p:cNvPicPr>
          <p:nvPr/>
        </p:nvPicPr>
        <p:blipFill>
          <a:blip r:embed="rId2"/>
          <a:stretch>
            <a:fillRect/>
          </a:stretch>
        </p:blipFill>
        <p:spPr>
          <a:xfrm>
            <a:off x="4013201" y="159026"/>
            <a:ext cx="7953512" cy="6520070"/>
          </a:xfrm>
          <a:prstGeom prst="rect">
            <a:avLst/>
          </a:prstGeom>
        </p:spPr>
      </p:pic>
    </p:spTree>
    <p:extLst>
      <p:ext uri="{BB962C8B-B14F-4D97-AF65-F5344CB8AC3E}">
        <p14:creationId xmlns:p14="http://schemas.microsoft.com/office/powerpoint/2010/main" val="35776847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4013202" cy="6858000"/>
          </a:xfrm>
        </p:spPr>
        <p:txBody>
          <a:bodyPr numCol="1">
            <a:normAutofit/>
          </a:bodyPr>
          <a:lstStyle/>
          <a:p>
            <a:pPr marL="0" indent="0">
              <a:buNone/>
            </a:pPr>
            <a:endParaRPr lang="en-US" sz="1900" dirty="0"/>
          </a:p>
          <a:p>
            <a:pPr marL="0" indent="0">
              <a:buNone/>
            </a:pPr>
            <a:endParaRPr lang="en-US" sz="1900" dirty="0"/>
          </a:p>
          <a:p>
            <a:pPr>
              <a:buFont typeface="Wingdings" panose="05000000000000000000" pitchFamily="2" charset="2"/>
              <a:buChar char="Ø"/>
            </a:pPr>
            <a:r>
              <a:rPr lang="en-US" sz="2100" dirty="0"/>
              <a:t>Test Case 5: </a:t>
            </a:r>
            <a:r>
              <a:rPr lang="en-US" sz="2100" dirty="0" err="1"/>
              <a:t>Updation</a:t>
            </a:r>
            <a:endParaRPr lang="en-US" sz="2100" dirty="0"/>
          </a:p>
          <a:p>
            <a:pPr marL="0" indent="0">
              <a:buNone/>
            </a:pPr>
            <a:r>
              <a:rPr lang="en-US" sz="2100" dirty="0"/>
              <a:t>Expected result – To add new dealer</a:t>
            </a:r>
          </a:p>
          <a:p>
            <a:pPr marL="0" indent="0">
              <a:buNone/>
            </a:pPr>
            <a:r>
              <a:rPr lang="en-US" sz="2100" dirty="0"/>
              <a:t>Actual result – Adding a new dealer on successful validations</a:t>
            </a:r>
          </a:p>
          <a:p>
            <a:pPr marL="0" indent="0">
              <a:buNone/>
            </a:pPr>
            <a:r>
              <a:rPr lang="en-US" sz="2100" dirty="0"/>
              <a:t>Result – PASS</a:t>
            </a:r>
          </a:p>
          <a:p>
            <a:pPr marL="0" indent="0">
              <a:buNone/>
            </a:pPr>
            <a:endParaRPr lang="en-US" sz="2100" dirty="0"/>
          </a:p>
          <a:p>
            <a:pPr marL="0" indent="0">
              <a:buNone/>
            </a:pPr>
            <a:endParaRPr lang="en-US" sz="1900" dirty="0"/>
          </a:p>
          <a:p>
            <a:pPr marL="0" indent="0">
              <a:buNone/>
            </a:pPr>
            <a:endParaRPr lang="en-US" sz="1900" dirty="0"/>
          </a:p>
          <a:p>
            <a:pPr marL="0" indent="0">
              <a:buNone/>
            </a:pPr>
            <a:endParaRPr lang="en-US" dirty="0"/>
          </a:p>
          <a:p>
            <a:pPr marL="0" indent="0">
              <a:buNone/>
            </a:pPr>
            <a:endParaRPr lang="en-US" dirty="0"/>
          </a:p>
          <a:p>
            <a:pPr marL="0" indent="0">
              <a:buNone/>
            </a:pPr>
            <a:r>
              <a:rPr lang="en-US" dirty="0"/>
              <a:t>        </a:t>
            </a:r>
          </a:p>
        </p:txBody>
      </p:sp>
      <p:pic>
        <p:nvPicPr>
          <p:cNvPr id="4" name="Picture 3">
            <a:extLst>
              <a:ext uri="{FF2B5EF4-FFF2-40B4-BE49-F238E27FC236}">
                <a16:creationId xmlns:a16="http://schemas.microsoft.com/office/drawing/2014/main" xmlns="" id="{C4C43617-C479-4E50-AB46-E4E17E2A4481}"/>
              </a:ext>
            </a:extLst>
          </p:cNvPr>
          <p:cNvPicPr>
            <a:picLocks noChangeAspect="1"/>
          </p:cNvPicPr>
          <p:nvPr/>
        </p:nvPicPr>
        <p:blipFill>
          <a:blip r:embed="rId2"/>
          <a:stretch>
            <a:fillRect/>
          </a:stretch>
        </p:blipFill>
        <p:spPr>
          <a:xfrm>
            <a:off x="4013202" y="185530"/>
            <a:ext cx="7937167" cy="6493566"/>
          </a:xfrm>
          <a:prstGeom prst="rect">
            <a:avLst/>
          </a:prstGeom>
        </p:spPr>
      </p:pic>
    </p:spTree>
    <p:extLst>
      <p:ext uri="{BB962C8B-B14F-4D97-AF65-F5344CB8AC3E}">
        <p14:creationId xmlns:p14="http://schemas.microsoft.com/office/powerpoint/2010/main" val="22156415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4033381" cy="6857999"/>
          </a:xfrm>
        </p:spPr>
        <p:txBody>
          <a:bodyPr/>
          <a:lstStyle/>
          <a:p>
            <a:pPr marL="0" indent="0">
              <a:buNone/>
            </a:pPr>
            <a:r>
              <a:rPr lang="en-US" sz="1900" b="1" dirty="0" smtClean="0"/>
              <a:t>9. User Menu Screen</a:t>
            </a:r>
            <a:endParaRPr lang="en-US" sz="1900" b="1" dirty="0"/>
          </a:p>
          <a:p>
            <a:pPr marL="0" indent="0">
              <a:buNone/>
            </a:pPr>
            <a:endParaRPr lang="en-US" sz="1900" dirty="0"/>
          </a:p>
          <a:p>
            <a:pPr>
              <a:buFont typeface="Wingdings" panose="05000000000000000000" pitchFamily="2" charset="2"/>
              <a:buChar char="Ø"/>
            </a:pPr>
            <a:r>
              <a:rPr lang="en-US" sz="1900" dirty="0"/>
              <a:t>Test Case 1: </a:t>
            </a:r>
            <a:r>
              <a:rPr lang="en-US" sz="1900" dirty="0" smtClean="0"/>
              <a:t>Successful login</a:t>
            </a:r>
            <a:endParaRPr lang="en-US" sz="1900" dirty="0"/>
          </a:p>
          <a:p>
            <a:pPr marL="0" indent="0">
              <a:buNone/>
            </a:pPr>
            <a:r>
              <a:rPr lang="en-US" sz="1900" dirty="0"/>
              <a:t>Expected result – To display </a:t>
            </a:r>
            <a:r>
              <a:rPr lang="en-US" sz="1900" dirty="0" smtClean="0"/>
              <a:t>user ID and name on successful login</a:t>
            </a:r>
          </a:p>
          <a:p>
            <a:pPr marL="0" indent="0">
              <a:buNone/>
            </a:pPr>
            <a:r>
              <a:rPr lang="en-US" sz="1900" dirty="0" smtClean="0"/>
              <a:t>Actual </a:t>
            </a:r>
            <a:r>
              <a:rPr lang="en-US" sz="1900" dirty="0"/>
              <a:t>result – Displaying </a:t>
            </a:r>
            <a:r>
              <a:rPr lang="en-US" sz="1900" dirty="0" smtClean="0"/>
              <a:t>details </a:t>
            </a:r>
            <a:r>
              <a:rPr lang="en-US" sz="1900" dirty="0"/>
              <a:t>of </a:t>
            </a:r>
            <a:r>
              <a:rPr lang="en-US" sz="1900" dirty="0" smtClean="0"/>
              <a:t>user and login is successful</a:t>
            </a:r>
            <a:endParaRPr lang="en-US" sz="1900" dirty="0"/>
          </a:p>
          <a:p>
            <a:pPr marL="0" indent="0">
              <a:buNone/>
            </a:pPr>
            <a:r>
              <a:rPr lang="en-US" sz="1900" dirty="0"/>
              <a:t>Result – </a:t>
            </a:r>
            <a:r>
              <a:rPr lang="en-US" sz="1900" dirty="0" smtClean="0"/>
              <a:t>PASS</a:t>
            </a:r>
            <a:endParaRPr lang="en-US" sz="1900" dirty="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3381" y="162837"/>
            <a:ext cx="7936808" cy="6501009"/>
          </a:xfrm>
          <a:prstGeom prst="rect">
            <a:avLst/>
          </a:prstGeom>
        </p:spPr>
      </p:pic>
    </p:spTree>
    <p:extLst>
      <p:ext uri="{BB962C8B-B14F-4D97-AF65-F5344CB8AC3E}">
        <p14:creationId xmlns:p14="http://schemas.microsoft.com/office/powerpoint/2010/main" val="37594197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4033381" cy="6857999"/>
          </a:xfrm>
        </p:spPr>
        <p:txBody>
          <a:bodyPr/>
          <a:lstStyle/>
          <a:p>
            <a:pPr marL="0" indent="0">
              <a:buNone/>
            </a:pPr>
            <a:endParaRPr lang="en-US" sz="1900" dirty="0" smtClean="0"/>
          </a:p>
          <a:p>
            <a:pPr marL="0" indent="0">
              <a:buNone/>
            </a:pPr>
            <a:endParaRPr lang="en-US" sz="1900" dirty="0"/>
          </a:p>
          <a:p>
            <a:pPr>
              <a:buFont typeface="Wingdings" panose="05000000000000000000" pitchFamily="2" charset="2"/>
              <a:buChar char="Ø"/>
            </a:pPr>
            <a:r>
              <a:rPr lang="en-US" sz="1900" dirty="0"/>
              <a:t>Test Case </a:t>
            </a:r>
            <a:r>
              <a:rPr lang="en-US" sz="1900" dirty="0" smtClean="0"/>
              <a:t>2: Invalid option</a:t>
            </a:r>
            <a:endParaRPr lang="en-US" sz="1900" dirty="0"/>
          </a:p>
          <a:p>
            <a:pPr marL="0" indent="0">
              <a:buNone/>
            </a:pPr>
            <a:r>
              <a:rPr lang="en-US" sz="1900" dirty="0"/>
              <a:t>Expected result – To display </a:t>
            </a:r>
            <a:r>
              <a:rPr lang="en-US" sz="1900" dirty="0" smtClean="0"/>
              <a:t>proper message if invalid option or invalid aid-key is selected</a:t>
            </a:r>
          </a:p>
          <a:p>
            <a:pPr marL="0" indent="0">
              <a:buNone/>
            </a:pPr>
            <a:r>
              <a:rPr lang="en-US" sz="1900" dirty="0" smtClean="0"/>
              <a:t>Actual </a:t>
            </a:r>
            <a:r>
              <a:rPr lang="en-US" sz="1900" dirty="0"/>
              <a:t>result – Displaying </a:t>
            </a:r>
            <a:r>
              <a:rPr lang="en-US" sz="1900" dirty="0" smtClean="0"/>
              <a:t>proper message to user</a:t>
            </a:r>
          </a:p>
          <a:p>
            <a:pPr marL="0" indent="0">
              <a:buNone/>
            </a:pPr>
            <a:r>
              <a:rPr lang="en-US" sz="1900" dirty="0" smtClean="0"/>
              <a:t>Result </a:t>
            </a:r>
            <a:r>
              <a:rPr lang="en-US" sz="1900" dirty="0"/>
              <a:t>– </a:t>
            </a:r>
            <a:r>
              <a:rPr lang="en-US" sz="1900" dirty="0" smtClean="0"/>
              <a:t>PASS</a:t>
            </a:r>
            <a:endParaRPr lang="en-US" sz="1900" dirty="0"/>
          </a:p>
          <a:p>
            <a:pPr marL="0" indent="0">
              <a:buNone/>
            </a:pP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3381" y="187889"/>
            <a:ext cx="7886704" cy="6450905"/>
          </a:xfrm>
          <a:prstGeom prst="rect">
            <a:avLst/>
          </a:prstGeom>
        </p:spPr>
      </p:pic>
    </p:spTree>
    <p:extLst>
      <p:ext uri="{BB962C8B-B14F-4D97-AF65-F5344CB8AC3E}">
        <p14:creationId xmlns:p14="http://schemas.microsoft.com/office/powerpoint/2010/main" val="38858623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4013202" cy="6858000"/>
          </a:xfrm>
        </p:spPr>
        <p:txBody>
          <a:bodyPr numCol="1">
            <a:normAutofit lnSpcReduction="10000"/>
          </a:bodyPr>
          <a:lstStyle/>
          <a:p>
            <a:pPr marL="0" indent="0">
              <a:buNone/>
            </a:pPr>
            <a:r>
              <a:rPr lang="en-US" sz="1900" b="1" dirty="0" smtClean="0"/>
              <a:t>10. My account screen</a:t>
            </a:r>
            <a:endParaRPr lang="en-US" sz="1900" b="1" dirty="0"/>
          </a:p>
          <a:p>
            <a:pPr marL="0" indent="0">
              <a:buNone/>
            </a:pPr>
            <a:endParaRPr lang="en-US" sz="1900" dirty="0"/>
          </a:p>
          <a:p>
            <a:pPr>
              <a:buFont typeface="Wingdings" panose="05000000000000000000" pitchFamily="2" charset="2"/>
              <a:buChar char="Ø"/>
            </a:pPr>
            <a:r>
              <a:rPr lang="en-US" sz="2100" dirty="0"/>
              <a:t>Test Case 1: Displaying </a:t>
            </a:r>
            <a:r>
              <a:rPr lang="en-US" sz="2100" dirty="0" smtClean="0"/>
              <a:t>user details</a:t>
            </a:r>
          </a:p>
          <a:p>
            <a:pPr marL="0" indent="0">
              <a:buNone/>
            </a:pPr>
            <a:r>
              <a:rPr lang="en-US" sz="2100" dirty="0" smtClean="0"/>
              <a:t>Expected </a:t>
            </a:r>
            <a:r>
              <a:rPr lang="en-US" sz="2100" dirty="0"/>
              <a:t>result – To display all details of existing </a:t>
            </a:r>
            <a:r>
              <a:rPr lang="en-US" sz="2100" dirty="0" smtClean="0"/>
              <a:t>user </a:t>
            </a:r>
            <a:r>
              <a:rPr lang="en-US" sz="2100" dirty="0"/>
              <a:t>and allow </a:t>
            </a:r>
            <a:r>
              <a:rPr lang="en-US" sz="2100" dirty="0" smtClean="0"/>
              <a:t>user </a:t>
            </a:r>
            <a:r>
              <a:rPr lang="en-US" sz="2100" dirty="0"/>
              <a:t>to </a:t>
            </a:r>
            <a:r>
              <a:rPr lang="en-US" sz="2100" dirty="0" smtClean="0"/>
              <a:t>update details.</a:t>
            </a:r>
            <a:endParaRPr lang="en-US" sz="2100" dirty="0"/>
          </a:p>
          <a:p>
            <a:pPr marL="0" indent="0">
              <a:buNone/>
            </a:pPr>
            <a:r>
              <a:rPr lang="en-US" sz="2100" dirty="0"/>
              <a:t>Actual result – Displaying all </a:t>
            </a:r>
            <a:r>
              <a:rPr lang="en-US" sz="2100" dirty="0" smtClean="0"/>
              <a:t>details of user, able to update successfully but not able to go back to user menu screen.</a:t>
            </a:r>
            <a:endParaRPr lang="en-US" sz="2100" dirty="0"/>
          </a:p>
          <a:p>
            <a:pPr marL="0" indent="0">
              <a:buNone/>
            </a:pPr>
            <a:r>
              <a:rPr lang="en-US" sz="2100" dirty="0"/>
              <a:t>Result – </a:t>
            </a:r>
            <a:r>
              <a:rPr lang="en-US" sz="2100" dirty="0" smtClean="0"/>
              <a:t>Partial</a:t>
            </a:r>
            <a:endParaRPr lang="en-US" sz="2100" dirty="0"/>
          </a:p>
          <a:p>
            <a:pPr marL="0" indent="0">
              <a:buNone/>
            </a:pPr>
            <a:endParaRPr lang="en-US" sz="2100" dirty="0"/>
          </a:p>
          <a:p>
            <a:pPr marL="0" indent="0">
              <a:buNone/>
            </a:pPr>
            <a:endParaRPr lang="en-US" sz="1900" dirty="0"/>
          </a:p>
          <a:p>
            <a:pPr marL="0" indent="0">
              <a:buNone/>
            </a:pPr>
            <a:endParaRPr lang="en-US" sz="1900" dirty="0"/>
          </a:p>
          <a:p>
            <a:pPr marL="0" indent="0">
              <a:buNone/>
            </a:pPr>
            <a:endParaRPr lang="en-US" dirty="0"/>
          </a:p>
          <a:p>
            <a:pPr marL="0" indent="0">
              <a:buNone/>
            </a:pPr>
            <a:endParaRPr lang="en-US" dirty="0"/>
          </a:p>
          <a:p>
            <a:pPr marL="0" indent="0">
              <a:buNone/>
            </a:pPr>
            <a:r>
              <a:rPr lang="en-US" dirty="0"/>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3202" y="187890"/>
            <a:ext cx="7979184" cy="6488483"/>
          </a:xfrm>
          <a:prstGeom prst="rect">
            <a:avLst/>
          </a:prstGeom>
        </p:spPr>
      </p:pic>
    </p:spTree>
    <p:extLst>
      <p:ext uri="{BB962C8B-B14F-4D97-AF65-F5344CB8AC3E}">
        <p14:creationId xmlns:p14="http://schemas.microsoft.com/office/powerpoint/2010/main" val="7401455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4013202" cy="6858000"/>
          </a:xfrm>
        </p:spPr>
        <p:txBody>
          <a:bodyPr numCol="1">
            <a:normAutofit/>
          </a:bodyPr>
          <a:lstStyle/>
          <a:p>
            <a:pPr marL="0" indent="0">
              <a:buNone/>
            </a:pPr>
            <a:r>
              <a:rPr lang="en-US" sz="1900" b="1" dirty="0" smtClean="0"/>
              <a:t>11. View Products Screen</a:t>
            </a:r>
            <a:endParaRPr lang="en-US" sz="1900" b="1" dirty="0"/>
          </a:p>
          <a:p>
            <a:pPr marL="0" indent="0">
              <a:buNone/>
            </a:pPr>
            <a:endParaRPr lang="en-US" sz="1900" dirty="0"/>
          </a:p>
          <a:p>
            <a:pPr>
              <a:buFont typeface="Wingdings" panose="05000000000000000000" pitchFamily="2" charset="2"/>
              <a:buChar char="Ø"/>
            </a:pPr>
            <a:r>
              <a:rPr lang="en-US" sz="2100" dirty="0"/>
              <a:t>Test Case 1: Displaying </a:t>
            </a:r>
            <a:r>
              <a:rPr lang="en-US" sz="2100" dirty="0" smtClean="0"/>
              <a:t>products</a:t>
            </a:r>
            <a:endParaRPr lang="en-US" sz="2100" dirty="0"/>
          </a:p>
          <a:p>
            <a:pPr marL="0" indent="0">
              <a:buNone/>
            </a:pPr>
            <a:r>
              <a:rPr lang="en-US" sz="2100" dirty="0"/>
              <a:t>Expected result – To display all details of existing </a:t>
            </a:r>
            <a:r>
              <a:rPr lang="en-US" sz="2100" dirty="0" smtClean="0"/>
              <a:t>products </a:t>
            </a:r>
            <a:r>
              <a:rPr lang="en-US" sz="2100" dirty="0"/>
              <a:t>and allow </a:t>
            </a:r>
            <a:r>
              <a:rPr lang="en-US" sz="2100" dirty="0" smtClean="0"/>
              <a:t>user </a:t>
            </a:r>
            <a:r>
              <a:rPr lang="en-US" sz="2100" dirty="0"/>
              <a:t>to </a:t>
            </a:r>
            <a:r>
              <a:rPr lang="en-US" sz="2100" dirty="0" smtClean="0"/>
              <a:t>select product.</a:t>
            </a:r>
            <a:endParaRPr lang="en-US" sz="2100" dirty="0"/>
          </a:p>
          <a:p>
            <a:pPr marL="0" indent="0">
              <a:buNone/>
            </a:pPr>
            <a:r>
              <a:rPr lang="en-US" sz="2100" dirty="0"/>
              <a:t>Actual result – Displaying all </a:t>
            </a:r>
            <a:r>
              <a:rPr lang="en-US" sz="2100" dirty="0" smtClean="0"/>
              <a:t>details of products but not able to select products</a:t>
            </a:r>
            <a:endParaRPr lang="en-US" sz="2100" dirty="0"/>
          </a:p>
          <a:p>
            <a:pPr marL="0" indent="0">
              <a:buNone/>
            </a:pPr>
            <a:r>
              <a:rPr lang="en-US" sz="2100" dirty="0"/>
              <a:t>Result – </a:t>
            </a:r>
            <a:r>
              <a:rPr lang="en-US" sz="2100" dirty="0" smtClean="0"/>
              <a:t>Fail</a:t>
            </a:r>
            <a:endParaRPr lang="en-US" sz="2100" dirty="0"/>
          </a:p>
          <a:p>
            <a:pPr marL="0" indent="0">
              <a:buNone/>
            </a:pPr>
            <a:endParaRPr lang="en-US" sz="2100" dirty="0"/>
          </a:p>
          <a:p>
            <a:pPr marL="0" indent="0">
              <a:buNone/>
            </a:pPr>
            <a:endParaRPr lang="en-US" sz="1900" dirty="0"/>
          </a:p>
          <a:p>
            <a:pPr marL="0" indent="0">
              <a:buNone/>
            </a:pPr>
            <a:endParaRPr lang="en-US" sz="1900" dirty="0"/>
          </a:p>
          <a:p>
            <a:pPr marL="0" indent="0">
              <a:buNone/>
            </a:pPr>
            <a:endParaRPr lang="en-US" dirty="0"/>
          </a:p>
          <a:p>
            <a:pPr marL="0" indent="0">
              <a:buNone/>
            </a:pPr>
            <a:endParaRPr lang="en-US" dirty="0"/>
          </a:p>
          <a:p>
            <a:pPr marL="0" indent="0">
              <a:buNone/>
            </a:pPr>
            <a:r>
              <a:rPr lang="en-US" dirty="0"/>
              <a:t>        </a:t>
            </a:r>
          </a:p>
        </p:txBody>
      </p:sp>
      <p:pic>
        <p:nvPicPr>
          <p:cNvPr id="5" name="Picture 4"/>
          <p:cNvPicPr/>
          <p:nvPr/>
        </p:nvPicPr>
        <p:blipFill rotWithShape="1">
          <a:blip r:embed="rId2"/>
          <a:srcRect t="6803" b="6292"/>
          <a:stretch/>
        </p:blipFill>
        <p:spPr bwMode="auto">
          <a:xfrm>
            <a:off x="4013202" y="150311"/>
            <a:ext cx="8024310" cy="651353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697097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3970751" cy="6858000"/>
          </a:xfrm>
        </p:spPr>
        <p:txBody>
          <a:bodyPr numCol="1">
            <a:normAutofit/>
          </a:bodyPr>
          <a:lstStyle/>
          <a:p>
            <a:pPr marL="0" indent="0">
              <a:buNone/>
            </a:pPr>
            <a:r>
              <a:rPr lang="en-US" sz="1900" b="1" dirty="0" smtClean="0"/>
              <a:t>11. Bill Screen</a:t>
            </a:r>
            <a:endParaRPr lang="en-US" sz="1900" b="1" dirty="0"/>
          </a:p>
          <a:p>
            <a:pPr marL="0" indent="0">
              <a:buNone/>
            </a:pPr>
            <a:endParaRPr lang="en-US" sz="1900" dirty="0"/>
          </a:p>
          <a:p>
            <a:pPr>
              <a:buFont typeface="Wingdings" panose="05000000000000000000" pitchFamily="2" charset="2"/>
              <a:buChar char="Ø"/>
            </a:pPr>
            <a:r>
              <a:rPr lang="en-US" sz="2100" dirty="0"/>
              <a:t>Test Case 1: </a:t>
            </a:r>
            <a:r>
              <a:rPr lang="en-US" sz="2100" dirty="0" smtClean="0"/>
              <a:t>To generate Bill</a:t>
            </a:r>
            <a:endParaRPr lang="en-US" sz="2100" dirty="0"/>
          </a:p>
          <a:p>
            <a:pPr marL="0" indent="0">
              <a:buNone/>
            </a:pPr>
            <a:r>
              <a:rPr lang="en-US" sz="2100" dirty="0"/>
              <a:t>Expected result – </a:t>
            </a:r>
            <a:r>
              <a:rPr lang="en-US" sz="2100" dirty="0" smtClean="0"/>
              <a:t>To accept selected product and generate bill.</a:t>
            </a:r>
            <a:endParaRPr lang="en-US" sz="2100" dirty="0"/>
          </a:p>
          <a:p>
            <a:pPr marL="0" indent="0">
              <a:buNone/>
            </a:pPr>
            <a:r>
              <a:rPr lang="en-US" sz="2100" dirty="0"/>
              <a:t>Actual result </a:t>
            </a:r>
            <a:r>
              <a:rPr lang="en-US" sz="2100" dirty="0" smtClean="0"/>
              <a:t>– Garbage values. Not able to generate bill</a:t>
            </a:r>
          </a:p>
          <a:p>
            <a:pPr marL="0" indent="0">
              <a:buNone/>
            </a:pPr>
            <a:r>
              <a:rPr lang="en-US" sz="2100" dirty="0" smtClean="0"/>
              <a:t>Result </a:t>
            </a:r>
            <a:r>
              <a:rPr lang="en-US" sz="2100" dirty="0"/>
              <a:t>– </a:t>
            </a:r>
            <a:r>
              <a:rPr lang="en-US" sz="2100" dirty="0" smtClean="0"/>
              <a:t>Fail</a:t>
            </a:r>
            <a:endParaRPr lang="en-US" sz="2100" dirty="0"/>
          </a:p>
          <a:p>
            <a:pPr marL="0" indent="0">
              <a:buNone/>
            </a:pPr>
            <a:endParaRPr lang="en-US" sz="2100" dirty="0"/>
          </a:p>
          <a:p>
            <a:pPr marL="0" indent="0">
              <a:buNone/>
            </a:pPr>
            <a:endParaRPr lang="en-US" sz="1900" dirty="0"/>
          </a:p>
          <a:p>
            <a:pPr marL="0" indent="0">
              <a:buNone/>
            </a:pPr>
            <a:endParaRPr lang="en-US" sz="1900" dirty="0"/>
          </a:p>
          <a:p>
            <a:pPr marL="0" indent="0">
              <a:buNone/>
            </a:pPr>
            <a:endParaRPr lang="en-US" dirty="0"/>
          </a:p>
          <a:p>
            <a:pPr marL="0" indent="0">
              <a:buNone/>
            </a:pPr>
            <a:endParaRPr lang="en-US" dirty="0"/>
          </a:p>
          <a:p>
            <a:pPr marL="0" indent="0">
              <a:buNone/>
            </a:pPr>
            <a:r>
              <a:rPr lang="en-US"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751" y="137491"/>
            <a:ext cx="8035719" cy="6477000"/>
          </a:xfrm>
          <a:prstGeom prst="rect">
            <a:avLst/>
          </a:prstGeom>
        </p:spPr>
      </p:pic>
    </p:spTree>
    <p:extLst>
      <p:ext uri="{BB962C8B-B14F-4D97-AF65-F5344CB8AC3E}">
        <p14:creationId xmlns:p14="http://schemas.microsoft.com/office/powerpoint/2010/main" val="490464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000" y="330201"/>
            <a:ext cx="9474200" cy="5711162"/>
          </a:xfrm>
        </p:spPr>
        <p:txBody>
          <a:bodyPr>
            <a:normAutofit lnSpcReduction="10000"/>
          </a:bodyPr>
          <a:lstStyle/>
          <a:p>
            <a:r>
              <a:rPr lang="en-US" sz="2400" dirty="0"/>
              <a:t>While adding </a:t>
            </a:r>
            <a:r>
              <a:rPr lang="en-US" sz="2400" dirty="0" smtClean="0"/>
              <a:t>product </a:t>
            </a:r>
            <a:r>
              <a:rPr lang="en-US" sz="2400" dirty="0"/>
              <a:t>into cart, selected quantity of products must qualify the minimum quantity condition and should be less than the available quantity of product.</a:t>
            </a:r>
          </a:p>
          <a:p>
            <a:r>
              <a:rPr lang="en-US" sz="2400" dirty="0"/>
              <a:t>User can select maximum 6 products into his/her cart at a time.</a:t>
            </a:r>
          </a:p>
          <a:p>
            <a:r>
              <a:rPr lang="en-US" sz="2400" dirty="0"/>
              <a:t>Transportation charges will be applicable for each order.</a:t>
            </a:r>
          </a:p>
          <a:p>
            <a:pPr marL="0" indent="0">
              <a:buNone/>
            </a:pPr>
            <a:r>
              <a:rPr lang="en-US" sz="2400" dirty="0"/>
              <a:t>Admin-</a:t>
            </a:r>
          </a:p>
          <a:p>
            <a:r>
              <a:rPr lang="en-US" sz="2400" dirty="0"/>
              <a:t>Admin has only one account for his logistics.</a:t>
            </a:r>
          </a:p>
          <a:p>
            <a:r>
              <a:rPr lang="en-US" sz="2400" dirty="0"/>
              <a:t>Admin can update products and dealers for his logistics.</a:t>
            </a:r>
          </a:p>
          <a:p>
            <a:r>
              <a:rPr lang="en-US" sz="2400" dirty="0"/>
              <a:t>Only one dealer for one product</a:t>
            </a:r>
            <a:r>
              <a:rPr lang="en-US" sz="2400" dirty="0" smtClean="0"/>
              <a:t>.</a:t>
            </a:r>
          </a:p>
          <a:p>
            <a:r>
              <a:rPr lang="en-US" sz="2400" dirty="0" smtClean="0"/>
              <a:t>If a dealer is deleted from logistics, then products having that dealer is also deleted.</a:t>
            </a:r>
            <a:endParaRPr lang="en-US" sz="2400" dirty="0"/>
          </a:p>
          <a:p>
            <a:r>
              <a:rPr lang="en-US" sz="2400" dirty="0"/>
              <a:t>Admin can check status of products for availability and can order that product from dealer.</a:t>
            </a:r>
          </a:p>
        </p:txBody>
      </p:sp>
    </p:spTree>
    <p:extLst>
      <p:ext uri="{BB962C8B-B14F-4D97-AF65-F5344CB8AC3E}">
        <p14:creationId xmlns:p14="http://schemas.microsoft.com/office/powerpoint/2010/main" val="357037513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235" y="221293"/>
            <a:ext cx="4884223" cy="768263"/>
          </a:xfrm>
        </p:spPr>
        <p:txBody>
          <a:bodyPr/>
          <a:lstStyle/>
          <a:p>
            <a:r>
              <a:rPr lang="en-US" dirty="0" smtClean="0"/>
              <a:t>Self Review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14993011"/>
              </p:ext>
            </p:extLst>
          </p:nvPr>
        </p:nvGraphicFramePr>
        <p:xfrm>
          <a:off x="389235" y="1102287"/>
          <a:ext cx="9643605" cy="4709789"/>
        </p:xfrm>
        <a:graphic>
          <a:graphicData uri="http://schemas.openxmlformats.org/drawingml/2006/table">
            <a:tbl>
              <a:tblPr firstRow="1" bandRow="1">
                <a:tableStyleId>{5C22544A-7EE6-4342-B048-85BDC9FD1C3A}</a:tableStyleId>
              </a:tblPr>
              <a:tblGrid>
                <a:gridCol w="2434180"/>
                <a:gridCol w="1198880"/>
                <a:gridCol w="1198880"/>
                <a:gridCol w="1198880"/>
                <a:gridCol w="1198880"/>
                <a:gridCol w="1198880"/>
                <a:gridCol w="1215025"/>
              </a:tblGrid>
              <a:tr h="835821">
                <a:tc>
                  <a:txBody>
                    <a:bodyPr/>
                    <a:lstStyle/>
                    <a:p>
                      <a:r>
                        <a:rPr lang="en-US" sz="1800" b="1" kern="1200" dirty="0" smtClean="0">
                          <a:solidFill>
                            <a:schemeClr val="lt1"/>
                          </a:solidFill>
                          <a:effectLst/>
                          <a:latin typeface="+mn-lt"/>
                          <a:ea typeface="+mn-ea"/>
                          <a:cs typeface="+mn-cs"/>
                        </a:rPr>
                        <a:t>Program ID</a:t>
                      </a:r>
                      <a:endParaRPr lang="en-US" sz="1800" dirty="0"/>
                    </a:p>
                  </a:txBody>
                  <a:tcPr/>
                </a:tc>
                <a:tc>
                  <a:txBody>
                    <a:bodyPr/>
                    <a:lstStyle/>
                    <a:p>
                      <a:r>
                        <a:rPr lang="en-US" sz="1800" dirty="0" smtClean="0"/>
                        <a:t>P24AP01</a:t>
                      </a:r>
                      <a:endParaRPr lang="en-US" sz="1800" dirty="0"/>
                    </a:p>
                  </a:txBody>
                  <a:tcPr/>
                </a:tc>
                <a:tc>
                  <a:txBody>
                    <a:bodyPr/>
                    <a:lstStyle/>
                    <a:p>
                      <a:r>
                        <a:rPr lang="en-US" sz="1800" dirty="0" smtClean="0"/>
                        <a:t>P24AP02</a:t>
                      </a:r>
                      <a:endParaRPr lang="en-US" sz="1800" dirty="0"/>
                    </a:p>
                  </a:txBody>
                  <a:tcPr/>
                </a:tc>
                <a:tc>
                  <a:txBody>
                    <a:bodyPr/>
                    <a:lstStyle/>
                    <a:p>
                      <a:r>
                        <a:rPr lang="en-US" sz="1800" dirty="0" smtClean="0"/>
                        <a:t>P24AP03</a:t>
                      </a:r>
                      <a:endParaRPr lang="en-US" sz="1800" dirty="0"/>
                    </a:p>
                  </a:txBody>
                  <a:tcPr/>
                </a:tc>
                <a:tc>
                  <a:txBody>
                    <a:bodyPr/>
                    <a:lstStyle/>
                    <a:p>
                      <a:r>
                        <a:rPr lang="en-US" sz="1800" dirty="0" smtClean="0"/>
                        <a:t>P24AP04</a:t>
                      </a:r>
                      <a:endParaRPr lang="en-US" sz="1800" dirty="0"/>
                    </a:p>
                  </a:txBody>
                  <a:tcPr/>
                </a:tc>
                <a:tc>
                  <a:txBody>
                    <a:bodyPr/>
                    <a:lstStyle/>
                    <a:p>
                      <a:r>
                        <a:rPr lang="en-US" sz="1800" dirty="0" smtClean="0"/>
                        <a:t>P24AP05</a:t>
                      </a:r>
                      <a:endParaRPr lang="en-US" sz="1800" dirty="0"/>
                    </a:p>
                  </a:txBody>
                  <a:tcPr/>
                </a:tc>
                <a:tc>
                  <a:txBody>
                    <a:bodyPr/>
                    <a:lstStyle/>
                    <a:p>
                      <a:r>
                        <a:rPr lang="en-US" sz="1800" dirty="0" smtClean="0"/>
                        <a:t>P24AP06</a:t>
                      </a:r>
                      <a:endParaRPr lang="en-US" sz="1800" dirty="0"/>
                    </a:p>
                  </a:txBody>
                  <a:tcPr/>
                </a:tc>
              </a:tr>
              <a:tr h="484246">
                <a:tc>
                  <a:txBody>
                    <a:bodyPr/>
                    <a:lstStyle/>
                    <a:p>
                      <a:r>
                        <a:rPr lang="en-US" sz="1800" kern="1200" dirty="0" smtClean="0">
                          <a:solidFill>
                            <a:schemeClr val="dk1"/>
                          </a:solidFill>
                          <a:effectLst/>
                          <a:latin typeface="+mn-lt"/>
                          <a:ea typeface="+mn-ea"/>
                          <a:cs typeface="+mn-cs"/>
                        </a:rPr>
                        <a:t>Coding Standards</a:t>
                      </a:r>
                      <a:endParaRPr lang="en-US" dirty="0"/>
                    </a:p>
                  </a:txBody>
                  <a:tcPr/>
                </a:tc>
                <a:tc>
                  <a:txBody>
                    <a:bodyPr/>
                    <a:lstStyle/>
                    <a:p>
                      <a:pPr marL="285750" indent="-285750" algn="ctr">
                        <a:buFont typeface="Wingdings" panose="05000000000000000000" pitchFamily="2" charset="2"/>
                        <a:buChar char="ü"/>
                      </a:pPr>
                      <a:r>
                        <a:rPr lang="en-US" dirty="0" smtClean="0"/>
                        <a:t> </a:t>
                      </a:r>
                      <a:endParaRPr lang="en-US" dirty="0"/>
                    </a:p>
                  </a:txBody>
                  <a:tcPr/>
                </a:tc>
                <a:tc>
                  <a:txBody>
                    <a:bodyPr/>
                    <a:lstStyle/>
                    <a:p>
                      <a:pPr marL="285750" indent="-285750" algn="ctr">
                        <a:buFont typeface="Wingdings" panose="05000000000000000000" pitchFamily="2" charset="2"/>
                        <a:buChar char="ü"/>
                      </a:pPr>
                      <a:r>
                        <a:rPr lang="en-US" dirty="0" smtClean="0"/>
                        <a:t> </a:t>
                      </a:r>
                      <a:endParaRPr lang="en-US" dirty="0"/>
                    </a:p>
                  </a:txBody>
                  <a:tcPr/>
                </a:tc>
                <a:tc>
                  <a:txBody>
                    <a:bodyPr/>
                    <a:lstStyle/>
                    <a:p>
                      <a:pPr marL="285750" indent="-285750" algn="ctr">
                        <a:buFont typeface="Wingdings" panose="05000000000000000000" pitchFamily="2" charset="2"/>
                        <a:buChar char="ü"/>
                      </a:pPr>
                      <a:r>
                        <a:rPr lang="en-US" dirty="0" smtClean="0"/>
                        <a:t> </a:t>
                      </a:r>
                      <a:endParaRPr lang="en-US" dirty="0"/>
                    </a:p>
                  </a:txBody>
                  <a:tcPr/>
                </a:tc>
                <a:tc>
                  <a:txBody>
                    <a:bodyPr/>
                    <a:lstStyle/>
                    <a:p>
                      <a:pPr marL="285750" indent="-285750" algn="ctr">
                        <a:buFont typeface="Wingdings" panose="05000000000000000000" pitchFamily="2" charset="2"/>
                        <a:buChar char="ü"/>
                      </a:pPr>
                      <a:r>
                        <a:rPr lang="en-US" dirty="0" smtClean="0"/>
                        <a:t> </a:t>
                      </a:r>
                      <a:endParaRPr lang="en-US" dirty="0"/>
                    </a:p>
                  </a:txBody>
                  <a:tcPr/>
                </a:tc>
                <a:tc>
                  <a:txBody>
                    <a:bodyPr/>
                    <a:lstStyle/>
                    <a:p>
                      <a:pPr marL="285750" indent="-285750" algn="ctr">
                        <a:buFont typeface="Wingdings" panose="05000000000000000000" pitchFamily="2" charset="2"/>
                        <a:buChar char="ü"/>
                      </a:pPr>
                      <a:r>
                        <a:rPr lang="en-US" dirty="0" smtClean="0"/>
                        <a:t> </a:t>
                      </a:r>
                      <a:endParaRPr lang="en-US" dirty="0"/>
                    </a:p>
                  </a:txBody>
                  <a:tcPr/>
                </a:tc>
                <a:tc>
                  <a:txBody>
                    <a:bodyPr/>
                    <a:lstStyle/>
                    <a:p>
                      <a:pPr marL="285750" indent="-285750" algn="ctr">
                        <a:buFont typeface="Wingdings" panose="05000000000000000000" pitchFamily="2" charset="2"/>
                        <a:buChar char="ü"/>
                      </a:pPr>
                      <a:r>
                        <a:rPr lang="en-US" dirty="0" smtClean="0"/>
                        <a:t> </a:t>
                      </a:r>
                      <a:endParaRPr lang="en-US" dirty="0"/>
                    </a:p>
                  </a:txBody>
                  <a:tcPr/>
                </a:tc>
              </a:tr>
              <a:tr h="484246">
                <a:tc>
                  <a:txBody>
                    <a:bodyPr/>
                    <a:lstStyle/>
                    <a:p>
                      <a:r>
                        <a:rPr lang="en-US" sz="1800" kern="1200" dirty="0" smtClean="0">
                          <a:solidFill>
                            <a:schemeClr val="dk1"/>
                          </a:solidFill>
                          <a:effectLst/>
                          <a:latin typeface="+mn-lt"/>
                          <a:ea typeface="+mn-ea"/>
                          <a:cs typeface="+mn-cs"/>
                        </a:rPr>
                        <a:t>Indentation</a:t>
                      </a:r>
                      <a:endParaRPr lang="en-US" dirty="0"/>
                    </a:p>
                  </a:txBody>
                  <a:tcPr/>
                </a:tc>
                <a:tc>
                  <a:txBody>
                    <a:bodyPr/>
                    <a:lstStyle/>
                    <a:p>
                      <a:pPr marL="285750" indent="-285750" algn="ctr">
                        <a:buFont typeface="Wingdings" panose="05000000000000000000" pitchFamily="2" charset="2"/>
                        <a:buChar char="ü"/>
                      </a:pPr>
                      <a:r>
                        <a:rPr lang="en-US" dirty="0" smtClean="0"/>
                        <a:t> </a:t>
                      </a:r>
                      <a:endParaRPr lang="en-US" dirty="0"/>
                    </a:p>
                  </a:txBody>
                  <a:tcPr/>
                </a:tc>
                <a:tc>
                  <a:txBody>
                    <a:bodyPr/>
                    <a:lstStyle/>
                    <a:p>
                      <a:pPr marL="285750" indent="-285750" algn="ctr">
                        <a:buFont typeface="Wingdings" panose="05000000000000000000" pitchFamily="2" charset="2"/>
                        <a:buChar char="ü"/>
                      </a:pPr>
                      <a:r>
                        <a:rPr lang="en-US" dirty="0" smtClean="0"/>
                        <a:t> </a:t>
                      </a:r>
                      <a:endParaRPr lang="en-US" dirty="0"/>
                    </a:p>
                  </a:txBody>
                  <a:tcPr/>
                </a:tc>
                <a:tc>
                  <a:txBody>
                    <a:bodyPr/>
                    <a:lstStyle/>
                    <a:p>
                      <a:pPr marL="285750" indent="-285750" algn="ctr">
                        <a:buFont typeface="Wingdings" panose="05000000000000000000" pitchFamily="2" charset="2"/>
                        <a:buChar char="ü"/>
                      </a:pPr>
                      <a:r>
                        <a:rPr lang="en-US" dirty="0" smtClean="0"/>
                        <a:t> </a:t>
                      </a:r>
                      <a:endParaRPr lang="en-US" dirty="0"/>
                    </a:p>
                  </a:txBody>
                  <a:tcPr/>
                </a:tc>
                <a:tc>
                  <a:txBody>
                    <a:bodyPr/>
                    <a:lstStyle/>
                    <a:p>
                      <a:pPr marL="285750" indent="-285750" algn="ctr">
                        <a:buFont typeface="Wingdings" panose="05000000000000000000" pitchFamily="2" charset="2"/>
                        <a:buChar char="ü"/>
                      </a:pPr>
                      <a:r>
                        <a:rPr lang="en-US" dirty="0" smtClean="0"/>
                        <a:t> </a:t>
                      </a:r>
                      <a:endParaRPr lang="en-US" dirty="0"/>
                    </a:p>
                  </a:txBody>
                  <a:tcPr/>
                </a:tc>
                <a:tc>
                  <a:txBody>
                    <a:bodyPr/>
                    <a:lstStyle/>
                    <a:p>
                      <a:pPr marL="285750" indent="-285750" algn="ctr">
                        <a:buFont typeface="Wingdings" panose="05000000000000000000" pitchFamily="2" charset="2"/>
                        <a:buChar char="ü"/>
                      </a:pPr>
                      <a:r>
                        <a:rPr lang="en-US" dirty="0" smtClean="0"/>
                        <a:t> </a:t>
                      </a:r>
                      <a:endParaRPr lang="en-US" dirty="0"/>
                    </a:p>
                  </a:txBody>
                  <a:tcPr/>
                </a:tc>
                <a:tc>
                  <a:txBody>
                    <a:bodyPr/>
                    <a:lstStyle/>
                    <a:p>
                      <a:pPr marL="285750" indent="-285750" algn="ctr">
                        <a:buFont typeface="Wingdings" panose="05000000000000000000" pitchFamily="2" charset="2"/>
                        <a:buChar char="ü"/>
                      </a:pPr>
                      <a:r>
                        <a:rPr lang="en-US" dirty="0" smtClean="0"/>
                        <a:t> </a:t>
                      </a:r>
                      <a:endParaRPr lang="en-US" dirty="0"/>
                    </a:p>
                  </a:txBody>
                  <a:tcPr/>
                </a:tc>
              </a:tr>
              <a:tr h="484246">
                <a:tc>
                  <a:txBody>
                    <a:bodyPr/>
                    <a:lstStyle/>
                    <a:p>
                      <a:r>
                        <a:rPr lang="en-US" sz="1800" kern="1200" dirty="0" smtClean="0">
                          <a:solidFill>
                            <a:schemeClr val="dk1"/>
                          </a:solidFill>
                          <a:effectLst/>
                          <a:latin typeface="+mn-lt"/>
                          <a:ea typeface="+mn-ea"/>
                          <a:cs typeface="+mn-cs"/>
                        </a:rPr>
                        <a:t>Convention</a:t>
                      </a:r>
                      <a:endParaRPr lang="en-US" dirty="0"/>
                    </a:p>
                  </a:txBody>
                  <a:tcPr/>
                </a:tc>
                <a:tc>
                  <a:txBody>
                    <a:bodyPr/>
                    <a:lstStyle/>
                    <a:p>
                      <a:pPr marL="285750" indent="-285750" algn="ctr">
                        <a:buFont typeface="Wingdings" panose="05000000000000000000" pitchFamily="2" charset="2"/>
                        <a:buChar char="ü"/>
                      </a:pPr>
                      <a:r>
                        <a:rPr lang="en-US" dirty="0" smtClean="0"/>
                        <a:t> </a:t>
                      </a:r>
                      <a:endParaRPr lang="en-US" dirty="0"/>
                    </a:p>
                  </a:txBody>
                  <a:tcPr/>
                </a:tc>
                <a:tc>
                  <a:txBody>
                    <a:bodyPr/>
                    <a:lstStyle/>
                    <a:p>
                      <a:pPr marL="285750" indent="-285750" algn="ctr">
                        <a:buFont typeface="Wingdings" panose="05000000000000000000" pitchFamily="2" charset="2"/>
                        <a:buChar char="ü"/>
                      </a:pPr>
                      <a:r>
                        <a:rPr lang="en-US" dirty="0" smtClean="0"/>
                        <a:t> </a:t>
                      </a:r>
                      <a:endParaRPr lang="en-US" dirty="0"/>
                    </a:p>
                  </a:txBody>
                  <a:tcPr/>
                </a:tc>
                <a:tc>
                  <a:txBody>
                    <a:bodyPr/>
                    <a:lstStyle/>
                    <a:p>
                      <a:pPr marL="285750" indent="-285750" algn="ctr">
                        <a:buFont typeface="Wingdings" panose="05000000000000000000" pitchFamily="2" charset="2"/>
                        <a:buChar char="ü"/>
                      </a:pPr>
                      <a:r>
                        <a:rPr lang="en-US" dirty="0" smtClean="0"/>
                        <a:t> </a:t>
                      </a:r>
                      <a:endParaRPr lang="en-US" dirty="0"/>
                    </a:p>
                  </a:txBody>
                  <a:tcPr/>
                </a:tc>
                <a:tc>
                  <a:txBody>
                    <a:bodyPr/>
                    <a:lstStyle/>
                    <a:p>
                      <a:pPr marL="285750" indent="-285750" algn="ctr">
                        <a:buFont typeface="Wingdings" panose="05000000000000000000" pitchFamily="2" charset="2"/>
                        <a:buChar char="ü"/>
                      </a:pPr>
                      <a:r>
                        <a:rPr lang="en-US" dirty="0" smtClean="0"/>
                        <a:t> </a:t>
                      </a:r>
                      <a:endParaRPr lang="en-US" dirty="0"/>
                    </a:p>
                  </a:txBody>
                  <a:tcPr/>
                </a:tc>
                <a:tc>
                  <a:txBody>
                    <a:bodyPr/>
                    <a:lstStyle/>
                    <a:p>
                      <a:pPr marL="285750" indent="-285750" algn="ctr">
                        <a:buFont typeface="Wingdings" panose="05000000000000000000" pitchFamily="2" charset="2"/>
                        <a:buChar char="ü"/>
                      </a:pPr>
                      <a:r>
                        <a:rPr lang="en-US" dirty="0" smtClean="0"/>
                        <a:t> </a:t>
                      </a:r>
                      <a:endParaRPr lang="en-US" dirty="0"/>
                    </a:p>
                  </a:txBody>
                  <a:tcPr/>
                </a:tc>
                <a:tc>
                  <a:txBody>
                    <a:bodyPr/>
                    <a:lstStyle/>
                    <a:p>
                      <a:pPr marL="285750" indent="-285750" algn="ctr">
                        <a:buFont typeface="Wingdings" panose="05000000000000000000" pitchFamily="2" charset="2"/>
                        <a:buChar char="ü"/>
                      </a:pPr>
                      <a:r>
                        <a:rPr lang="en-US" dirty="0" smtClean="0"/>
                        <a:t> </a:t>
                      </a:r>
                      <a:endParaRPr lang="en-US" dirty="0"/>
                    </a:p>
                  </a:txBody>
                  <a:tcPr/>
                </a:tc>
              </a:tr>
              <a:tr h="484246">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Validations</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285750" indent="-285750" algn="ctr">
                        <a:buFont typeface="Wingdings" panose="05000000000000000000" pitchFamily="2" charset="2"/>
                        <a:buChar char="ü"/>
                      </a:pPr>
                      <a:r>
                        <a:rPr lang="en-US" dirty="0" smtClean="0"/>
                        <a:t> </a:t>
                      </a:r>
                      <a:endParaRPr lang="en-US" dirty="0"/>
                    </a:p>
                  </a:txBody>
                  <a:tcPr/>
                </a:tc>
                <a:tc>
                  <a:txBody>
                    <a:bodyPr/>
                    <a:lstStyle/>
                    <a:p>
                      <a:pPr marL="285750" indent="-285750" algn="ctr">
                        <a:buFont typeface="Wingdings" panose="05000000000000000000" pitchFamily="2" charset="2"/>
                        <a:buChar char="ü"/>
                      </a:pPr>
                      <a:r>
                        <a:rPr lang="en-US" dirty="0" smtClean="0"/>
                        <a:t> </a:t>
                      </a:r>
                      <a:endParaRPr lang="en-US" dirty="0"/>
                    </a:p>
                  </a:txBody>
                  <a:tcPr/>
                </a:tc>
                <a:tc>
                  <a:txBody>
                    <a:bodyPr/>
                    <a:lstStyle/>
                    <a:p>
                      <a:pPr marL="285750" indent="-285750" algn="ctr">
                        <a:buFont typeface="Wingdings" panose="05000000000000000000" pitchFamily="2" charset="2"/>
                        <a:buChar char="ü"/>
                      </a:pPr>
                      <a:r>
                        <a:rPr lang="en-US" dirty="0" smtClean="0"/>
                        <a:t> </a:t>
                      </a:r>
                      <a:endParaRPr lang="en-US" dirty="0"/>
                    </a:p>
                  </a:txBody>
                  <a:tcPr/>
                </a:tc>
                <a:tc>
                  <a:txBody>
                    <a:bodyPr/>
                    <a:lstStyle/>
                    <a:p>
                      <a:pPr marL="285750" indent="-285750" algn="ctr">
                        <a:buFont typeface="Wingdings" panose="05000000000000000000" pitchFamily="2" charset="2"/>
                        <a:buChar char="ü"/>
                      </a:pPr>
                      <a:r>
                        <a:rPr lang="en-US" dirty="0" smtClean="0"/>
                        <a:t> </a:t>
                      </a:r>
                      <a:endParaRPr lang="en-US" dirty="0"/>
                    </a:p>
                  </a:txBody>
                  <a:tcPr/>
                </a:tc>
                <a:tc>
                  <a:txBody>
                    <a:bodyPr/>
                    <a:lstStyle/>
                    <a:p>
                      <a:pPr marL="285750" indent="-285750" algn="ctr">
                        <a:buFont typeface="Wingdings" panose="05000000000000000000" pitchFamily="2" charset="2"/>
                        <a:buChar char="ü"/>
                      </a:pPr>
                      <a:r>
                        <a:rPr lang="en-US" dirty="0" smtClean="0"/>
                        <a:t> </a:t>
                      </a:r>
                      <a:endParaRPr lang="en-US" dirty="0"/>
                    </a:p>
                  </a:txBody>
                  <a:tcPr/>
                </a:tc>
                <a:tc>
                  <a:txBody>
                    <a:bodyPr/>
                    <a:lstStyle/>
                    <a:p>
                      <a:pPr marL="285750" indent="-285750" algn="ctr">
                        <a:buFont typeface="Wingdings" panose="05000000000000000000" pitchFamily="2" charset="2"/>
                        <a:buChar char="ü"/>
                      </a:pPr>
                      <a:r>
                        <a:rPr lang="en-US" dirty="0" smtClean="0"/>
                        <a:t> </a:t>
                      </a:r>
                      <a:endParaRPr lang="en-US" dirty="0"/>
                    </a:p>
                  </a:txBody>
                  <a:tcPr/>
                </a:tc>
              </a:tr>
              <a:tr h="484246">
                <a:tc>
                  <a:txBody>
                    <a:bodyPr/>
                    <a:lstStyle/>
                    <a:p>
                      <a:r>
                        <a:rPr lang="en-US" sz="1800" kern="1200" dirty="0" smtClean="0">
                          <a:solidFill>
                            <a:schemeClr val="dk1"/>
                          </a:solidFill>
                          <a:effectLst/>
                          <a:latin typeface="+mn-lt"/>
                          <a:ea typeface="+mn-ea"/>
                          <a:cs typeface="+mn-cs"/>
                        </a:rPr>
                        <a:t>Initial cursor</a:t>
                      </a:r>
                      <a:endParaRPr lang="en-US" dirty="0"/>
                    </a:p>
                  </a:txBody>
                  <a:tcPr/>
                </a:tc>
                <a:tc>
                  <a:txBody>
                    <a:bodyPr/>
                    <a:lstStyle/>
                    <a:p>
                      <a:pPr marL="285750" indent="-285750" algn="ctr">
                        <a:buFont typeface="Wingdings" panose="05000000000000000000" pitchFamily="2" charset="2"/>
                        <a:buChar char="ü"/>
                      </a:pPr>
                      <a:r>
                        <a:rPr lang="en-US" dirty="0" smtClean="0"/>
                        <a:t> </a:t>
                      </a:r>
                      <a:endParaRPr lang="en-US" dirty="0"/>
                    </a:p>
                  </a:txBody>
                  <a:tcPr/>
                </a:tc>
                <a:tc>
                  <a:txBody>
                    <a:bodyPr/>
                    <a:lstStyle/>
                    <a:p>
                      <a:pPr marL="285750" indent="-285750" algn="ctr">
                        <a:buFont typeface="Wingdings" panose="05000000000000000000" pitchFamily="2" charset="2"/>
                        <a:buChar char="ü"/>
                      </a:pPr>
                      <a:r>
                        <a:rPr lang="en-US" dirty="0" smtClean="0"/>
                        <a:t> </a:t>
                      </a:r>
                      <a:endParaRPr lang="en-US" dirty="0"/>
                    </a:p>
                  </a:txBody>
                  <a:tcPr/>
                </a:tc>
                <a:tc>
                  <a:txBody>
                    <a:bodyPr/>
                    <a:lstStyle/>
                    <a:p>
                      <a:pPr marL="285750" indent="-285750" algn="ctr">
                        <a:buFont typeface="Wingdings" panose="05000000000000000000" pitchFamily="2" charset="2"/>
                        <a:buChar char="ü"/>
                      </a:pPr>
                      <a:r>
                        <a:rPr lang="en-US" dirty="0" smtClean="0"/>
                        <a:t> </a:t>
                      </a:r>
                      <a:endParaRPr lang="en-US" dirty="0"/>
                    </a:p>
                  </a:txBody>
                  <a:tcPr/>
                </a:tc>
                <a:tc>
                  <a:txBody>
                    <a:bodyPr/>
                    <a:lstStyle/>
                    <a:p>
                      <a:pPr marL="0" indent="0" algn="ctr">
                        <a:buFont typeface="Wingdings" panose="05000000000000000000" pitchFamily="2" charset="2"/>
                        <a:buNone/>
                      </a:pPr>
                      <a:r>
                        <a:rPr lang="en-US" dirty="0" smtClean="0"/>
                        <a:t>X</a:t>
                      </a:r>
                      <a:endParaRPr lang="en-US" dirty="0"/>
                    </a:p>
                  </a:txBody>
                  <a:tcPr/>
                </a:tc>
                <a:tc>
                  <a:txBody>
                    <a:bodyPr/>
                    <a:lstStyle/>
                    <a:p>
                      <a:pPr marL="285750" indent="-285750" algn="ctr">
                        <a:buFont typeface="Wingdings" panose="05000000000000000000" pitchFamily="2" charset="2"/>
                        <a:buChar char="ü"/>
                      </a:pPr>
                      <a:r>
                        <a:rPr lang="en-US" dirty="0" smtClean="0"/>
                        <a:t> </a:t>
                      </a:r>
                      <a:endParaRPr lang="en-US" dirty="0"/>
                    </a:p>
                  </a:txBody>
                  <a:tcPr/>
                </a:tc>
                <a:tc>
                  <a:txBody>
                    <a:bodyPr/>
                    <a:lstStyle/>
                    <a:p>
                      <a:pPr marL="285750" indent="-285750" algn="ctr">
                        <a:buFont typeface="Wingdings" panose="05000000000000000000" pitchFamily="2" charset="2"/>
                        <a:buChar char="ü"/>
                      </a:pPr>
                      <a:r>
                        <a:rPr lang="en-US" dirty="0" smtClean="0"/>
                        <a:t> </a:t>
                      </a:r>
                      <a:endParaRPr lang="en-US" dirty="0"/>
                    </a:p>
                  </a:txBody>
                  <a:tcPr/>
                </a:tc>
              </a:tr>
              <a:tr h="484246">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Database handling</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indent="0" algn="ctr">
                        <a:buFont typeface="Wingdings" panose="05000000000000000000" pitchFamily="2" charset="2"/>
                        <a:buNone/>
                      </a:pPr>
                      <a:r>
                        <a:rPr lang="en-US" dirty="0" smtClean="0"/>
                        <a:t>NA</a:t>
                      </a:r>
                      <a:endParaRPr lang="en-US" dirty="0"/>
                    </a:p>
                  </a:txBody>
                  <a:tcPr/>
                </a:tc>
                <a:tc>
                  <a:txBody>
                    <a:bodyPr/>
                    <a:lstStyle/>
                    <a:p>
                      <a:pPr marL="285750" indent="-285750" algn="ctr">
                        <a:buFont typeface="Wingdings" panose="05000000000000000000" pitchFamily="2" charset="2"/>
                        <a:buChar char="ü"/>
                      </a:pPr>
                      <a:r>
                        <a:rPr lang="en-US" dirty="0" smtClean="0"/>
                        <a:t> </a:t>
                      </a:r>
                      <a:endParaRPr lang="en-US" dirty="0"/>
                    </a:p>
                  </a:txBody>
                  <a:tcPr/>
                </a:tc>
                <a:tc>
                  <a:txBody>
                    <a:bodyPr/>
                    <a:lstStyle/>
                    <a:p>
                      <a:pPr marL="285750" indent="-285750" algn="ctr">
                        <a:buFont typeface="Wingdings" panose="05000000000000000000" pitchFamily="2" charset="2"/>
                        <a:buChar char="ü"/>
                      </a:pPr>
                      <a:r>
                        <a:rPr lang="en-US" dirty="0" smtClean="0"/>
                        <a:t> </a:t>
                      </a:r>
                      <a:endParaRPr lang="en-US" dirty="0"/>
                    </a:p>
                  </a:txBody>
                  <a:tcPr/>
                </a:tc>
                <a:tc>
                  <a:txBody>
                    <a:bodyPr/>
                    <a:lstStyle/>
                    <a:p>
                      <a:pPr marL="0" indent="0" algn="ctr">
                        <a:buFont typeface="Wingdings" panose="05000000000000000000" pitchFamily="2" charset="2"/>
                        <a:buNone/>
                      </a:pPr>
                      <a:r>
                        <a:rPr lang="en-US" dirty="0" smtClean="0"/>
                        <a:t>NA</a:t>
                      </a:r>
                      <a:endParaRPr lang="en-US" dirty="0"/>
                    </a:p>
                  </a:txBody>
                  <a:tcPr/>
                </a:tc>
                <a:tc>
                  <a:txBody>
                    <a:bodyPr/>
                    <a:lstStyle/>
                    <a:p>
                      <a:pPr marL="285750" indent="-285750" algn="ctr">
                        <a:buFont typeface="Wingdings" panose="05000000000000000000" pitchFamily="2" charset="2"/>
                        <a:buChar char="ü"/>
                      </a:pPr>
                      <a:r>
                        <a:rPr lang="en-US" dirty="0" smtClean="0"/>
                        <a:t> </a:t>
                      </a:r>
                      <a:endParaRPr lang="en-US" dirty="0"/>
                    </a:p>
                  </a:txBody>
                  <a:tcPr/>
                </a:tc>
                <a:tc>
                  <a:txBody>
                    <a:bodyPr/>
                    <a:lstStyle/>
                    <a:p>
                      <a:pPr marL="0" indent="0" algn="ctr">
                        <a:buFont typeface="Wingdings" panose="05000000000000000000" pitchFamily="2" charset="2"/>
                        <a:buNone/>
                      </a:pPr>
                      <a:r>
                        <a:rPr lang="en-US" dirty="0" smtClean="0"/>
                        <a:t>NA</a:t>
                      </a:r>
                      <a:endParaRPr lang="en-US" dirty="0"/>
                    </a:p>
                  </a:txBody>
                  <a:tcPr/>
                </a:tc>
              </a:tr>
              <a:tr h="484246">
                <a:tc>
                  <a:txBody>
                    <a:bodyPr/>
                    <a:lstStyle/>
                    <a:p>
                      <a:r>
                        <a:rPr lang="en-US" sz="1800" kern="1200" dirty="0" smtClean="0">
                          <a:solidFill>
                            <a:schemeClr val="dk1"/>
                          </a:solidFill>
                          <a:effectLst/>
                          <a:latin typeface="+mn-lt"/>
                          <a:ea typeface="+mn-ea"/>
                          <a:cs typeface="+mn-cs"/>
                        </a:rPr>
                        <a:t>Pseudo conversation</a:t>
                      </a:r>
                      <a:endParaRPr lang="en-US" dirty="0"/>
                    </a:p>
                  </a:txBody>
                  <a:tcPr/>
                </a:tc>
                <a:tc>
                  <a:txBody>
                    <a:bodyPr/>
                    <a:lstStyle/>
                    <a:p>
                      <a:pPr marL="285750" indent="-285750" algn="ctr">
                        <a:buFont typeface="Wingdings" panose="05000000000000000000" pitchFamily="2" charset="2"/>
                        <a:buChar char="ü"/>
                      </a:pPr>
                      <a:r>
                        <a:rPr lang="en-US" dirty="0" smtClean="0"/>
                        <a:t> </a:t>
                      </a:r>
                      <a:endParaRPr lang="en-US" dirty="0"/>
                    </a:p>
                  </a:txBody>
                  <a:tcPr/>
                </a:tc>
                <a:tc>
                  <a:txBody>
                    <a:bodyPr/>
                    <a:lstStyle/>
                    <a:p>
                      <a:pPr marL="285750" indent="-285750" algn="ctr">
                        <a:buFont typeface="Wingdings" panose="05000000000000000000" pitchFamily="2" charset="2"/>
                        <a:buChar char="ü"/>
                      </a:pPr>
                      <a:r>
                        <a:rPr lang="en-US" dirty="0" smtClean="0"/>
                        <a:t> </a:t>
                      </a:r>
                      <a:endParaRPr lang="en-US" dirty="0"/>
                    </a:p>
                  </a:txBody>
                  <a:tcPr/>
                </a:tc>
                <a:tc>
                  <a:txBody>
                    <a:bodyPr/>
                    <a:lstStyle/>
                    <a:p>
                      <a:pPr marL="285750" indent="-285750" algn="ctr">
                        <a:buFont typeface="Wingdings" panose="05000000000000000000" pitchFamily="2" charset="2"/>
                        <a:buChar char="ü"/>
                      </a:pPr>
                      <a:r>
                        <a:rPr lang="en-US" dirty="0" smtClean="0"/>
                        <a:t> </a:t>
                      </a:r>
                      <a:endParaRPr lang="en-US" dirty="0"/>
                    </a:p>
                  </a:txBody>
                  <a:tcPr/>
                </a:tc>
                <a:tc>
                  <a:txBody>
                    <a:bodyPr/>
                    <a:lstStyle/>
                    <a:p>
                      <a:pPr marL="285750" indent="-285750" algn="ctr">
                        <a:buFont typeface="Wingdings" panose="05000000000000000000" pitchFamily="2" charset="2"/>
                        <a:buChar char="ü"/>
                      </a:pPr>
                      <a:r>
                        <a:rPr lang="en-US" dirty="0" smtClean="0"/>
                        <a:t> </a:t>
                      </a:r>
                      <a:endParaRPr lang="en-US" dirty="0"/>
                    </a:p>
                  </a:txBody>
                  <a:tcPr/>
                </a:tc>
                <a:tc>
                  <a:txBody>
                    <a:bodyPr/>
                    <a:lstStyle/>
                    <a:p>
                      <a:pPr marL="285750" indent="-285750" algn="ctr">
                        <a:buFont typeface="Wingdings" panose="05000000000000000000" pitchFamily="2" charset="2"/>
                        <a:buChar char="ü"/>
                      </a:pPr>
                      <a:r>
                        <a:rPr lang="en-US" dirty="0" smtClean="0"/>
                        <a:t> </a:t>
                      </a:r>
                      <a:endParaRPr lang="en-US" dirty="0"/>
                    </a:p>
                  </a:txBody>
                  <a:tcPr/>
                </a:tc>
                <a:tc>
                  <a:txBody>
                    <a:bodyPr/>
                    <a:lstStyle/>
                    <a:p>
                      <a:pPr marL="285750" indent="-285750" algn="ctr">
                        <a:buFont typeface="Wingdings" panose="05000000000000000000" pitchFamily="2" charset="2"/>
                        <a:buChar char="ü"/>
                      </a:pPr>
                      <a:r>
                        <a:rPr lang="en-US" dirty="0" smtClean="0"/>
                        <a:t> </a:t>
                      </a:r>
                      <a:endParaRPr lang="en-US" dirty="0"/>
                    </a:p>
                  </a:txBody>
                  <a:tcPr/>
                </a:tc>
              </a:tr>
              <a:tr h="484246">
                <a:tc>
                  <a:txBody>
                    <a:bodyPr/>
                    <a:lstStyle/>
                    <a:p>
                      <a:r>
                        <a:rPr lang="en-US" sz="1800" kern="1200" dirty="0" smtClean="0">
                          <a:solidFill>
                            <a:schemeClr val="dk1"/>
                          </a:solidFill>
                          <a:effectLst/>
                          <a:latin typeface="+mn-lt"/>
                          <a:ea typeface="+mn-ea"/>
                          <a:cs typeface="+mn-cs"/>
                        </a:rPr>
                        <a:t>Flow</a:t>
                      </a:r>
                      <a:endParaRPr lang="en-US" dirty="0"/>
                    </a:p>
                  </a:txBody>
                  <a:tcPr/>
                </a:tc>
                <a:tc>
                  <a:txBody>
                    <a:bodyPr/>
                    <a:lstStyle/>
                    <a:p>
                      <a:pPr marL="285750" indent="-285750" algn="ctr">
                        <a:buFont typeface="Wingdings" panose="05000000000000000000" pitchFamily="2" charset="2"/>
                        <a:buChar char="ü"/>
                      </a:pPr>
                      <a:r>
                        <a:rPr lang="en-US" dirty="0" smtClean="0"/>
                        <a:t> </a:t>
                      </a:r>
                      <a:endParaRPr lang="en-US" dirty="0"/>
                    </a:p>
                  </a:txBody>
                  <a:tcPr/>
                </a:tc>
                <a:tc>
                  <a:txBody>
                    <a:bodyPr/>
                    <a:lstStyle/>
                    <a:p>
                      <a:pPr marL="285750" indent="-285750" algn="ctr">
                        <a:buFont typeface="Wingdings" panose="05000000000000000000" pitchFamily="2" charset="2"/>
                        <a:buChar char="ü"/>
                      </a:pPr>
                      <a:r>
                        <a:rPr lang="en-US" dirty="0" smtClean="0"/>
                        <a:t> </a:t>
                      </a:r>
                      <a:endParaRPr lang="en-US" dirty="0"/>
                    </a:p>
                  </a:txBody>
                  <a:tcPr/>
                </a:tc>
                <a:tc>
                  <a:txBody>
                    <a:bodyPr/>
                    <a:lstStyle/>
                    <a:p>
                      <a:pPr marL="285750" indent="-285750" algn="ctr">
                        <a:buFont typeface="Wingdings" panose="05000000000000000000" pitchFamily="2" charset="2"/>
                        <a:buChar char="ü"/>
                      </a:pPr>
                      <a:r>
                        <a:rPr lang="en-US" dirty="0" smtClean="0"/>
                        <a:t> </a:t>
                      </a:r>
                      <a:endParaRPr lang="en-US" dirty="0"/>
                    </a:p>
                  </a:txBody>
                  <a:tcPr/>
                </a:tc>
                <a:tc>
                  <a:txBody>
                    <a:bodyPr/>
                    <a:lstStyle/>
                    <a:p>
                      <a:pPr marL="285750" indent="-285750" algn="ctr">
                        <a:buFont typeface="Wingdings" panose="05000000000000000000" pitchFamily="2" charset="2"/>
                        <a:buChar char="ü"/>
                      </a:pPr>
                      <a:r>
                        <a:rPr lang="en-US" dirty="0" smtClean="0"/>
                        <a:t> </a:t>
                      </a:r>
                      <a:endParaRPr lang="en-US" dirty="0"/>
                    </a:p>
                  </a:txBody>
                  <a:tcPr/>
                </a:tc>
                <a:tc>
                  <a:txBody>
                    <a:bodyPr/>
                    <a:lstStyle/>
                    <a:p>
                      <a:pPr marL="285750" indent="-285750" algn="ctr">
                        <a:buFont typeface="Wingdings" panose="05000000000000000000" pitchFamily="2" charset="2"/>
                        <a:buChar char="ü"/>
                      </a:pPr>
                      <a:r>
                        <a:rPr lang="en-US" dirty="0" smtClean="0"/>
                        <a:t> </a:t>
                      </a:r>
                      <a:endParaRPr lang="en-US" dirty="0"/>
                    </a:p>
                  </a:txBody>
                  <a:tcPr/>
                </a:tc>
                <a:tc>
                  <a:txBody>
                    <a:bodyPr/>
                    <a:lstStyle/>
                    <a:p>
                      <a:pPr marL="285750" indent="-285750" algn="ctr">
                        <a:buFont typeface="Wingdings" panose="05000000000000000000" pitchFamily="2" charset="2"/>
                        <a:buChar char="ü"/>
                      </a:pPr>
                      <a:r>
                        <a:rPr lang="en-US" dirty="0" smtClean="0"/>
                        <a:t> </a:t>
                      </a:r>
                      <a:endParaRPr lang="en-US" dirty="0"/>
                    </a:p>
                  </a:txBody>
                  <a:tcPr/>
                </a:tc>
              </a:tr>
            </a:tbl>
          </a:graphicData>
        </a:graphic>
      </p:graphicFrame>
    </p:spTree>
    <p:extLst>
      <p:ext uri="{BB962C8B-B14F-4D97-AF65-F5344CB8AC3E}">
        <p14:creationId xmlns:p14="http://schemas.microsoft.com/office/powerpoint/2010/main" val="39063099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049524160"/>
              </p:ext>
            </p:extLst>
          </p:nvPr>
        </p:nvGraphicFramePr>
        <p:xfrm>
          <a:off x="425885" y="1014608"/>
          <a:ext cx="8244430" cy="4709789"/>
        </p:xfrm>
        <a:graphic>
          <a:graphicData uri="http://schemas.openxmlformats.org/drawingml/2006/table">
            <a:tbl>
              <a:tblPr firstRow="1" bandRow="1">
                <a:tableStyleId>{5C22544A-7EE6-4342-B048-85BDC9FD1C3A}</a:tableStyleId>
              </a:tblPr>
              <a:tblGrid>
                <a:gridCol w="2434180"/>
                <a:gridCol w="1198880"/>
                <a:gridCol w="1198880"/>
                <a:gridCol w="1198880"/>
                <a:gridCol w="1106805"/>
                <a:gridCol w="1106805"/>
              </a:tblGrid>
              <a:tr h="835821">
                <a:tc>
                  <a:txBody>
                    <a:bodyPr/>
                    <a:lstStyle/>
                    <a:p>
                      <a:r>
                        <a:rPr lang="en-US" sz="1800" b="1" kern="1200" dirty="0" smtClean="0">
                          <a:solidFill>
                            <a:schemeClr val="lt1"/>
                          </a:solidFill>
                          <a:effectLst/>
                          <a:latin typeface="+mn-lt"/>
                          <a:ea typeface="+mn-ea"/>
                          <a:cs typeface="+mn-cs"/>
                        </a:rPr>
                        <a:t>Program ID</a:t>
                      </a:r>
                      <a:endParaRPr lang="en-US" sz="1800" dirty="0"/>
                    </a:p>
                  </a:txBody>
                  <a:tcPr/>
                </a:tc>
                <a:tc>
                  <a:txBody>
                    <a:bodyPr/>
                    <a:lstStyle/>
                    <a:p>
                      <a:r>
                        <a:rPr lang="en-US" sz="1800" dirty="0" smtClean="0"/>
                        <a:t>P24AP07</a:t>
                      </a:r>
                      <a:endParaRPr lang="en-US" sz="1800" dirty="0"/>
                    </a:p>
                  </a:txBody>
                  <a:tcPr/>
                </a:tc>
                <a:tc>
                  <a:txBody>
                    <a:bodyPr/>
                    <a:lstStyle/>
                    <a:p>
                      <a:r>
                        <a:rPr lang="en-US" sz="1800" dirty="0" smtClean="0"/>
                        <a:t>P24AP08</a:t>
                      </a:r>
                      <a:endParaRPr lang="en-US" sz="1800" dirty="0"/>
                    </a:p>
                  </a:txBody>
                  <a:tcPr/>
                </a:tc>
                <a:tc>
                  <a:txBody>
                    <a:bodyPr/>
                    <a:lstStyle/>
                    <a:p>
                      <a:r>
                        <a:rPr lang="en-US" sz="1800" dirty="0" smtClean="0"/>
                        <a:t>P24AP09</a:t>
                      </a:r>
                      <a:endParaRPr lang="en-US" sz="1800" dirty="0"/>
                    </a:p>
                  </a:txBody>
                  <a:tcPr/>
                </a:tc>
                <a:tc>
                  <a:txBody>
                    <a:bodyPr/>
                    <a:lstStyle/>
                    <a:p>
                      <a:r>
                        <a:rPr lang="en-US" sz="1800" dirty="0" smtClean="0"/>
                        <a:t>PROG07</a:t>
                      </a:r>
                      <a:endParaRPr lang="en-US" sz="1800" dirty="0"/>
                    </a:p>
                  </a:txBody>
                  <a:tcPr/>
                </a:tc>
                <a:tc>
                  <a:txBody>
                    <a:bodyPr/>
                    <a:lstStyle/>
                    <a:p>
                      <a:r>
                        <a:rPr lang="en-US" sz="1800" dirty="0" smtClean="0"/>
                        <a:t>PROG08</a:t>
                      </a:r>
                      <a:endParaRPr lang="en-US" sz="1800" dirty="0"/>
                    </a:p>
                  </a:txBody>
                  <a:tcPr/>
                </a:tc>
              </a:tr>
              <a:tr h="48424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Coding Standards</a:t>
                      </a:r>
                      <a:endParaRPr lang="en-US" dirty="0" smtClean="0"/>
                    </a:p>
                  </a:txBody>
                  <a:tcPr/>
                </a:tc>
                <a:tc>
                  <a:txBody>
                    <a:bodyPr/>
                    <a:lstStyle/>
                    <a:p>
                      <a:pPr marL="285750" indent="-285750" algn="ctr">
                        <a:buFont typeface="Wingdings" panose="05000000000000000000" pitchFamily="2" charset="2"/>
                        <a:buChar char="ü"/>
                      </a:pPr>
                      <a:r>
                        <a:rPr lang="en-US" sz="1800" dirty="0" smtClean="0"/>
                        <a:t> </a:t>
                      </a:r>
                      <a:endParaRPr lang="en-US" sz="1800" dirty="0"/>
                    </a:p>
                  </a:txBody>
                  <a:tcPr/>
                </a:tc>
                <a:tc>
                  <a:txBody>
                    <a:bodyPr/>
                    <a:lstStyle/>
                    <a:p>
                      <a:pPr marL="285750" indent="-285750" algn="ctr">
                        <a:buFont typeface="Wingdings" panose="05000000000000000000" pitchFamily="2" charset="2"/>
                        <a:buChar char="ü"/>
                      </a:pPr>
                      <a:r>
                        <a:rPr lang="en-US" sz="1800" dirty="0" smtClean="0"/>
                        <a:t> </a:t>
                      </a:r>
                      <a:endParaRPr lang="en-US" sz="1800" dirty="0"/>
                    </a:p>
                  </a:txBody>
                  <a:tcPr/>
                </a:tc>
                <a:tc>
                  <a:txBody>
                    <a:bodyPr/>
                    <a:lstStyle/>
                    <a:p>
                      <a:pPr marL="285750" indent="-285750" algn="ctr">
                        <a:buFont typeface="Wingdings" panose="05000000000000000000" pitchFamily="2" charset="2"/>
                        <a:buChar char="ü"/>
                      </a:pPr>
                      <a:r>
                        <a:rPr lang="en-US" sz="1800" dirty="0" smtClean="0"/>
                        <a:t> </a:t>
                      </a:r>
                      <a:endParaRPr lang="en-US" sz="1800" dirty="0"/>
                    </a:p>
                  </a:txBody>
                  <a:tcPr/>
                </a:tc>
                <a:tc>
                  <a:txBody>
                    <a:bodyPr/>
                    <a:lstStyle/>
                    <a:p>
                      <a:pPr marL="285750" indent="-285750" algn="ctr">
                        <a:buFont typeface="Wingdings" panose="05000000000000000000" pitchFamily="2" charset="2"/>
                        <a:buChar char="ü"/>
                      </a:pPr>
                      <a:r>
                        <a:rPr lang="en-US" sz="1800" dirty="0" smtClean="0"/>
                        <a:t> </a:t>
                      </a:r>
                      <a:endParaRPr lang="en-US" sz="1800" dirty="0"/>
                    </a:p>
                  </a:txBody>
                  <a:tcPr/>
                </a:tc>
                <a:tc>
                  <a:txBody>
                    <a:bodyPr/>
                    <a:lstStyle/>
                    <a:p>
                      <a:pPr marL="285750" indent="-285750" algn="ctr">
                        <a:buFont typeface="Wingdings" panose="05000000000000000000" pitchFamily="2" charset="2"/>
                        <a:buChar char="ü"/>
                      </a:pPr>
                      <a:r>
                        <a:rPr lang="en-US" sz="1800" dirty="0" smtClean="0"/>
                        <a:t> </a:t>
                      </a:r>
                      <a:endParaRPr lang="en-US" sz="1800" dirty="0"/>
                    </a:p>
                  </a:txBody>
                  <a:tcPr/>
                </a:tc>
              </a:tr>
              <a:tr h="484246">
                <a:tc>
                  <a:txBody>
                    <a:bodyPr/>
                    <a:lstStyle/>
                    <a:p>
                      <a:r>
                        <a:rPr lang="en-US" sz="1800" kern="1200" dirty="0" smtClean="0">
                          <a:solidFill>
                            <a:schemeClr val="dk1"/>
                          </a:solidFill>
                          <a:effectLst/>
                          <a:latin typeface="+mn-lt"/>
                          <a:ea typeface="+mn-ea"/>
                          <a:cs typeface="+mn-cs"/>
                        </a:rPr>
                        <a:t>Indentation</a:t>
                      </a:r>
                      <a:endParaRPr lang="en-US" sz="1800" dirty="0"/>
                    </a:p>
                  </a:txBody>
                  <a:tcPr/>
                </a:tc>
                <a:tc>
                  <a:txBody>
                    <a:bodyPr/>
                    <a:lstStyle/>
                    <a:p>
                      <a:pPr marL="285750" indent="-285750" algn="ctr">
                        <a:buFont typeface="Wingdings" panose="05000000000000000000" pitchFamily="2" charset="2"/>
                        <a:buChar char="ü"/>
                      </a:pPr>
                      <a:r>
                        <a:rPr lang="en-US" sz="1800" dirty="0" smtClean="0"/>
                        <a:t> </a:t>
                      </a:r>
                      <a:endParaRPr lang="en-US" sz="1800" dirty="0"/>
                    </a:p>
                  </a:txBody>
                  <a:tcPr/>
                </a:tc>
                <a:tc>
                  <a:txBody>
                    <a:bodyPr/>
                    <a:lstStyle/>
                    <a:p>
                      <a:pPr marL="285750" indent="-285750" algn="ctr">
                        <a:buFont typeface="Wingdings" panose="05000000000000000000" pitchFamily="2" charset="2"/>
                        <a:buChar char="ü"/>
                      </a:pPr>
                      <a:r>
                        <a:rPr lang="en-US" sz="1800" dirty="0" smtClean="0"/>
                        <a:t> </a:t>
                      </a:r>
                      <a:endParaRPr lang="en-US" sz="1800" dirty="0"/>
                    </a:p>
                  </a:txBody>
                  <a:tcPr/>
                </a:tc>
                <a:tc>
                  <a:txBody>
                    <a:bodyPr/>
                    <a:lstStyle/>
                    <a:p>
                      <a:pPr marL="285750" indent="-285750" algn="ctr">
                        <a:buFont typeface="Wingdings" panose="05000000000000000000" pitchFamily="2" charset="2"/>
                        <a:buChar char="ü"/>
                      </a:pPr>
                      <a:r>
                        <a:rPr lang="en-US" sz="1800" dirty="0" smtClean="0"/>
                        <a:t> </a:t>
                      </a:r>
                      <a:endParaRPr lang="en-US" sz="1800" dirty="0"/>
                    </a:p>
                  </a:txBody>
                  <a:tcPr/>
                </a:tc>
                <a:tc>
                  <a:txBody>
                    <a:bodyPr/>
                    <a:lstStyle/>
                    <a:p>
                      <a:pPr marL="285750" indent="-285750" algn="ctr">
                        <a:buFont typeface="Wingdings" panose="05000000000000000000" pitchFamily="2" charset="2"/>
                        <a:buChar char="ü"/>
                      </a:pPr>
                      <a:r>
                        <a:rPr lang="en-US" sz="1800" dirty="0" smtClean="0"/>
                        <a:t> </a:t>
                      </a:r>
                      <a:endParaRPr lang="en-US" sz="1800" dirty="0"/>
                    </a:p>
                  </a:txBody>
                  <a:tcPr/>
                </a:tc>
                <a:tc>
                  <a:txBody>
                    <a:bodyPr/>
                    <a:lstStyle/>
                    <a:p>
                      <a:pPr marL="285750" indent="-285750" algn="ctr">
                        <a:buFont typeface="Wingdings" panose="05000000000000000000" pitchFamily="2" charset="2"/>
                        <a:buChar char="ü"/>
                      </a:pPr>
                      <a:r>
                        <a:rPr lang="en-US" sz="1800" dirty="0" smtClean="0"/>
                        <a:t> </a:t>
                      </a:r>
                      <a:endParaRPr lang="en-US" sz="1800" dirty="0"/>
                    </a:p>
                  </a:txBody>
                  <a:tcPr/>
                </a:tc>
              </a:tr>
              <a:tr h="484246">
                <a:tc>
                  <a:txBody>
                    <a:bodyPr/>
                    <a:lstStyle/>
                    <a:p>
                      <a:r>
                        <a:rPr lang="en-US" sz="1800" kern="1200" dirty="0" smtClean="0">
                          <a:solidFill>
                            <a:schemeClr val="dk1"/>
                          </a:solidFill>
                          <a:effectLst/>
                          <a:latin typeface="+mn-lt"/>
                          <a:ea typeface="+mn-ea"/>
                          <a:cs typeface="+mn-cs"/>
                        </a:rPr>
                        <a:t>Convention</a:t>
                      </a:r>
                      <a:endParaRPr lang="en-US" sz="1800" dirty="0"/>
                    </a:p>
                  </a:txBody>
                  <a:tcPr/>
                </a:tc>
                <a:tc>
                  <a:txBody>
                    <a:bodyPr/>
                    <a:lstStyle/>
                    <a:p>
                      <a:pPr marL="285750" indent="-285750" algn="ctr">
                        <a:buFont typeface="Wingdings" panose="05000000000000000000" pitchFamily="2" charset="2"/>
                        <a:buChar char="ü"/>
                      </a:pPr>
                      <a:r>
                        <a:rPr lang="en-US" sz="1800" dirty="0" smtClean="0"/>
                        <a:t> </a:t>
                      </a:r>
                      <a:endParaRPr lang="en-US" sz="1800" dirty="0"/>
                    </a:p>
                  </a:txBody>
                  <a:tcPr/>
                </a:tc>
                <a:tc>
                  <a:txBody>
                    <a:bodyPr/>
                    <a:lstStyle/>
                    <a:p>
                      <a:pPr marL="285750" indent="-285750" algn="ctr">
                        <a:buFont typeface="Wingdings" panose="05000000000000000000" pitchFamily="2" charset="2"/>
                        <a:buChar char="ü"/>
                      </a:pPr>
                      <a:r>
                        <a:rPr lang="en-US" sz="1800" dirty="0" smtClean="0"/>
                        <a:t> </a:t>
                      </a:r>
                      <a:endParaRPr lang="en-US" sz="1800" dirty="0"/>
                    </a:p>
                  </a:txBody>
                  <a:tcPr/>
                </a:tc>
                <a:tc>
                  <a:txBody>
                    <a:bodyPr/>
                    <a:lstStyle/>
                    <a:p>
                      <a:pPr marL="285750" indent="-285750" algn="ctr">
                        <a:buFont typeface="Wingdings" panose="05000000000000000000" pitchFamily="2" charset="2"/>
                        <a:buChar char="ü"/>
                      </a:pPr>
                      <a:r>
                        <a:rPr lang="en-US" sz="1800" dirty="0" smtClean="0"/>
                        <a:t> </a:t>
                      </a:r>
                      <a:endParaRPr lang="en-US" sz="1800" dirty="0"/>
                    </a:p>
                  </a:txBody>
                  <a:tcPr/>
                </a:tc>
                <a:tc>
                  <a:txBody>
                    <a:bodyPr/>
                    <a:lstStyle/>
                    <a:p>
                      <a:pPr marL="285750" indent="-285750" algn="ctr">
                        <a:buFont typeface="Wingdings" panose="05000000000000000000" pitchFamily="2" charset="2"/>
                        <a:buChar char="ü"/>
                      </a:pPr>
                      <a:r>
                        <a:rPr lang="en-US" sz="1800" dirty="0" smtClean="0"/>
                        <a:t> </a:t>
                      </a:r>
                      <a:endParaRPr lang="en-US" sz="1800" dirty="0"/>
                    </a:p>
                  </a:txBody>
                  <a:tcPr/>
                </a:tc>
                <a:tc>
                  <a:txBody>
                    <a:bodyPr/>
                    <a:lstStyle/>
                    <a:p>
                      <a:pPr marL="285750" indent="-285750" algn="ctr">
                        <a:buFont typeface="Wingdings" panose="05000000000000000000" pitchFamily="2" charset="2"/>
                        <a:buChar char="ü"/>
                      </a:pPr>
                      <a:r>
                        <a:rPr lang="en-US" sz="1800" dirty="0" smtClean="0"/>
                        <a:t> </a:t>
                      </a:r>
                      <a:endParaRPr lang="en-US" sz="1800" dirty="0"/>
                    </a:p>
                  </a:txBody>
                  <a:tcPr/>
                </a:tc>
              </a:tr>
              <a:tr h="484246">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Validations</a:t>
                      </a:r>
                    </a:p>
                  </a:txBody>
                  <a:tcPr marL="68580" marR="68580" marT="0" marB="0"/>
                </a:tc>
                <a:tc>
                  <a:txBody>
                    <a:bodyPr/>
                    <a:lstStyle/>
                    <a:p>
                      <a:pPr marL="285750" indent="-285750" algn="ctr">
                        <a:buFont typeface="Wingdings" panose="05000000000000000000" pitchFamily="2" charset="2"/>
                        <a:buChar char="ü"/>
                      </a:pPr>
                      <a:r>
                        <a:rPr lang="en-US" sz="1800" dirty="0" smtClean="0"/>
                        <a:t> </a:t>
                      </a:r>
                      <a:endParaRPr lang="en-US" sz="1800" dirty="0"/>
                    </a:p>
                  </a:txBody>
                  <a:tcPr/>
                </a:tc>
                <a:tc>
                  <a:txBody>
                    <a:bodyPr/>
                    <a:lstStyle/>
                    <a:p>
                      <a:pPr marL="0" indent="0" algn="ctr">
                        <a:buFont typeface="Wingdings" panose="05000000000000000000" pitchFamily="2" charset="2"/>
                        <a:buNone/>
                      </a:pPr>
                      <a:r>
                        <a:rPr lang="en-US" sz="1800" dirty="0" smtClean="0"/>
                        <a:t>NA</a:t>
                      </a:r>
                      <a:endParaRPr lang="en-US" sz="1800" dirty="0"/>
                    </a:p>
                  </a:txBody>
                  <a:tcPr/>
                </a:tc>
                <a:tc>
                  <a:txBody>
                    <a:bodyPr/>
                    <a:lstStyle/>
                    <a:p>
                      <a:pPr marL="285750" indent="-285750" algn="ctr">
                        <a:buFont typeface="Wingdings" panose="05000000000000000000" pitchFamily="2" charset="2"/>
                        <a:buChar char="ü"/>
                      </a:pPr>
                      <a:r>
                        <a:rPr lang="en-US" sz="1800" dirty="0" smtClean="0"/>
                        <a:t> </a:t>
                      </a:r>
                      <a:endParaRPr lang="en-US" sz="1800" dirty="0"/>
                    </a:p>
                  </a:txBody>
                  <a:tcPr/>
                </a:tc>
                <a:tc>
                  <a:txBody>
                    <a:bodyPr/>
                    <a:lstStyle/>
                    <a:p>
                      <a:pPr marL="0" indent="0" algn="ctr">
                        <a:buFont typeface="Wingdings" panose="05000000000000000000" pitchFamily="2" charset="2"/>
                        <a:buNone/>
                      </a:pPr>
                      <a:r>
                        <a:rPr lang="en-US" sz="1800" dirty="0" smtClean="0"/>
                        <a:t>NA</a:t>
                      </a:r>
                      <a:endParaRPr lang="en-US" sz="1800" dirty="0"/>
                    </a:p>
                  </a:txBody>
                  <a:tcPr/>
                </a:tc>
                <a:tc>
                  <a:txBody>
                    <a:bodyPr/>
                    <a:lstStyle/>
                    <a:p>
                      <a:pPr marL="0" indent="0" algn="ctr">
                        <a:buFont typeface="Wingdings" panose="05000000000000000000" pitchFamily="2" charset="2"/>
                        <a:buNone/>
                      </a:pPr>
                      <a:r>
                        <a:rPr lang="en-US" sz="1800" dirty="0" smtClean="0"/>
                        <a:t>NA</a:t>
                      </a:r>
                      <a:endParaRPr lang="en-US" sz="1800" dirty="0"/>
                    </a:p>
                  </a:txBody>
                  <a:tcPr/>
                </a:tc>
              </a:tr>
              <a:tr h="484246">
                <a:tc>
                  <a:txBody>
                    <a:bodyPr/>
                    <a:lstStyle/>
                    <a:p>
                      <a:r>
                        <a:rPr lang="en-US" sz="1800" kern="1200" dirty="0" smtClean="0">
                          <a:solidFill>
                            <a:schemeClr val="dk1"/>
                          </a:solidFill>
                          <a:effectLst/>
                          <a:latin typeface="+mn-lt"/>
                          <a:ea typeface="+mn-ea"/>
                          <a:cs typeface="+mn-cs"/>
                        </a:rPr>
                        <a:t>Initial cursor</a:t>
                      </a:r>
                      <a:endParaRPr lang="en-US" sz="1800" dirty="0"/>
                    </a:p>
                  </a:txBody>
                  <a:tcPr/>
                </a:tc>
                <a:tc>
                  <a:txBody>
                    <a:bodyPr/>
                    <a:lstStyle/>
                    <a:p>
                      <a:pPr marL="285750" indent="-285750" algn="ctr">
                        <a:buFont typeface="Wingdings" panose="05000000000000000000" pitchFamily="2" charset="2"/>
                        <a:buChar char="ü"/>
                      </a:pPr>
                      <a:r>
                        <a:rPr lang="en-US" sz="1800" dirty="0" smtClean="0"/>
                        <a:t> </a:t>
                      </a:r>
                      <a:endParaRPr lang="en-US" sz="1800" dirty="0"/>
                    </a:p>
                  </a:txBody>
                  <a:tcPr/>
                </a:tc>
                <a:tc>
                  <a:txBody>
                    <a:bodyPr/>
                    <a:lstStyle/>
                    <a:p>
                      <a:pPr marL="285750" indent="-285750" algn="ctr">
                        <a:buFont typeface="Wingdings" panose="05000000000000000000" pitchFamily="2" charset="2"/>
                        <a:buChar char="ü"/>
                      </a:pPr>
                      <a:r>
                        <a:rPr lang="en-US" sz="1800" dirty="0" smtClean="0"/>
                        <a:t> </a:t>
                      </a:r>
                      <a:endParaRPr lang="en-US" sz="1800" dirty="0"/>
                    </a:p>
                  </a:txBody>
                  <a:tcPr/>
                </a:tc>
                <a:tc>
                  <a:txBody>
                    <a:bodyPr/>
                    <a:lstStyle/>
                    <a:p>
                      <a:pPr marL="285750" indent="-285750" algn="ctr">
                        <a:buFont typeface="Wingdings" panose="05000000000000000000" pitchFamily="2" charset="2"/>
                        <a:buChar char="ü"/>
                      </a:pPr>
                      <a:r>
                        <a:rPr lang="en-US" sz="1800" dirty="0" smtClean="0"/>
                        <a:t> </a:t>
                      </a:r>
                      <a:endParaRPr lang="en-US" sz="1800" dirty="0"/>
                    </a:p>
                  </a:txBody>
                  <a:tcPr/>
                </a:tc>
                <a:tc>
                  <a:txBody>
                    <a:bodyPr/>
                    <a:lstStyle/>
                    <a:p>
                      <a:pPr marL="0" indent="0" algn="ctr">
                        <a:buFont typeface="Wingdings" panose="05000000000000000000" pitchFamily="2" charset="2"/>
                        <a:buNone/>
                      </a:pPr>
                      <a:r>
                        <a:rPr lang="en-US" sz="1800" dirty="0" smtClean="0"/>
                        <a:t>NA</a:t>
                      </a:r>
                      <a:endParaRPr lang="en-US" sz="1800" dirty="0"/>
                    </a:p>
                  </a:txBody>
                  <a:tcPr/>
                </a:tc>
                <a:tc>
                  <a:txBody>
                    <a:bodyPr/>
                    <a:lstStyle/>
                    <a:p>
                      <a:pPr marL="0" indent="0" algn="ctr">
                        <a:buFont typeface="Wingdings" panose="05000000000000000000" pitchFamily="2" charset="2"/>
                        <a:buNone/>
                      </a:pPr>
                      <a:r>
                        <a:rPr lang="en-US" sz="1800" dirty="0" smtClean="0"/>
                        <a:t>NA</a:t>
                      </a:r>
                      <a:endParaRPr lang="en-US" sz="1800" dirty="0"/>
                    </a:p>
                  </a:txBody>
                  <a:tcPr/>
                </a:tc>
              </a:tr>
              <a:tr h="484246">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Database handling</a:t>
                      </a:r>
                    </a:p>
                  </a:txBody>
                  <a:tcPr marL="68580" marR="68580" marT="0" marB="0"/>
                </a:tc>
                <a:tc>
                  <a:txBody>
                    <a:bodyPr/>
                    <a:lstStyle/>
                    <a:p>
                      <a:pPr marL="285750" indent="-285750" algn="ctr">
                        <a:buFont typeface="Wingdings" panose="05000000000000000000" pitchFamily="2" charset="2"/>
                        <a:buChar char="ü"/>
                      </a:pPr>
                      <a:r>
                        <a:rPr lang="en-US" sz="1800" dirty="0" smtClean="0"/>
                        <a:t> </a:t>
                      </a:r>
                      <a:endParaRPr lang="en-US" sz="1800" dirty="0"/>
                    </a:p>
                  </a:txBody>
                  <a:tcPr/>
                </a:tc>
                <a:tc>
                  <a:txBody>
                    <a:bodyPr/>
                    <a:lstStyle/>
                    <a:p>
                      <a:pPr marL="285750" indent="-285750" algn="ctr">
                        <a:buFont typeface="Wingdings" panose="05000000000000000000" pitchFamily="2" charset="2"/>
                        <a:buChar char="ü"/>
                      </a:pPr>
                      <a:r>
                        <a:rPr lang="en-US" sz="1800" dirty="0" smtClean="0"/>
                        <a:t> </a:t>
                      </a:r>
                      <a:endParaRPr lang="en-US" sz="1800" dirty="0"/>
                    </a:p>
                  </a:txBody>
                  <a:tcPr/>
                </a:tc>
                <a:tc>
                  <a:txBody>
                    <a:bodyPr/>
                    <a:lstStyle/>
                    <a:p>
                      <a:pPr marL="285750" indent="-285750" algn="ctr">
                        <a:buFont typeface="Wingdings" panose="05000000000000000000" pitchFamily="2" charset="2"/>
                        <a:buChar char="ü"/>
                      </a:pPr>
                      <a:r>
                        <a:rPr lang="en-US" sz="1800" dirty="0" smtClean="0"/>
                        <a:t> </a:t>
                      </a:r>
                      <a:endParaRPr lang="en-US" sz="1800" dirty="0"/>
                    </a:p>
                  </a:txBody>
                  <a:tcPr/>
                </a:tc>
                <a:tc>
                  <a:txBody>
                    <a:bodyPr/>
                    <a:lstStyle/>
                    <a:p>
                      <a:pPr marL="285750" indent="-285750" algn="ctr">
                        <a:buFont typeface="Wingdings" panose="05000000000000000000" pitchFamily="2" charset="2"/>
                        <a:buChar char="ü"/>
                      </a:pPr>
                      <a:r>
                        <a:rPr lang="en-US" sz="1800" dirty="0" smtClean="0"/>
                        <a:t> </a:t>
                      </a:r>
                      <a:endParaRPr lang="en-US" sz="1800" dirty="0"/>
                    </a:p>
                  </a:txBody>
                  <a:tcPr/>
                </a:tc>
                <a:tc>
                  <a:txBody>
                    <a:bodyPr/>
                    <a:lstStyle/>
                    <a:p>
                      <a:pPr marL="285750" indent="-285750" algn="ctr">
                        <a:buFont typeface="Wingdings" panose="05000000000000000000" pitchFamily="2" charset="2"/>
                        <a:buChar char="ü"/>
                      </a:pPr>
                      <a:r>
                        <a:rPr lang="en-US" sz="1800" dirty="0" smtClean="0"/>
                        <a:t> </a:t>
                      </a:r>
                      <a:endParaRPr lang="en-US" sz="1800" dirty="0"/>
                    </a:p>
                  </a:txBody>
                  <a:tcPr/>
                </a:tc>
              </a:tr>
              <a:tr h="484246">
                <a:tc>
                  <a:txBody>
                    <a:bodyPr/>
                    <a:lstStyle/>
                    <a:p>
                      <a:r>
                        <a:rPr lang="en-US" sz="1800" kern="1200" dirty="0" smtClean="0">
                          <a:solidFill>
                            <a:schemeClr val="dk1"/>
                          </a:solidFill>
                          <a:effectLst/>
                          <a:latin typeface="+mn-lt"/>
                          <a:ea typeface="+mn-ea"/>
                          <a:cs typeface="+mn-cs"/>
                        </a:rPr>
                        <a:t>Pseudo conversation</a:t>
                      </a:r>
                      <a:endParaRPr lang="en-US" sz="1800" dirty="0"/>
                    </a:p>
                  </a:txBody>
                  <a:tcPr/>
                </a:tc>
                <a:tc>
                  <a:txBody>
                    <a:bodyPr/>
                    <a:lstStyle/>
                    <a:p>
                      <a:pPr marL="285750" indent="-285750" algn="ctr">
                        <a:buFont typeface="Wingdings" panose="05000000000000000000" pitchFamily="2" charset="2"/>
                        <a:buChar char="ü"/>
                      </a:pPr>
                      <a:r>
                        <a:rPr lang="en-US" sz="1800" dirty="0" smtClean="0"/>
                        <a:t> </a:t>
                      </a:r>
                      <a:endParaRPr lang="en-US" sz="1800" dirty="0"/>
                    </a:p>
                  </a:txBody>
                  <a:tcPr/>
                </a:tc>
                <a:tc>
                  <a:txBody>
                    <a:bodyPr/>
                    <a:lstStyle/>
                    <a:p>
                      <a:pPr marL="285750" indent="-285750" algn="ctr">
                        <a:buFont typeface="Wingdings" panose="05000000000000000000" pitchFamily="2" charset="2"/>
                        <a:buChar char="ü"/>
                      </a:pPr>
                      <a:r>
                        <a:rPr lang="en-US" sz="1800" dirty="0" smtClean="0"/>
                        <a:t> </a:t>
                      </a:r>
                      <a:endParaRPr lang="en-US" sz="1800" dirty="0"/>
                    </a:p>
                  </a:txBody>
                  <a:tcPr/>
                </a:tc>
                <a:tc>
                  <a:txBody>
                    <a:bodyPr/>
                    <a:lstStyle/>
                    <a:p>
                      <a:pPr marL="285750" indent="-285750" algn="ctr">
                        <a:buFont typeface="Wingdings" panose="05000000000000000000" pitchFamily="2" charset="2"/>
                        <a:buChar char="ü"/>
                      </a:pPr>
                      <a:r>
                        <a:rPr lang="en-US" sz="1800" dirty="0" smtClean="0"/>
                        <a:t> </a:t>
                      </a:r>
                      <a:endParaRPr lang="en-US" sz="1800" dirty="0"/>
                    </a:p>
                  </a:txBody>
                  <a:tcPr/>
                </a:tc>
                <a:tc>
                  <a:txBody>
                    <a:bodyPr/>
                    <a:lstStyle/>
                    <a:p>
                      <a:pPr marL="0" indent="0" algn="ctr">
                        <a:buFont typeface="Wingdings" panose="05000000000000000000" pitchFamily="2" charset="2"/>
                        <a:buNone/>
                      </a:pPr>
                      <a:r>
                        <a:rPr lang="en-US" sz="1800" dirty="0" smtClean="0"/>
                        <a:t>NA</a:t>
                      </a:r>
                      <a:endParaRPr lang="en-US" sz="1800" dirty="0"/>
                    </a:p>
                  </a:txBody>
                  <a:tcPr/>
                </a:tc>
                <a:tc>
                  <a:txBody>
                    <a:bodyPr/>
                    <a:lstStyle/>
                    <a:p>
                      <a:pPr marL="0" indent="0" algn="ctr">
                        <a:buFont typeface="Wingdings" panose="05000000000000000000" pitchFamily="2" charset="2"/>
                        <a:buNone/>
                      </a:pPr>
                      <a:r>
                        <a:rPr lang="en-US" sz="1800" dirty="0" smtClean="0"/>
                        <a:t>NA</a:t>
                      </a:r>
                      <a:endParaRPr lang="en-US" sz="1800" dirty="0"/>
                    </a:p>
                  </a:txBody>
                  <a:tcPr/>
                </a:tc>
              </a:tr>
              <a:tr h="484246">
                <a:tc>
                  <a:txBody>
                    <a:bodyPr/>
                    <a:lstStyle/>
                    <a:p>
                      <a:r>
                        <a:rPr lang="en-US" sz="1800" kern="1200" dirty="0" smtClean="0">
                          <a:solidFill>
                            <a:schemeClr val="dk1"/>
                          </a:solidFill>
                          <a:effectLst/>
                          <a:latin typeface="+mn-lt"/>
                          <a:ea typeface="+mn-ea"/>
                          <a:cs typeface="+mn-cs"/>
                        </a:rPr>
                        <a:t>Flow</a:t>
                      </a:r>
                      <a:endParaRPr lang="en-US" sz="1800" dirty="0"/>
                    </a:p>
                  </a:txBody>
                  <a:tcPr/>
                </a:tc>
                <a:tc>
                  <a:txBody>
                    <a:bodyPr/>
                    <a:lstStyle/>
                    <a:p>
                      <a:pPr marL="285750" indent="-285750" algn="ctr">
                        <a:buFont typeface="Wingdings" panose="05000000000000000000" pitchFamily="2" charset="2"/>
                        <a:buChar char="ü"/>
                      </a:pPr>
                      <a:r>
                        <a:rPr lang="en-US" sz="1800" dirty="0" smtClean="0"/>
                        <a:t> </a:t>
                      </a:r>
                      <a:endParaRPr lang="en-US" sz="1800" dirty="0"/>
                    </a:p>
                  </a:txBody>
                  <a:tcPr/>
                </a:tc>
                <a:tc>
                  <a:txBody>
                    <a:bodyPr/>
                    <a:lstStyle/>
                    <a:p>
                      <a:pPr marL="0" indent="0" algn="ctr">
                        <a:buFont typeface="Wingdings" panose="05000000000000000000" pitchFamily="2" charset="2"/>
                        <a:buNone/>
                      </a:pPr>
                      <a:r>
                        <a:rPr lang="en-US" sz="1800" dirty="0" smtClean="0"/>
                        <a:t>X</a:t>
                      </a:r>
                      <a:endParaRPr lang="en-US" sz="1800" dirty="0"/>
                    </a:p>
                  </a:txBody>
                  <a:tcPr/>
                </a:tc>
                <a:tc>
                  <a:txBody>
                    <a:bodyPr/>
                    <a:lstStyle/>
                    <a:p>
                      <a:pPr marL="285750" indent="-285750" algn="ctr">
                        <a:buFont typeface="Wingdings" panose="05000000000000000000" pitchFamily="2" charset="2"/>
                        <a:buChar char="ü"/>
                      </a:pPr>
                      <a:r>
                        <a:rPr lang="en-US" sz="1800" dirty="0" smtClean="0"/>
                        <a:t> </a:t>
                      </a:r>
                      <a:endParaRPr lang="en-US" sz="1800" dirty="0"/>
                    </a:p>
                  </a:txBody>
                  <a:tcPr/>
                </a:tc>
                <a:tc>
                  <a:txBody>
                    <a:bodyPr/>
                    <a:lstStyle/>
                    <a:p>
                      <a:pPr marL="285750" indent="-285750" algn="ctr">
                        <a:buFont typeface="Wingdings" panose="05000000000000000000" pitchFamily="2" charset="2"/>
                        <a:buChar char="ü"/>
                      </a:pPr>
                      <a:r>
                        <a:rPr lang="en-US" sz="1800" dirty="0" smtClean="0"/>
                        <a:t> </a:t>
                      </a:r>
                      <a:endParaRPr lang="en-US" sz="1800" dirty="0"/>
                    </a:p>
                  </a:txBody>
                  <a:tcPr/>
                </a:tc>
                <a:tc>
                  <a:txBody>
                    <a:bodyPr/>
                    <a:lstStyle/>
                    <a:p>
                      <a:pPr marL="285750" indent="-285750" algn="ctr">
                        <a:buFont typeface="Wingdings" panose="05000000000000000000" pitchFamily="2" charset="2"/>
                        <a:buChar char="ü"/>
                      </a:pPr>
                      <a:r>
                        <a:rPr lang="en-US" sz="1800" dirty="0" smtClean="0"/>
                        <a:t> </a:t>
                      </a:r>
                      <a:endParaRPr lang="en-US" sz="1800" dirty="0"/>
                    </a:p>
                  </a:txBody>
                  <a:tcPr/>
                </a:tc>
              </a:tr>
            </a:tbl>
          </a:graphicData>
        </a:graphic>
      </p:graphicFrame>
    </p:spTree>
    <p:extLst>
      <p:ext uri="{BB962C8B-B14F-4D97-AF65-F5344CB8AC3E}">
        <p14:creationId xmlns:p14="http://schemas.microsoft.com/office/powerpoint/2010/main" val="29509070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235" y="221293"/>
            <a:ext cx="4884223" cy="768263"/>
          </a:xfrm>
        </p:spPr>
        <p:txBody>
          <a:bodyPr/>
          <a:lstStyle/>
          <a:p>
            <a:r>
              <a:rPr lang="en-US" dirty="0" smtClean="0"/>
              <a:t>Peer Review – By G3</a:t>
            </a:r>
            <a:endParaRPr lang="en-US" dirty="0"/>
          </a:p>
        </p:txBody>
      </p:sp>
      <p:sp>
        <p:nvSpPr>
          <p:cNvPr id="3" name="Content Placeholder 2"/>
          <p:cNvSpPr>
            <a:spLocks noGrp="1"/>
          </p:cNvSpPr>
          <p:nvPr>
            <p:ph idx="1"/>
          </p:nvPr>
        </p:nvSpPr>
        <p:spPr>
          <a:xfrm>
            <a:off x="389234" y="989556"/>
            <a:ext cx="9706743" cy="5868444"/>
          </a:xfrm>
        </p:spPr>
        <p:txBody>
          <a:bodyPr>
            <a:normAutofit fontScale="92500" lnSpcReduction="10000"/>
          </a:bodyPr>
          <a:lstStyle/>
          <a:p>
            <a:pPr marL="0" indent="0">
              <a:buNone/>
            </a:pPr>
            <a:r>
              <a:rPr lang="en-US" sz="2400" dirty="0" smtClean="0"/>
              <a:t>1. </a:t>
            </a:r>
            <a:r>
              <a:rPr lang="en-US" sz="2400" dirty="0"/>
              <a:t>P24AP01 - Coding standards maintained, </a:t>
            </a:r>
            <a:r>
              <a:rPr lang="en-US" sz="2400" dirty="0" smtClean="0"/>
              <a:t>well alignment</a:t>
            </a:r>
          </a:p>
          <a:p>
            <a:pPr marL="0" indent="0">
              <a:buNone/>
            </a:pPr>
            <a:r>
              <a:rPr lang="en-US" sz="2400" dirty="0" smtClean="0"/>
              <a:t>2. P24AP02 – </a:t>
            </a:r>
            <a:r>
              <a:rPr lang="en-US" sz="2400" dirty="0"/>
              <a:t>Coding standards maintained, </a:t>
            </a:r>
            <a:r>
              <a:rPr lang="en-US" sz="2400" dirty="0" smtClean="0"/>
              <a:t>well alignment</a:t>
            </a:r>
            <a:endParaRPr lang="en-US" sz="2400" dirty="0"/>
          </a:p>
          <a:p>
            <a:pPr marL="0" indent="0">
              <a:buNone/>
            </a:pPr>
            <a:r>
              <a:rPr lang="en-US" sz="2400" dirty="0" smtClean="0"/>
              <a:t>3. P24AP03 – </a:t>
            </a:r>
            <a:r>
              <a:rPr lang="en-US" sz="2400" dirty="0"/>
              <a:t>Coding standards maintained, </a:t>
            </a:r>
            <a:r>
              <a:rPr lang="en-US" sz="2400" dirty="0" smtClean="0"/>
              <a:t>well alignment</a:t>
            </a:r>
            <a:endParaRPr lang="en-US" sz="2400" dirty="0"/>
          </a:p>
          <a:p>
            <a:pPr marL="0" indent="0">
              <a:buNone/>
            </a:pPr>
            <a:r>
              <a:rPr lang="en-US" sz="2400" dirty="0" smtClean="0"/>
              <a:t>4. P24AP04 – </a:t>
            </a:r>
            <a:r>
              <a:rPr lang="en-US" sz="2400" dirty="0"/>
              <a:t>Coding standards maintained, well </a:t>
            </a:r>
            <a:r>
              <a:rPr lang="en-US" sz="2400" dirty="0" smtClean="0"/>
              <a:t>alignment, </a:t>
            </a:r>
          </a:p>
          <a:p>
            <a:pPr marL="0" indent="0">
              <a:buNone/>
            </a:pPr>
            <a:r>
              <a:rPr lang="en-US" sz="2400" dirty="0"/>
              <a:t> </a:t>
            </a:r>
            <a:r>
              <a:rPr lang="en-US" sz="2400" dirty="0" smtClean="0"/>
              <a:t>                   initial cursor not working</a:t>
            </a:r>
            <a:endParaRPr lang="en-US" sz="2400" dirty="0"/>
          </a:p>
          <a:p>
            <a:pPr marL="0" indent="0">
              <a:buNone/>
            </a:pPr>
            <a:r>
              <a:rPr lang="en-US" sz="2400" dirty="0" smtClean="0"/>
              <a:t>5. P24AP05 – </a:t>
            </a:r>
            <a:r>
              <a:rPr lang="en-US" sz="2400" dirty="0"/>
              <a:t>Coding standards maintained, </a:t>
            </a:r>
            <a:r>
              <a:rPr lang="en-US" sz="2400" dirty="0" smtClean="0"/>
              <a:t>well alignment</a:t>
            </a:r>
            <a:endParaRPr lang="en-US" sz="2400" dirty="0"/>
          </a:p>
          <a:p>
            <a:pPr marL="0" indent="0">
              <a:buNone/>
            </a:pPr>
            <a:r>
              <a:rPr lang="en-US" sz="2400" dirty="0" smtClean="0"/>
              <a:t>6. P24AP06 – </a:t>
            </a:r>
            <a:r>
              <a:rPr lang="en-US" sz="2400" dirty="0"/>
              <a:t>Coding standards maintained, </a:t>
            </a:r>
            <a:r>
              <a:rPr lang="en-US" sz="2400" dirty="0" smtClean="0"/>
              <a:t>well alignment</a:t>
            </a:r>
            <a:endParaRPr lang="en-US" sz="2400" dirty="0"/>
          </a:p>
          <a:p>
            <a:pPr marL="0" indent="0">
              <a:buNone/>
            </a:pPr>
            <a:r>
              <a:rPr lang="en-US" sz="2400" dirty="0" smtClean="0"/>
              <a:t>7. P24AP07 – </a:t>
            </a:r>
            <a:r>
              <a:rPr lang="en-US" sz="2400" dirty="0"/>
              <a:t>Coding standards maintained, </a:t>
            </a:r>
            <a:r>
              <a:rPr lang="en-US" sz="2400" dirty="0" smtClean="0"/>
              <a:t>well alignment, </a:t>
            </a:r>
          </a:p>
          <a:p>
            <a:pPr marL="0" indent="0">
              <a:buNone/>
            </a:pPr>
            <a:r>
              <a:rPr lang="en-US" sz="2400" dirty="0"/>
              <a:t> </a:t>
            </a:r>
            <a:r>
              <a:rPr lang="en-US" sz="2400" dirty="0" smtClean="0"/>
              <a:t>                   XCTL not working</a:t>
            </a:r>
            <a:endParaRPr lang="en-US" sz="2400" dirty="0"/>
          </a:p>
          <a:p>
            <a:pPr marL="0" indent="0">
              <a:buNone/>
            </a:pPr>
            <a:r>
              <a:rPr lang="en-US" sz="2400" dirty="0" smtClean="0"/>
              <a:t>8. P24AP08 – </a:t>
            </a:r>
            <a:r>
              <a:rPr lang="en-US" sz="2400" dirty="0"/>
              <a:t>Partially working, cannot generate bill</a:t>
            </a:r>
          </a:p>
          <a:p>
            <a:pPr marL="0" indent="0">
              <a:buNone/>
            </a:pPr>
            <a:r>
              <a:rPr lang="en-US" sz="2400" dirty="0" smtClean="0"/>
              <a:t>9. P24AP09 – </a:t>
            </a:r>
            <a:r>
              <a:rPr lang="en-US" sz="2400" dirty="0"/>
              <a:t>C</a:t>
            </a:r>
            <a:r>
              <a:rPr lang="en-US" sz="2400" dirty="0" smtClean="0"/>
              <a:t>oding standards maintained, well alignment</a:t>
            </a:r>
            <a:endParaRPr lang="en-US" sz="2400" dirty="0"/>
          </a:p>
          <a:p>
            <a:pPr marL="0" indent="0">
              <a:buNone/>
            </a:pPr>
            <a:r>
              <a:rPr lang="en-US" sz="2400" dirty="0" smtClean="0"/>
              <a:t>10. PROG07 – </a:t>
            </a:r>
            <a:r>
              <a:rPr lang="en-US" sz="2400" dirty="0"/>
              <a:t>Comments not </a:t>
            </a:r>
            <a:r>
              <a:rPr lang="en-US" sz="2400" dirty="0" smtClean="0"/>
              <a:t>given</a:t>
            </a:r>
            <a:endParaRPr lang="en-US" sz="2400" dirty="0"/>
          </a:p>
          <a:p>
            <a:pPr marL="0" indent="0">
              <a:buNone/>
            </a:pPr>
            <a:r>
              <a:rPr lang="en-US" sz="2400" dirty="0" smtClean="0"/>
              <a:t>11. PROG08 – </a:t>
            </a:r>
            <a:r>
              <a:rPr lang="en-US" sz="2400" dirty="0"/>
              <a:t>Comments not </a:t>
            </a:r>
            <a:r>
              <a:rPr lang="en-US" sz="2400" dirty="0" smtClean="0"/>
              <a:t>given</a:t>
            </a:r>
            <a:endParaRPr lang="en-US" sz="2400" dirty="0"/>
          </a:p>
        </p:txBody>
      </p:sp>
    </p:spTree>
    <p:extLst>
      <p:ext uri="{BB962C8B-B14F-4D97-AF65-F5344CB8AC3E}">
        <p14:creationId xmlns:p14="http://schemas.microsoft.com/office/powerpoint/2010/main" val="38867783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7071" y="2179529"/>
            <a:ext cx="4483389" cy="1341677"/>
          </a:xfrm>
        </p:spPr>
        <p:txBody>
          <a:bodyPr>
            <a:normAutofit/>
          </a:bodyPr>
          <a:lstStyle/>
          <a:p>
            <a:pPr algn="ctr"/>
            <a:r>
              <a:rPr lang="en-US" sz="7200" dirty="0" smtClean="0"/>
              <a:t>Thank You</a:t>
            </a:r>
            <a:endParaRPr lang="en-US" sz="7200" dirty="0"/>
          </a:p>
        </p:txBody>
      </p:sp>
    </p:spTree>
    <p:extLst>
      <p:ext uri="{BB962C8B-B14F-4D97-AF65-F5344CB8AC3E}">
        <p14:creationId xmlns:p14="http://schemas.microsoft.com/office/powerpoint/2010/main" val="2939795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552" y="132522"/>
            <a:ext cx="8596668" cy="571500"/>
          </a:xfrm>
        </p:spPr>
        <p:txBody>
          <a:bodyPr>
            <a:noAutofit/>
          </a:bodyPr>
          <a:lstStyle/>
          <a:p>
            <a:r>
              <a:rPr lang="en-US" sz="4400" dirty="0"/>
              <a:t>Technical Specifications.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794227664"/>
              </p:ext>
            </p:extLst>
          </p:nvPr>
        </p:nvGraphicFramePr>
        <p:xfrm>
          <a:off x="127552" y="1035326"/>
          <a:ext cx="10090468" cy="548640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xmlns="" val="20000"/>
                    </a:ext>
                  </a:extLst>
                </a:gridCol>
                <a:gridCol w="1340168">
                  <a:extLst>
                    <a:ext uri="{9D8B030D-6E8A-4147-A177-3AD203B41FA5}">
                      <a16:colId xmlns:a16="http://schemas.microsoft.com/office/drawing/2014/main" xmlns="" val="20001"/>
                    </a:ext>
                  </a:extLst>
                </a:gridCol>
                <a:gridCol w="6540500">
                  <a:extLst>
                    <a:ext uri="{9D8B030D-6E8A-4147-A177-3AD203B41FA5}">
                      <a16:colId xmlns:a16="http://schemas.microsoft.com/office/drawing/2014/main" xmlns="" val="20002"/>
                    </a:ext>
                  </a:extLst>
                </a:gridCol>
              </a:tblGrid>
              <a:tr h="337256">
                <a:tc>
                  <a:txBody>
                    <a:bodyPr/>
                    <a:lstStyle/>
                    <a:p>
                      <a:r>
                        <a:rPr lang="en-US" dirty="0"/>
                        <a:t>COMPONENT</a:t>
                      </a:r>
                      <a:r>
                        <a:rPr lang="en-US" baseline="0" dirty="0"/>
                        <a:t> NAME</a:t>
                      </a:r>
                      <a:endParaRPr lang="en-US" dirty="0"/>
                    </a:p>
                  </a:txBody>
                  <a:tcPr/>
                </a:tc>
                <a:tc>
                  <a:txBody>
                    <a:bodyPr/>
                    <a:lstStyle/>
                    <a:p>
                      <a:r>
                        <a:rPr lang="en-US" dirty="0"/>
                        <a:t>TYPE</a:t>
                      </a:r>
                    </a:p>
                  </a:txBody>
                  <a:tcPr/>
                </a:tc>
                <a:tc>
                  <a:txBody>
                    <a:bodyPr/>
                    <a:lstStyle/>
                    <a:p>
                      <a:r>
                        <a:rPr lang="en-US" dirty="0"/>
                        <a:t>DESCRIPTION</a:t>
                      </a:r>
                    </a:p>
                  </a:txBody>
                  <a:tcPr/>
                </a:tc>
                <a:extLst>
                  <a:ext uri="{0D108BD9-81ED-4DB2-BD59-A6C34878D82A}">
                    <a16:rowId xmlns:a16="http://schemas.microsoft.com/office/drawing/2014/main" xmlns="" val="10000"/>
                  </a:ext>
                </a:extLst>
              </a:tr>
              <a:tr h="337256">
                <a:tc>
                  <a:txBody>
                    <a:bodyPr/>
                    <a:lstStyle/>
                    <a:p>
                      <a:r>
                        <a:rPr lang="en-US" dirty="0"/>
                        <a:t>P24AS01</a:t>
                      </a:r>
                    </a:p>
                  </a:txBody>
                  <a:tcPr/>
                </a:tc>
                <a:tc>
                  <a:txBody>
                    <a:bodyPr/>
                    <a:lstStyle/>
                    <a:p>
                      <a:r>
                        <a:rPr lang="en-US" dirty="0"/>
                        <a:t>BMS Map</a:t>
                      </a:r>
                    </a:p>
                  </a:txBody>
                  <a:tcPr/>
                </a:tc>
                <a:tc>
                  <a:txBody>
                    <a:bodyPr/>
                    <a:lstStyle/>
                    <a:p>
                      <a:r>
                        <a:rPr lang="en-US" dirty="0"/>
                        <a:t>Maps</a:t>
                      </a:r>
                      <a:r>
                        <a:rPr lang="en-US" baseline="0" dirty="0"/>
                        <a:t> for main-menu, login and register.</a:t>
                      </a:r>
                      <a:endParaRPr lang="en-US" dirty="0"/>
                    </a:p>
                  </a:txBody>
                  <a:tcPr/>
                </a:tc>
                <a:extLst>
                  <a:ext uri="{0D108BD9-81ED-4DB2-BD59-A6C34878D82A}">
                    <a16:rowId xmlns:a16="http://schemas.microsoft.com/office/drawing/2014/main" xmlns="" val="10001"/>
                  </a:ext>
                </a:extLst>
              </a:tr>
              <a:tr h="337256">
                <a:tc>
                  <a:txBody>
                    <a:bodyPr/>
                    <a:lstStyle/>
                    <a:p>
                      <a:r>
                        <a:rPr lang="en-US" dirty="0"/>
                        <a:t>P24AS02</a:t>
                      </a:r>
                    </a:p>
                  </a:txBody>
                  <a:tcPr/>
                </a:tc>
                <a:tc>
                  <a:txBody>
                    <a:bodyPr/>
                    <a:lstStyle/>
                    <a:p>
                      <a:r>
                        <a:rPr lang="en-US" dirty="0"/>
                        <a:t>BMS Map</a:t>
                      </a:r>
                    </a:p>
                  </a:txBody>
                  <a:tcPr/>
                </a:tc>
                <a:tc>
                  <a:txBody>
                    <a:bodyPr/>
                    <a:lstStyle/>
                    <a:p>
                      <a:r>
                        <a:rPr lang="en-US" dirty="0"/>
                        <a:t>Maps for admin-menu, product-dealer </a:t>
                      </a:r>
                      <a:r>
                        <a:rPr lang="en-US" dirty="0" err="1"/>
                        <a:t>updation</a:t>
                      </a:r>
                      <a:r>
                        <a:rPr lang="en-US" dirty="0"/>
                        <a:t>, status.</a:t>
                      </a:r>
                    </a:p>
                  </a:txBody>
                  <a:tcPr/>
                </a:tc>
                <a:extLst>
                  <a:ext uri="{0D108BD9-81ED-4DB2-BD59-A6C34878D82A}">
                    <a16:rowId xmlns:a16="http://schemas.microsoft.com/office/drawing/2014/main" xmlns="" val="10002"/>
                  </a:ext>
                </a:extLst>
              </a:tr>
              <a:tr h="337256">
                <a:tc>
                  <a:txBody>
                    <a:bodyPr/>
                    <a:lstStyle/>
                    <a:p>
                      <a:r>
                        <a:rPr lang="en-US" dirty="0"/>
                        <a:t>P24AS03</a:t>
                      </a:r>
                    </a:p>
                  </a:txBody>
                  <a:tcPr/>
                </a:tc>
                <a:tc>
                  <a:txBody>
                    <a:bodyPr/>
                    <a:lstStyle/>
                    <a:p>
                      <a:r>
                        <a:rPr lang="en-US" dirty="0"/>
                        <a:t>BMS Map</a:t>
                      </a:r>
                    </a:p>
                  </a:txBody>
                  <a:tcPr/>
                </a:tc>
                <a:tc>
                  <a:txBody>
                    <a:bodyPr/>
                    <a:lstStyle/>
                    <a:p>
                      <a:r>
                        <a:rPr lang="en-US" dirty="0"/>
                        <a:t>Maps</a:t>
                      </a:r>
                      <a:r>
                        <a:rPr lang="en-US" baseline="0" dirty="0"/>
                        <a:t> for user-menu, account </a:t>
                      </a:r>
                      <a:r>
                        <a:rPr lang="en-US" baseline="0" dirty="0" err="1"/>
                        <a:t>updation</a:t>
                      </a:r>
                      <a:r>
                        <a:rPr lang="en-US" baseline="0" dirty="0"/>
                        <a:t>, view product and bill.</a:t>
                      </a:r>
                      <a:endParaRPr lang="en-US" dirty="0"/>
                    </a:p>
                  </a:txBody>
                  <a:tcPr/>
                </a:tc>
                <a:extLst>
                  <a:ext uri="{0D108BD9-81ED-4DB2-BD59-A6C34878D82A}">
                    <a16:rowId xmlns:a16="http://schemas.microsoft.com/office/drawing/2014/main" xmlns="" val="10003"/>
                  </a:ext>
                </a:extLst>
              </a:tr>
              <a:tr h="337256">
                <a:tc>
                  <a:txBody>
                    <a:bodyPr/>
                    <a:lstStyle/>
                    <a:p>
                      <a:r>
                        <a:rPr lang="en-US" dirty="0"/>
                        <a:t>P24AP01</a:t>
                      </a:r>
                    </a:p>
                  </a:txBody>
                  <a:tcPr/>
                </a:tc>
                <a:tc>
                  <a:txBody>
                    <a:bodyPr/>
                    <a:lstStyle/>
                    <a:p>
                      <a:r>
                        <a:rPr lang="en-US" dirty="0"/>
                        <a:t>CICS Cobol</a:t>
                      </a:r>
                    </a:p>
                  </a:txBody>
                  <a:tcPr/>
                </a:tc>
                <a:tc>
                  <a:txBody>
                    <a:bodyPr/>
                    <a:lstStyle/>
                    <a:p>
                      <a:r>
                        <a:rPr lang="en-US" dirty="0"/>
                        <a:t>Main</a:t>
                      </a:r>
                      <a:r>
                        <a:rPr lang="en-US" baseline="0" dirty="0"/>
                        <a:t> menu program.</a:t>
                      </a:r>
                      <a:endParaRPr lang="en-US" dirty="0"/>
                    </a:p>
                  </a:txBody>
                  <a:tcPr/>
                </a:tc>
                <a:extLst>
                  <a:ext uri="{0D108BD9-81ED-4DB2-BD59-A6C34878D82A}">
                    <a16:rowId xmlns:a16="http://schemas.microsoft.com/office/drawing/2014/main" xmlns="" val="10004"/>
                  </a:ext>
                </a:extLst>
              </a:tr>
              <a:tr h="33725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P24AP02</a:t>
                      </a:r>
                    </a:p>
                  </a:txBody>
                  <a:tcPr/>
                </a:tc>
                <a:tc>
                  <a:txBody>
                    <a:bodyPr/>
                    <a:lstStyle/>
                    <a:p>
                      <a:r>
                        <a:rPr lang="en-US" dirty="0"/>
                        <a:t>CICS </a:t>
                      </a:r>
                      <a:r>
                        <a:rPr lang="en-US" dirty="0" smtClean="0"/>
                        <a:t>DB2</a:t>
                      </a:r>
                      <a:endParaRPr lang="en-US" dirty="0"/>
                    </a:p>
                  </a:txBody>
                  <a:tcPr/>
                </a:tc>
                <a:tc>
                  <a:txBody>
                    <a:bodyPr/>
                    <a:lstStyle/>
                    <a:p>
                      <a:r>
                        <a:rPr lang="en-US" dirty="0"/>
                        <a:t>Login program.</a:t>
                      </a:r>
                    </a:p>
                  </a:txBody>
                  <a:tcPr/>
                </a:tc>
                <a:extLst>
                  <a:ext uri="{0D108BD9-81ED-4DB2-BD59-A6C34878D82A}">
                    <a16:rowId xmlns:a16="http://schemas.microsoft.com/office/drawing/2014/main" xmlns="" val="10005"/>
                  </a:ext>
                </a:extLst>
              </a:tr>
              <a:tr h="33725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P24AP03</a:t>
                      </a:r>
                    </a:p>
                  </a:txBody>
                  <a:tcPr/>
                </a:tc>
                <a:tc>
                  <a:txBody>
                    <a:bodyPr/>
                    <a:lstStyle/>
                    <a:p>
                      <a:r>
                        <a:rPr lang="en-US" dirty="0"/>
                        <a:t>CICS </a:t>
                      </a:r>
                      <a:r>
                        <a:rPr lang="en-US" dirty="0" smtClean="0"/>
                        <a:t>DB2</a:t>
                      </a:r>
                      <a:endParaRPr lang="en-US" dirty="0"/>
                    </a:p>
                  </a:txBody>
                  <a:tcPr/>
                </a:tc>
                <a:tc>
                  <a:txBody>
                    <a:bodyPr/>
                    <a:lstStyle/>
                    <a:p>
                      <a:r>
                        <a:rPr lang="en-US" dirty="0"/>
                        <a:t>Register Program.</a:t>
                      </a:r>
                    </a:p>
                  </a:txBody>
                  <a:tcPr/>
                </a:tc>
                <a:extLst>
                  <a:ext uri="{0D108BD9-81ED-4DB2-BD59-A6C34878D82A}">
                    <a16:rowId xmlns:a16="http://schemas.microsoft.com/office/drawing/2014/main" xmlns="" val="10006"/>
                  </a:ext>
                </a:extLst>
              </a:tr>
              <a:tr h="33725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P24AP04</a:t>
                      </a:r>
                    </a:p>
                  </a:txBody>
                  <a:tcPr/>
                </a:tc>
                <a:tc>
                  <a:txBody>
                    <a:bodyPr/>
                    <a:lstStyle/>
                    <a:p>
                      <a:r>
                        <a:rPr lang="en-US" dirty="0"/>
                        <a:t>CICS Cobol</a:t>
                      </a:r>
                    </a:p>
                  </a:txBody>
                  <a:tcPr/>
                </a:tc>
                <a:tc>
                  <a:txBody>
                    <a:bodyPr/>
                    <a:lstStyle/>
                    <a:p>
                      <a:r>
                        <a:rPr lang="en-US" dirty="0"/>
                        <a:t>Admin menu program.</a:t>
                      </a:r>
                    </a:p>
                  </a:txBody>
                  <a:tcPr/>
                </a:tc>
                <a:extLst>
                  <a:ext uri="{0D108BD9-81ED-4DB2-BD59-A6C34878D82A}">
                    <a16:rowId xmlns:a16="http://schemas.microsoft.com/office/drawing/2014/main" xmlns="" val="10007"/>
                  </a:ext>
                </a:extLst>
              </a:tr>
              <a:tr h="33725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P24AP05</a:t>
                      </a:r>
                    </a:p>
                  </a:txBody>
                  <a:tcPr/>
                </a:tc>
                <a:tc>
                  <a:txBody>
                    <a:bodyPr/>
                    <a:lstStyle/>
                    <a:p>
                      <a:r>
                        <a:rPr lang="en-US" dirty="0"/>
                        <a:t>CICS </a:t>
                      </a:r>
                      <a:r>
                        <a:rPr lang="en-US" dirty="0" smtClean="0"/>
                        <a:t>DB2</a:t>
                      </a:r>
                      <a:endParaRPr lang="en-US" dirty="0"/>
                    </a:p>
                  </a:txBody>
                  <a:tcPr/>
                </a:tc>
                <a:tc>
                  <a:txBody>
                    <a:bodyPr/>
                    <a:lstStyle/>
                    <a:p>
                      <a:r>
                        <a:rPr lang="en-US" dirty="0"/>
                        <a:t>Product </a:t>
                      </a:r>
                      <a:r>
                        <a:rPr lang="en-US" dirty="0" err="1"/>
                        <a:t>updation</a:t>
                      </a:r>
                      <a:r>
                        <a:rPr lang="en-US" dirty="0"/>
                        <a:t> program.</a:t>
                      </a:r>
                    </a:p>
                  </a:txBody>
                  <a:tcPr/>
                </a:tc>
                <a:extLst>
                  <a:ext uri="{0D108BD9-81ED-4DB2-BD59-A6C34878D82A}">
                    <a16:rowId xmlns:a16="http://schemas.microsoft.com/office/drawing/2014/main" xmlns="" val="10008"/>
                  </a:ext>
                </a:extLst>
              </a:tr>
              <a:tr h="33725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P24AP06</a:t>
                      </a:r>
                    </a:p>
                  </a:txBody>
                  <a:tcPr/>
                </a:tc>
                <a:tc>
                  <a:txBody>
                    <a:bodyPr/>
                    <a:lstStyle/>
                    <a:p>
                      <a:r>
                        <a:rPr lang="en-US" dirty="0"/>
                        <a:t>CICS Cobol</a:t>
                      </a:r>
                    </a:p>
                  </a:txBody>
                  <a:tcPr/>
                </a:tc>
                <a:tc>
                  <a:txBody>
                    <a:bodyPr/>
                    <a:lstStyle/>
                    <a:p>
                      <a:r>
                        <a:rPr lang="en-US" dirty="0"/>
                        <a:t>User</a:t>
                      </a:r>
                      <a:r>
                        <a:rPr lang="en-US" baseline="0" dirty="0"/>
                        <a:t> menu program.</a:t>
                      </a:r>
                      <a:endParaRPr lang="en-US" dirty="0"/>
                    </a:p>
                  </a:txBody>
                  <a:tcPr/>
                </a:tc>
                <a:extLst>
                  <a:ext uri="{0D108BD9-81ED-4DB2-BD59-A6C34878D82A}">
                    <a16:rowId xmlns:a16="http://schemas.microsoft.com/office/drawing/2014/main" xmlns="" val="10009"/>
                  </a:ext>
                </a:extLst>
              </a:tr>
              <a:tr h="33725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P24AP07</a:t>
                      </a:r>
                    </a:p>
                  </a:txBody>
                  <a:tcPr/>
                </a:tc>
                <a:tc>
                  <a:txBody>
                    <a:bodyPr/>
                    <a:lstStyle/>
                    <a:p>
                      <a:r>
                        <a:rPr lang="en-US" dirty="0"/>
                        <a:t>CICS </a:t>
                      </a:r>
                      <a:r>
                        <a:rPr lang="en-US" dirty="0" smtClean="0"/>
                        <a:t>DB2</a:t>
                      </a:r>
                      <a:endParaRPr lang="en-US" dirty="0"/>
                    </a:p>
                  </a:txBody>
                  <a:tcPr/>
                </a:tc>
                <a:tc>
                  <a:txBody>
                    <a:bodyPr/>
                    <a:lstStyle/>
                    <a:p>
                      <a:r>
                        <a:rPr lang="en-US" dirty="0"/>
                        <a:t>Account</a:t>
                      </a:r>
                      <a:r>
                        <a:rPr lang="en-US" baseline="0" dirty="0"/>
                        <a:t> </a:t>
                      </a:r>
                      <a:r>
                        <a:rPr lang="en-US" baseline="0" dirty="0" err="1"/>
                        <a:t>updation</a:t>
                      </a:r>
                      <a:r>
                        <a:rPr lang="en-US" baseline="0" dirty="0"/>
                        <a:t> program.</a:t>
                      </a:r>
                      <a:endParaRPr lang="en-US" dirty="0"/>
                    </a:p>
                  </a:txBody>
                  <a:tcPr/>
                </a:tc>
                <a:extLst>
                  <a:ext uri="{0D108BD9-81ED-4DB2-BD59-A6C34878D82A}">
                    <a16:rowId xmlns:a16="http://schemas.microsoft.com/office/drawing/2014/main" xmlns="" val="10010"/>
                  </a:ext>
                </a:extLst>
              </a:tr>
              <a:tr h="33725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P24AP08</a:t>
                      </a:r>
                    </a:p>
                  </a:txBody>
                  <a:tcPr/>
                </a:tc>
                <a:tc>
                  <a:txBody>
                    <a:bodyPr/>
                    <a:lstStyle/>
                    <a:p>
                      <a:r>
                        <a:rPr lang="en-US" dirty="0"/>
                        <a:t>CICS Cobol</a:t>
                      </a:r>
                    </a:p>
                  </a:txBody>
                  <a:tcPr/>
                </a:tc>
                <a:tc>
                  <a:txBody>
                    <a:bodyPr/>
                    <a:lstStyle/>
                    <a:p>
                      <a:r>
                        <a:rPr lang="en-US" dirty="0"/>
                        <a:t>View product and bill generation program.</a:t>
                      </a:r>
                    </a:p>
                  </a:txBody>
                  <a:tcPr/>
                </a:tc>
                <a:extLst>
                  <a:ext uri="{0D108BD9-81ED-4DB2-BD59-A6C34878D82A}">
                    <a16:rowId xmlns:a16="http://schemas.microsoft.com/office/drawing/2014/main" xmlns="" val="10011"/>
                  </a:ext>
                </a:extLst>
              </a:tr>
              <a:tr h="33725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P24AP09</a:t>
                      </a:r>
                    </a:p>
                  </a:txBody>
                  <a:tcPr/>
                </a:tc>
                <a:tc>
                  <a:txBody>
                    <a:bodyPr/>
                    <a:lstStyle/>
                    <a:p>
                      <a:r>
                        <a:rPr lang="en-US" dirty="0"/>
                        <a:t>CICS </a:t>
                      </a:r>
                      <a:r>
                        <a:rPr lang="en-US" dirty="0" smtClean="0"/>
                        <a:t>DB2</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Dealer </a:t>
                      </a:r>
                      <a:r>
                        <a:rPr lang="en-US" dirty="0" err="1"/>
                        <a:t>updation</a:t>
                      </a:r>
                      <a:r>
                        <a:rPr lang="en-US" dirty="0"/>
                        <a:t> program.</a:t>
                      </a:r>
                    </a:p>
                  </a:txBody>
                  <a:tcPr/>
                </a:tc>
                <a:extLst>
                  <a:ext uri="{0D108BD9-81ED-4DB2-BD59-A6C34878D82A}">
                    <a16:rowId xmlns:a16="http://schemas.microsoft.com/office/drawing/2014/main" xmlns="" val="10012"/>
                  </a:ext>
                </a:extLst>
              </a:tr>
              <a:tr h="337256">
                <a:tc>
                  <a:txBody>
                    <a:bodyPr/>
                    <a:lstStyle/>
                    <a:p>
                      <a:r>
                        <a:rPr lang="en-US" dirty="0"/>
                        <a:t>PROG07</a:t>
                      </a:r>
                    </a:p>
                  </a:txBody>
                  <a:tcPr/>
                </a:tc>
                <a:tc>
                  <a:txBody>
                    <a:bodyPr/>
                    <a:lstStyle/>
                    <a:p>
                      <a:r>
                        <a:rPr lang="en-US" dirty="0"/>
                        <a:t>COBOL DB2</a:t>
                      </a:r>
                    </a:p>
                  </a:txBody>
                  <a:tcPr/>
                </a:tc>
                <a:tc>
                  <a:txBody>
                    <a:bodyPr/>
                    <a:lstStyle/>
                    <a:p>
                      <a:r>
                        <a:rPr lang="en-US" dirty="0"/>
                        <a:t>Report printing program for product status.</a:t>
                      </a:r>
                    </a:p>
                  </a:txBody>
                  <a:tcPr/>
                </a:tc>
                <a:extLst>
                  <a:ext uri="{0D108BD9-81ED-4DB2-BD59-A6C34878D82A}">
                    <a16:rowId xmlns:a16="http://schemas.microsoft.com/office/drawing/2014/main" xmlns="" val="10013"/>
                  </a:ext>
                </a:extLst>
              </a:tr>
              <a:tr h="33725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PROG08</a:t>
                      </a:r>
                    </a:p>
                  </a:txBody>
                  <a:tcPr/>
                </a:tc>
                <a:tc>
                  <a:txBody>
                    <a:bodyPr/>
                    <a:lstStyle/>
                    <a:p>
                      <a:r>
                        <a:rPr lang="en-US" dirty="0"/>
                        <a:t>COBOL DB2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Report printing program for daily sales.</a:t>
                      </a:r>
                    </a:p>
                  </a:txBody>
                  <a:tcPr/>
                </a:tc>
                <a:extLst>
                  <a:ext uri="{0D108BD9-81ED-4DB2-BD59-A6C34878D82A}">
                    <a16:rowId xmlns:a16="http://schemas.microsoft.com/office/drawing/2014/main" xmlns="" val="10014"/>
                  </a:ext>
                </a:extLst>
              </a:tr>
            </a:tbl>
          </a:graphicData>
        </a:graphic>
      </p:graphicFrame>
    </p:spTree>
    <p:extLst>
      <p:ext uri="{BB962C8B-B14F-4D97-AF65-F5344CB8AC3E}">
        <p14:creationId xmlns:p14="http://schemas.microsoft.com/office/powerpoint/2010/main" val="37771341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365707981"/>
              </p:ext>
            </p:extLst>
          </p:nvPr>
        </p:nvGraphicFramePr>
        <p:xfrm>
          <a:off x="949187" y="856053"/>
          <a:ext cx="8128000" cy="17526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xmlns="" val="20000"/>
                    </a:ext>
                  </a:extLst>
                </a:gridCol>
                <a:gridCol w="4064000">
                  <a:extLst>
                    <a:ext uri="{9D8B030D-6E8A-4147-A177-3AD203B41FA5}">
                      <a16:colId xmlns:a16="http://schemas.microsoft.com/office/drawing/2014/main" xmlns="" val="20001"/>
                    </a:ext>
                  </a:extLst>
                </a:gridCol>
              </a:tblGrid>
              <a:tr h="370840">
                <a:tc>
                  <a:txBody>
                    <a:bodyPr/>
                    <a:lstStyle/>
                    <a:p>
                      <a:r>
                        <a:rPr lang="en-US" dirty="0"/>
                        <a:t>COMPONENT</a:t>
                      </a:r>
                      <a:r>
                        <a:rPr lang="en-US" baseline="0" dirty="0"/>
                        <a:t> TYPE</a:t>
                      </a:r>
                      <a:endParaRPr lang="en-US" dirty="0"/>
                    </a:p>
                  </a:txBody>
                  <a:tcPr/>
                </a:tc>
                <a:tc>
                  <a:txBody>
                    <a:bodyPr/>
                    <a:lstStyle/>
                    <a:p>
                      <a:r>
                        <a:rPr lang="en-US" dirty="0"/>
                        <a:t>COUNT</a:t>
                      </a:r>
                    </a:p>
                  </a:txBody>
                  <a:tcPr/>
                </a:tc>
                <a:extLst>
                  <a:ext uri="{0D108BD9-81ED-4DB2-BD59-A6C34878D82A}">
                    <a16:rowId xmlns:a16="http://schemas.microsoft.com/office/drawing/2014/main" xmlns="" val="10000"/>
                  </a:ext>
                </a:extLst>
              </a:tr>
              <a:tr h="370840">
                <a:tc>
                  <a:txBody>
                    <a:bodyPr/>
                    <a:lstStyle/>
                    <a:p>
                      <a:r>
                        <a:rPr lang="en-US" dirty="0"/>
                        <a:t>BMS</a:t>
                      </a:r>
                    </a:p>
                  </a:txBody>
                  <a:tcPr/>
                </a:tc>
                <a:tc>
                  <a:txBody>
                    <a:bodyPr/>
                    <a:lstStyle/>
                    <a:p>
                      <a:r>
                        <a:rPr lang="en-US" dirty="0"/>
                        <a:t>3</a:t>
                      </a:r>
                    </a:p>
                  </a:txBody>
                  <a:tcPr/>
                </a:tc>
                <a:extLst>
                  <a:ext uri="{0D108BD9-81ED-4DB2-BD59-A6C34878D82A}">
                    <a16:rowId xmlns:a16="http://schemas.microsoft.com/office/drawing/2014/main" xmlns="" val="10001"/>
                  </a:ext>
                </a:extLst>
              </a:tr>
              <a:tr h="370840">
                <a:tc>
                  <a:txBody>
                    <a:bodyPr/>
                    <a:lstStyle/>
                    <a:p>
                      <a:r>
                        <a:rPr lang="en-US" dirty="0"/>
                        <a:t>CICS + Cobol</a:t>
                      </a:r>
                    </a:p>
                  </a:txBody>
                  <a:tcPr/>
                </a:tc>
                <a:tc>
                  <a:txBody>
                    <a:bodyPr/>
                    <a:lstStyle/>
                    <a:p>
                      <a:r>
                        <a:rPr lang="en-US" dirty="0"/>
                        <a:t>4</a:t>
                      </a:r>
                    </a:p>
                  </a:txBody>
                  <a:tcPr/>
                </a:tc>
                <a:extLst>
                  <a:ext uri="{0D108BD9-81ED-4DB2-BD59-A6C34878D82A}">
                    <a16:rowId xmlns:a16="http://schemas.microsoft.com/office/drawing/2014/main" xmlns="" val="10002"/>
                  </a:ext>
                </a:extLst>
              </a:tr>
              <a:tr h="370840">
                <a:tc>
                  <a:txBody>
                    <a:bodyPr/>
                    <a:lstStyle/>
                    <a:p>
                      <a:r>
                        <a:rPr lang="en-US" dirty="0"/>
                        <a:t>CICS + </a:t>
                      </a:r>
                      <a:r>
                        <a:rPr lang="en-US" dirty="0" smtClean="0"/>
                        <a:t>DB2</a:t>
                      </a:r>
                    </a:p>
                    <a:p>
                      <a:r>
                        <a:rPr lang="en-US" dirty="0" smtClean="0"/>
                        <a:t>COBOL + DB2</a:t>
                      </a:r>
                      <a:endParaRPr lang="en-US" dirty="0"/>
                    </a:p>
                  </a:txBody>
                  <a:tcPr/>
                </a:tc>
                <a:tc>
                  <a:txBody>
                    <a:bodyPr/>
                    <a:lstStyle/>
                    <a:p>
                      <a:r>
                        <a:rPr lang="en-US" dirty="0" smtClean="0"/>
                        <a:t>5</a:t>
                      </a:r>
                    </a:p>
                    <a:p>
                      <a:r>
                        <a:rPr lang="en-US" dirty="0" smtClean="0"/>
                        <a:t>2</a:t>
                      </a:r>
                      <a:endParaRPr lang="en-US" dirty="0"/>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7489010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554" y="0"/>
            <a:ext cx="3444092" cy="596900"/>
          </a:xfrm>
        </p:spPr>
        <p:txBody>
          <a:bodyPr>
            <a:noAutofit/>
          </a:bodyPr>
          <a:lstStyle/>
          <a:p>
            <a:r>
              <a:rPr lang="en-US" sz="4400" smtClean="0"/>
              <a:t>Screens</a:t>
            </a:r>
            <a:endParaRPr lang="en-US" sz="4400" dirty="0"/>
          </a:p>
        </p:txBody>
      </p:sp>
      <p:sp>
        <p:nvSpPr>
          <p:cNvPr id="3" name="Content Placeholder 2"/>
          <p:cNvSpPr>
            <a:spLocks noGrp="1"/>
          </p:cNvSpPr>
          <p:nvPr>
            <p:ph idx="1"/>
          </p:nvPr>
        </p:nvSpPr>
        <p:spPr>
          <a:xfrm>
            <a:off x="0" y="755376"/>
            <a:ext cx="4013200" cy="6102624"/>
          </a:xfrm>
        </p:spPr>
        <p:txBody>
          <a:bodyPr numCol="1">
            <a:normAutofit/>
          </a:bodyPr>
          <a:lstStyle/>
          <a:p>
            <a:pPr marL="0" indent="0">
              <a:buNone/>
            </a:pPr>
            <a:r>
              <a:rPr lang="en-US" dirty="0" smtClean="0"/>
              <a:t>1. Menu </a:t>
            </a:r>
            <a:r>
              <a:rPr lang="en-US" dirty="0"/>
              <a:t>Screen</a:t>
            </a:r>
          </a:p>
          <a:p>
            <a:pPr marL="0" indent="0">
              <a:buNone/>
            </a:pPr>
            <a:endParaRPr lang="en-US" dirty="0"/>
          </a:p>
          <a:p>
            <a:pPr>
              <a:buFont typeface="Wingdings" panose="05000000000000000000" pitchFamily="2" charset="2"/>
              <a:buChar char="Ø"/>
            </a:pPr>
            <a:r>
              <a:rPr lang="en-US" dirty="0"/>
              <a:t>This is the first home page of the application and has access for following options: </a:t>
            </a:r>
          </a:p>
          <a:p>
            <a:pPr>
              <a:buFont typeface="+mj-lt"/>
              <a:buAutoNum type="arabicPeriod"/>
            </a:pPr>
            <a:r>
              <a:rPr lang="en-US" dirty="0"/>
              <a:t>Login for existing user</a:t>
            </a:r>
          </a:p>
          <a:p>
            <a:pPr>
              <a:buFont typeface="+mj-lt"/>
              <a:buAutoNum type="arabicPeriod"/>
            </a:pPr>
            <a:r>
              <a:rPr lang="en-US" dirty="0"/>
              <a:t>Register for new user</a:t>
            </a:r>
          </a:p>
          <a:p>
            <a:pPr marL="0" indent="0">
              <a:buNone/>
            </a:pPr>
            <a:endParaRPr lang="en-US" dirty="0"/>
          </a:p>
          <a:p>
            <a:pPr>
              <a:buFont typeface="Wingdings" panose="05000000000000000000" pitchFamily="2" charset="2"/>
              <a:buChar char="Ø"/>
            </a:pPr>
            <a:r>
              <a:rPr lang="en-US" dirty="0"/>
              <a:t>ENTER – On pressing this aid key, user is directed to respective option.</a:t>
            </a:r>
          </a:p>
          <a:p>
            <a:pPr>
              <a:buFont typeface="Wingdings" panose="05000000000000000000" pitchFamily="2" charset="2"/>
              <a:buChar char="Ø"/>
            </a:pPr>
            <a:endParaRPr lang="en-US" dirty="0"/>
          </a:p>
          <a:p>
            <a:pPr>
              <a:buFont typeface="Wingdings" panose="05000000000000000000" pitchFamily="2" charset="2"/>
              <a:buChar char="Ø"/>
            </a:pPr>
            <a:r>
              <a:rPr lang="en-US" dirty="0"/>
              <a:t>F3 – On pressing this aid key, user can exit from the application.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8174" y="265043"/>
            <a:ext cx="7911548" cy="6326257"/>
          </a:xfrm>
          <a:prstGeom prst="rect">
            <a:avLst/>
          </a:prstGeom>
        </p:spPr>
      </p:pic>
    </p:spTree>
    <p:extLst>
      <p:ext uri="{BB962C8B-B14F-4D97-AF65-F5344CB8AC3E}">
        <p14:creationId xmlns:p14="http://schemas.microsoft.com/office/powerpoint/2010/main" val="39217299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4000500" cy="6857999"/>
          </a:xfrm>
        </p:spPr>
        <p:txBody>
          <a:bodyPr/>
          <a:lstStyle/>
          <a:p>
            <a:pPr marL="0" indent="0">
              <a:buNone/>
            </a:pPr>
            <a:r>
              <a:rPr lang="en-US" dirty="0"/>
              <a:t>2. Login Screen</a:t>
            </a:r>
          </a:p>
          <a:p>
            <a:pPr marL="0" indent="0">
              <a:buNone/>
            </a:pPr>
            <a:endParaRPr lang="en-US" dirty="0"/>
          </a:p>
          <a:p>
            <a:pPr>
              <a:buFont typeface="Wingdings" panose="05000000000000000000" pitchFamily="2" charset="2"/>
              <a:buChar char="Ø"/>
            </a:pPr>
            <a:r>
              <a:rPr lang="en-US" dirty="0"/>
              <a:t>If proper details are entered, user is directed to next screen or else invalid message is shown.</a:t>
            </a:r>
          </a:p>
          <a:p>
            <a:pPr>
              <a:buFont typeface="Wingdings" panose="05000000000000000000" pitchFamily="2" charset="2"/>
              <a:buChar char="Ø"/>
            </a:pPr>
            <a:endParaRPr lang="en-US" dirty="0"/>
          </a:p>
          <a:p>
            <a:pPr>
              <a:buFont typeface="Wingdings" panose="05000000000000000000" pitchFamily="2" charset="2"/>
              <a:buChar char="Ø"/>
            </a:pPr>
            <a:r>
              <a:rPr lang="en-US" dirty="0"/>
              <a:t>ENTER – On pressing this aid key, user can successfully login into his account if entered details are valid.</a:t>
            </a:r>
          </a:p>
          <a:p>
            <a:pPr>
              <a:buFont typeface="Wingdings" panose="05000000000000000000" pitchFamily="2" charset="2"/>
              <a:buChar char="Ø"/>
            </a:pPr>
            <a:endParaRPr lang="en-US" dirty="0"/>
          </a:p>
          <a:p>
            <a:pPr>
              <a:buFont typeface="Wingdings" panose="05000000000000000000" pitchFamily="2" charset="2"/>
              <a:buChar char="Ø"/>
            </a:pPr>
            <a:r>
              <a:rPr lang="en-US" dirty="0"/>
              <a:t>F3 – On pressing this aid key, user can exit from the application. </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0500" y="304799"/>
            <a:ext cx="8032474" cy="6223001"/>
          </a:xfrm>
          <a:prstGeom prst="rect">
            <a:avLst/>
          </a:prstGeom>
        </p:spPr>
      </p:pic>
    </p:spTree>
    <p:extLst>
      <p:ext uri="{BB962C8B-B14F-4D97-AF65-F5344CB8AC3E}">
        <p14:creationId xmlns:p14="http://schemas.microsoft.com/office/powerpoint/2010/main" val="352051253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1150</TotalTime>
  <Words>2678</Words>
  <Application>Microsoft Office PowerPoint</Application>
  <PresentationFormat>Widescreen</PresentationFormat>
  <Paragraphs>666</Paragraphs>
  <Slides>53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Times New Roman</vt:lpstr>
      <vt:lpstr>Trebuchet MS</vt:lpstr>
      <vt:lpstr>Wingdings</vt:lpstr>
      <vt:lpstr>Wingdings 3</vt:lpstr>
      <vt:lpstr>Facet</vt:lpstr>
      <vt:lpstr>Logistics Management</vt:lpstr>
      <vt:lpstr>Introduction</vt:lpstr>
      <vt:lpstr>Business Requirements.</vt:lpstr>
      <vt:lpstr>Functional Specifications.</vt:lpstr>
      <vt:lpstr>PowerPoint Presentation</vt:lpstr>
      <vt:lpstr>Technical Specifications.</vt:lpstr>
      <vt:lpstr>PowerPoint Presentation</vt:lpstr>
      <vt:lpstr>Screens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 Cases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Self Review</vt:lpstr>
      <vt:lpstr>PowerPoint Presentation</vt:lpstr>
      <vt:lpstr>Peer Review – By G3</vt:lpstr>
      <vt:lpstr>Thank You</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LOGISTICS MANAGEMENT</dc:title>
  <dc:creator>Malpedi, Abhishek</dc:creator>
  <cp:lastModifiedBy>Malpedi, Abhishek</cp:lastModifiedBy>
  <cp:revision>122</cp:revision>
  <dcterms:created xsi:type="dcterms:W3CDTF">2017-08-29T04:40:12Z</dcterms:created>
  <dcterms:modified xsi:type="dcterms:W3CDTF">2017-09-08T10:03:09Z</dcterms:modified>
</cp:coreProperties>
</file>