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5" r:id="rId8"/>
    <p:sldId id="266" r:id="rId9"/>
    <p:sldId id="261" r:id="rId10"/>
    <p:sldId id="264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53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12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017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52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500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90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69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86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180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7000" r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D3C2-5BAA-4518-A3DD-9277C1C8FD7F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127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hx.corporate-ir.net/External.File?item=UGFyZW50SUQ9ODUyOTR8Q2hpbGRJRD0tMXxUeXBlPTM=&amp;t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2160240"/>
          </a:xfrm>
        </p:spPr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ARQUITECTURA APU</a:t>
            </a:r>
            <a:br>
              <a:rPr lang="es-CO" b="1" dirty="0" smtClean="0">
                <a:solidFill>
                  <a:schemeClr val="bg1"/>
                </a:solidFill>
              </a:rPr>
            </a:br>
            <a:r>
              <a:rPr lang="es-CO" b="1" dirty="0" smtClean="0">
                <a:solidFill>
                  <a:schemeClr val="bg1"/>
                </a:solidFill>
              </a:rPr>
              <a:t>(</a:t>
            </a:r>
            <a:r>
              <a:rPr lang="es-CO" b="1" dirty="0" err="1" smtClean="0">
                <a:solidFill>
                  <a:schemeClr val="bg1"/>
                </a:solidFill>
              </a:rPr>
              <a:t>Accelerated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Processing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Units</a:t>
            </a:r>
            <a:r>
              <a:rPr lang="es-CO" b="1" dirty="0" smtClean="0">
                <a:solidFill>
                  <a:schemeClr val="bg1"/>
                </a:solidFill>
              </a:rPr>
              <a:t>)</a:t>
            </a:r>
            <a:r>
              <a:rPr lang="es-CO" dirty="0"/>
              <a:t/>
            </a:r>
            <a:br>
              <a:rPr lang="es-CO" dirty="0"/>
            </a:br>
            <a:r>
              <a:rPr lang="es-CO" b="1" dirty="0">
                <a:solidFill>
                  <a:schemeClr val="bg1"/>
                </a:solidFill>
              </a:rPr>
              <a:t>(</a:t>
            </a:r>
            <a:r>
              <a:rPr lang="es-CO" b="1" dirty="0" smtClean="0">
                <a:solidFill>
                  <a:schemeClr val="bg1"/>
                </a:solidFill>
              </a:rPr>
              <a:t>Unidad </a:t>
            </a:r>
            <a:r>
              <a:rPr lang="es-CO" b="1" dirty="0">
                <a:solidFill>
                  <a:schemeClr val="bg1"/>
                </a:solidFill>
              </a:rPr>
              <a:t>de </a:t>
            </a:r>
            <a:r>
              <a:rPr lang="es-CO" b="1" dirty="0" smtClean="0">
                <a:solidFill>
                  <a:schemeClr val="bg1"/>
                </a:solidFill>
              </a:rPr>
              <a:t>procesamiento acelerado)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6400800" cy="1752600"/>
          </a:xfrm>
        </p:spPr>
        <p:txBody>
          <a:bodyPr/>
          <a:lstStyle/>
          <a:p>
            <a:endParaRPr lang="es-CO" dirty="0"/>
          </a:p>
          <a:p>
            <a:pPr algn="l"/>
            <a:r>
              <a:rPr lang="es-CO" dirty="0" smtClean="0">
                <a:solidFill>
                  <a:schemeClr val="bg1"/>
                </a:solidFill>
              </a:rPr>
              <a:t>Carlos Andrés López Giraldo</a:t>
            </a:r>
          </a:p>
        </p:txBody>
      </p:sp>
    </p:spTree>
    <p:extLst>
      <p:ext uri="{BB962C8B-B14F-4D97-AF65-F5344CB8AC3E}">
        <p14:creationId xmlns:p14="http://schemas.microsoft.com/office/powerpoint/2010/main" val="32032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</a:rPr>
              <a:t>REFERENCIAS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Heterogeneous Computing with </a:t>
            </a:r>
            <a:r>
              <a:rPr lang="en-US" sz="1800" b="1" dirty="0" err="1" smtClean="0">
                <a:solidFill>
                  <a:schemeClr val="bg1"/>
                </a:solidFill>
              </a:rPr>
              <a:t>OpenCL</a:t>
            </a:r>
            <a:r>
              <a:rPr lang="en-US" sz="1800" b="1" dirty="0" smtClean="0">
                <a:solidFill>
                  <a:schemeClr val="bg1"/>
                </a:solidFill>
              </a:rPr>
              <a:t> by </a:t>
            </a:r>
            <a:r>
              <a:rPr lang="en-US" sz="1800" b="1" dirty="0">
                <a:solidFill>
                  <a:schemeClr val="bg1"/>
                </a:solidFill>
              </a:rPr>
              <a:t>Benedict </a:t>
            </a:r>
            <a:r>
              <a:rPr lang="en-US" sz="1800" b="1" dirty="0" err="1" smtClean="0">
                <a:solidFill>
                  <a:schemeClr val="bg1"/>
                </a:solidFill>
              </a:rPr>
              <a:t>Gaster,LeeHowes,David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R.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s-CO" sz="1800" b="1" dirty="0" smtClean="0">
                <a:solidFill>
                  <a:schemeClr val="bg1"/>
                </a:solidFill>
                <a:hlinkClick r:id="rId2"/>
              </a:rPr>
              <a:t>http://phx.corporate-ir.net/External.File?item=UGFyZW50SUQ9ODUyOTR8Q2hpbGRJRD0tMXxUeXBlPTM=&amp;t=1</a:t>
            </a:r>
            <a:endParaRPr lang="es-CO" sz="1800" b="1" dirty="0" smtClean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Parallel Processing and Applied </a:t>
            </a:r>
            <a:r>
              <a:rPr lang="en-US" sz="1800" b="1" dirty="0" smtClean="0">
                <a:solidFill>
                  <a:schemeClr val="bg1"/>
                </a:solidFill>
              </a:rPr>
              <a:t>Mathematics by </a:t>
            </a:r>
            <a:r>
              <a:rPr lang="pl-PL" sz="1800" b="1" dirty="0">
                <a:solidFill>
                  <a:schemeClr val="bg1"/>
                </a:solidFill>
              </a:rPr>
              <a:t>Wyrzykowski, R., Dongarra, J., Karczewski, K., Waśniewski, J. 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2962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QUE ES ARQUITECTURA APU?</a:t>
            </a:r>
            <a:endParaRPr lang="es-CO" b="1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272808" cy="4569371"/>
          </a:xfrm>
        </p:spPr>
      </p:pic>
    </p:spTree>
    <p:extLst>
      <p:ext uri="{BB962C8B-B14F-4D97-AF65-F5344CB8AC3E}">
        <p14:creationId xmlns:p14="http://schemas.microsoft.com/office/powerpoint/2010/main" val="35887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HISTORIA DE LA ARQUITECTURA APU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1600" b="1" dirty="0">
                <a:solidFill>
                  <a:schemeClr val="bg1"/>
                </a:solidFill>
              </a:rPr>
              <a:t>El proyecto AMD </a:t>
            </a:r>
            <a:r>
              <a:rPr lang="es-CO" sz="1600" b="1" dirty="0" err="1">
                <a:solidFill>
                  <a:schemeClr val="bg1"/>
                </a:solidFill>
              </a:rPr>
              <a:t>Fusion</a:t>
            </a:r>
            <a:r>
              <a:rPr lang="es-CO" sz="1600" b="1" dirty="0">
                <a:solidFill>
                  <a:schemeClr val="bg1"/>
                </a:solidFill>
              </a:rPr>
              <a:t> comenzó en 2006 con el objetivo de desarrollar un sistema en un </a:t>
            </a:r>
            <a:r>
              <a:rPr lang="es-CO" sz="1600" b="1" dirty="0" smtClean="0">
                <a:solidFill>
                  <a:schemeClr val="bg1"/>
                </a:solidFill>
              </a:rPr>
              <a:t>chip</a:t>
            </a:r>
            <a:r>
              <a:rPr lang="es-CO" sz="1600" b="1" dirty="0">
                <a:solidFill>
                  <a:schemeClr val="bg1"/>
                </a:solidFill>
              </a:rPr>
              <a:t> </a:t>
            </a:r>
            <a:r>
              <a:rPr lang="es-CO" sz="1600" b="1" dirty="0" smtClean="0">
                <a:solidFill>
                  <a:schemeClr val="bg1"/>
                </a:solidFill>
              </a:rPr>
              <a:t>que </a:t>
            </a:r>
            <a:r>
              <a:rPr lang="es-CO" sz="1600" b="1" dirty="0">
                <a:solidFill>
                  <a:schemeClr val="bg1"/>
                </a:solidFill>
              </a:rPr>
              <a:t>combinara una CPU con una GPU en un </a:t>
            </a:r>
            <a:r>
              <a:rPr lang="es-CO" sz="1600" b="1" dirty="0" smtClean="0">
                <a:solidFill>
                  <a:schemeClr val="bg1"/>
                </a:solidFill>
              </a:rPr>
              <a:t>solo</a:t>
            </a:r>
          </a:p>
          <a:p>
            <a:pPr marL="0" indent="0">
              <a:buNone/>
            </a:pPr>
            <a:endParaRPr lang="es-CO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O" sz="1600" b="1" dirty="0" smtClean="0">
                <a:solidFill>
                  <a:schemeClr val="bg1"/>
                </a:solidFill>
              </a:rPr>
              <a:t> </a:t>
            </a:r>
            <a:r>
              <a:rPr lang="es-CO" sz="1600" b="1" dirty="0">
                <a:solidFill>
                  <a:schemeClr val="bg1"/>
                </a:solidFill>
              </a:rPr>
              <a:t>APU de escritorio y portátil de primera generación, cuyo nombre en clave es </a:t>
            </a:r>
            <a:r>
              <a:rPr lang="es-CO" sz="1600" b="1" i="1" dirty="0">
                <a:solidFill>
                  <a:schemeClr val="bg1"/>
                </a:solidFill>
              </a:rPr>
              <a:t>Llano</a:t>
            </a:r>
            <a:r>
              <a:rPr lang="es-CO" sz="1600" b="1" dirty="0">
                <a:solidFill>
                  <a:schemeClr val="bg1"/>
                </a:solidFill>
              </a:rPr>
              <a:t> , fue anunciada el 4 de enero de 2011 </a:t>
            </a:r>
            <a:endParaRPr lang="es-CO" sz="1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O" sz="1600" b="1" dirty="0">
                <a:solidFill>
                  <a:schemeClr val="bg1"/>
                </a:solidFill>
              </a:rPr>
              <a:t>La APU de escritorio y portátil de segunda generación, cuyo nombre en código es </a:t>
            </a:r>
            <a:r>
              <a:rPr lang="es-CO" sz="1600" b="1" i="1" dirty="0">
                <a:solidFill>
                  <a:schemeClr val="bg1"/>
                </a:solidFill>
              </a:rPr>
              <a:t>Trinity</a:t>
            </a:r>
            <a:r>
              <a:rPr lang="es-CO" sz="1600" b="1" i="1" dirty="0" smtClean="0">
                <a:solidFill>
                  <a:schemeClr val="bg1"/>
                </a:solidFill>
              </a:rPr>
              <a:t>,</a:t>
            </a:r>
            <a:r>
              <a:rPr lang="es-CO" sz="1600" b="1" dirty="0">
                <a:solidFill>
                  <a:schemeClr val="bg1"/>
                </a:solidFill>
              </a:rPr>
              <a:t> se anunció en el </a:t>
            </a:r>
            <a:r>
              <a:rPr lang="es-CO" sz="1600" b="1" dirty="0" err="1">
                <a:solidFill>
                  <a:schemeClr val="bg1"/>
                </a:solidFill>
              </a:rPr>
              <a:t>Financial</a:t>
            </a:r>
            <a:r>
              <a:rPr lang="es-CO" sz="1600" b="1" dirty="0">
                <a:solidFill>
                  <a:schemeClr val="bg1"/>
                </a:solidFill>
              </a:rPr>
              <a:t> </a:t>
            </a:r>
            <a:r>
              <a:rPr lang="es-CO" sz="1600" b="1" dirty="0" err="1">
                <a:solidFill>
                  <a:schemeClr val="bg1"/>
                </a:solidFill>
              </a:rPr>
              <a:t>Analyst</a:t>
            </a:r>
            <a:r>
              <a:rPr lang="es-CO" sz="1600" b="1" dirty="0">
                <a:solidFill>
                  <a:schemeClr val="bg1"/>
                </a:solidFill>
              </a:rPr>
              <a:t> Day 2010 de AMD </a:t>
            </a:r>
            <a:r>
              <a:rPr lang="es-CO" sz="1600" b="1" dirty="0" smtClean="0">
                <a:solidFill>
                  <a:schemeClr val="bg1"/>
                </a:solidFill>
              </a:rPr>
              <a:t>y </a:t>
            </a:r>
            <a:r>
              <a:rPr lang="es-CO" sz="1600" b="1" dirty="0">
                <a:solidFill>
                  <a:schemeClr val="bg1"/>
                </a:solidFill>
              </a:rPr>
              <a:t>se lanzó en octubre de </a:t>
            </a:r>
            <a:r>
              <a:rPr lang="es-CO" sz="1600" b="1" dirty="0" smtClean="0">
                <a:solidFill>
                  <a:schemeClr val="bg1"/>
                </a:solidFill>
              </a:rPr>
              <a:t>2012</a:t>
            </a:r>
          </a:p>
          <a:p>
            <a:pPr marL="0" indent="0">
              <a:buNone/>
            </a:pPr>
            <a:endParaRPr lang="es-CO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O" sz="1600" b="1" dirty="0">
                <a:solidFill>
                  <a:schemeClr val="bg1"/>
                </a:solidFill>
              </a:rPr>
              <a:t>Una tercera generación de la tecnología fue lanzada el 14 de enero de 2014, presentando una mayor integración entre CPU y GPU. La variante de computadora de escritorio y portátil tiene el nombre en clave </a:t>
            </a:r>
            <a:r>
              <a:rPr lang="es-CO" sz="1600" b="1" i="1" dirty="0" err="1">
                <a:solidFill>
                  <a:schemeClr val="bg1"/>
                </a:solidFill>
              </a:rPr>
              <a:t>Kaveri</a:t>
            </a:r>
            <a:r>
              <a:rPr lang="es-CO" sz="1600" b="1" dirty="0">
                <a:solidFill>
                  <a:schemeClr val="bg1"/>
                </a:solidFill>
              </a:rPr>
              <a:t> </a:t>
            </a:r>
            <a:r>
              <a:rPr lang="es-CO" sz="1600" b="1" dirty="0" smtClean="0">
                <a:solidFill>
                  <a:schemeClr val="bg1"/>
                </a:solidFill>
              </a:rPr>
              <a:t>,</a:t>
            </a:r>
            <a:r>
              <a:rPr lang="es-CO" sz="1600" b="1" dirty="0">
                <a:solidFill>
                  <a:schemeClr val="bg1"/>
                </a:solidFill>
              </a:rPr>
              <a:t> AMD anunció el lanzamiento de la APU </a:t>
            </a:r>
            <a:r>
              <a:rPr lang="es-CO" sz="1600" b="1" dirty="0" err="1">
                <a:solidFill>
                  <a:schemeClr val="bg1"/>
                </a:solidFill>
              </a:rPr>
              <a:t>Kaveri</a:t>
            </a:r>
            <a:r>
              <a:rPr lang="es-CO" sz="1600" b="1" dirty="0">
                <a:solidFill>
                  <a:schemeClr val="bg1"/>
                </a:solidFill>
              </a:rPr>
              <a:t> para el mercado móvil el 4 de junio de 2014 en </a:t>
            </a:r>
            <a:r>
              <a:rPr lang="es-CO" sz="1600" b="1" u="sng" dirty="0" err="1" smtClean="0">
                <a:solidFill>
                  <a:schemeClr val="bg1"/>
                </a:solidFill>
              </a:rPr>
              <a:t>Computex</a:t>
            </a:r>
            <a:r>
              <a:rPr lang="es-CO" sz="1600" b="1" dirty="0">
                <a:solidFill>
                  <a:schemeClr val="bg1"/>
                </a:solidFill>
              </a:rPr>
              <a:t> </a:t>
            </a:r>
            <a:r>
              <a:rPr lang="es-CO" sz="1600" b="1" dirty="0" smtClean="0">
                <a:solidFill>
                  <a:schemeClr val="bg1"/>
                </a:solidFill>
              </a:rPr>
              <a:t>2014</a:t>
            </a:r>
            <a:r>
              <a:rPr lang="es-CO" sz="1600" b="1" dirty="0">
                <a:solidFill>
                  <a:schemeClr val="bg1"/>
                </a:solidFill>
              </a:rPr>
              <a:t>, </a:t>
            </a:r>
            <a:endParaRPr lang="es-CO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DIAGRAMAS DE BLOQUE SIMPLIFICADO  UNA APU</a:t>
            </a:r>
            <a:endParaRPr lang="es-CO" b="1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63" y="1600200"/>
            <a:ext cx="5894874" cy="4525963"/>
          </a:xfrm>
        </p:spPr>
      </p:pic>
    </p:spTree>
    <p:extLst>
      <p:ext uri="{BB962C8B-B14F-4D97-AF65-F5344CB8AC3E}">
        <p14:creationId xmlns:p14="http://schemas.microsoft.com/office/powerpoint/2010/main" val="13316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dirty="0"/>
              <a:t>ARQUITECTURA «ZACATE»AMD APU</a:t>
            </a:r>
            <a:endParaRPr lang="es-CO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844824"/>
            <a:ext cx="6939378" cy="3494938"/>
          </a:xfrm>
        </p:spPr>
      </p:pic>
    </p:spTree>
    <p:extLst>
      <p:ext uri="{BB962C8B-B14F-4D97-AF65-F5344CB8AC3E}">
        <p14:creationId xmlns:p14="http://schemas.microsoft.com/office/powerpoint/2010/main" val="16543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Característica arquitectura APU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núcleos de CPU </a:t>
            </a:r>
            <a:r>
              <a:rPr lang="es-CO" sz="2400" b="1" dirty="0" smtClean="0">
                <a:solidFill>
                  <a:schemeClr val="bg1"/>
                </a:solidFill>
              </a:rPr>
              <a:t>x86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Estructuras </a:t>
            </a:r>
            <a:r>
              <a:rPr lang="es-CO" sz="2400" b="1" dirty="0">
                <a:solidFill>
                  <a:schemeClr val="bg1"/>
                </a:solidFill>
              </a:rPr>
              <a:t>de </a:t>
            </a:r>
            <a:r>
              <a:rPr lang="es-CO" sz="2400" b="1" dirty="0" smtClean="0">
                <a:solidFill>
                  <a:schemeClr val="bg1"/>
                </a:solidFill>
              </a:rPr>
              <a:t>64-bits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 </a:t>
            </a:r>
            <a:r>
              <a:rPr lang="es-CO" sz="2400" b="1" dirty="0">
                <a:solidFill>
                  <a:schemeClr val="bg1"/>
                </a:solidFill>
              </a:rPr>
              <a:t>APU se compone de cuatro componentes principales: los núcleos de la CPU, los núcleos de la GPU, la memoria de inicio de la GPU y la interconexión que une la CPU y la </a:t>
            </a:r>
            <a:r>
              <a:rPr lang="es-CO" sz="2400" b="1" dirty="0" smtClean="0">
                <a:solidFill>
                  <a:schemeClr val="bg1"/>
                </a:solidFill>
              </a:rPr>
              <a:t>GPU </a:t>
            </a:r>
            <a:r>
              <a:rPr lang="es-CO" sz="2400" b="1" dirty="0">
                <a:solidFill>
                  <a:schemeClr val="bg1"/>
                </a:solidFill>
              </a:rPr>
              <a:t>también incluye un controlador de memoria y bus de alto rendimiento, un decodificador de video unificado e interfaces de plataforma que proporcionan comunicación con componentes externos</a:t>
            </a:r>
            <a:r>
              <a:rPr lang="es-CO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1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</a:rPr>
              <a:t>Ventajas 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1" dirty="0">
                <a:solidFill>
                  <a:schemeClr val="bg1"/>
                </a:solidFill>
              </a:rPr>
              <a:t>La combinación de múltiples elementos en un solo dispositivo permite un único proceso de fabricación y un solo producto, lo que permite menores costos de fabricación</a:t>
            </a:r>
            <a:r>
              <a:rPr lang="es-ES" sz="1800" b="1" dirty="0" smtClean="0">
                <a:solidFill>
                  <a:schemeClr val="bg1"/>
                </a:solidFill>
              </a:rPr>
              <a:t>.</a:t>
            </a:r>
          </a:p>
          <a:p>
            <a:endParaRPr lang="es-ES" sz="1800" b="1" dirty="0">
              <a:solidFill>
                <a:schemeClr val="bg1"/>
              </a:solidFill>
            </a:endParaRPr>
          </a:p>
          <a:p>
            <a:r>
              <a:rPr lang="es-ES" sz="1800" b="1" dirty="0">
                <a:solidFill>
                  <a:schemeClr val="bg1"/>
                </a:solidFill>
              </a:rPr>
              <a:t>La menor cantidad de paquetes ocupa menos espacio en un dispositivo final, lo que permite un menor costo del dispositivo y un factor de forma menor, que son vitales en mercados como la telefonía móvil</a:t>
            </a:r>
            <a:r>
              <a:rPr lang="es-ES" sz="1800" b="1" dirty="0" smtClean="0">
                <a:solidFill>
                  <a:schemeClr val="bg1"/>
                </a:solidFill>
              </a:rPr>
              <a:t>.</a:t>
            </a:r>
          </a:p>
          <a:p>
            <a:endParaRPr lang="es-ES" sz="1800" b="1" dirty="0">
              <a:solidFill>
                <a:schemeClr val="bg1"/>
              </a:solidFill>
            </a:endParaRPr>
          </a:p>
          <a:p>
            <a:r>
              <a:rPr lang="es-ES" sz="1800" b="1" dirty="0">
                <a:solidFill>
                  <a:schemeClr val="bg1"/>
                </a:solidFill>
              </a:rPr>
              <a:t>Las distancias más pequeñas significan menos energía utilizada durante la comunicación y un intercambio más fácil de datos a través de un solo sistema de </a:t>
            </a:r>
            <a:r>
              <a:rPr lang="es-ES" sz="1800" b="1" dirty="0" smtClean="0">
                <a:solidFill>
                  <a:schemeClr val="bg1"/>
                </a:solidFill>
              </a:rPr>
              <a:t>memoria</a:t>
            </a:r>
          </a:p>
          <a:p>
            <a:r>
              <a:rPr lang="es-ES" sz="1800" b="1" dirty="0" smtClean="0">
                <a:solidFill>
                  <a:schemeClr val="bg1"/>
                </a:solidFill>
              </a:rPr>
              <a:t>Compatible con estándares de programación como </a:t>
            </a:r>
            <a:r>
              <a:rPr lang="es-ES" sz="1800" b="1" dirty="0" err="1">
                <a:solidFill>
                  <a:schemeClr val="bg1"/>
                </a:solidFill>
              </a:rPr>
              <a:t>O</a:t>
            </a:r>
            <a:r>
              <a:rPr lang="es-ES" sz="1800" b="1" dirty="0" err="1" smtClean="0">
                <a:solidFill>
                  <a:schemeClr val="bg1"/>
                </a:solidFill>
              </a:rPr>
              <a:t>pencl</a:t>
            </a:r>
            <a:endParaRPr lang="es-ES" sz="1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1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bg1"/>
                </a:solidFill>
              </a:rPr>
              <a:t>D</a:t>
            </a:r>
            <a:r>
              <a:rPr lang="es-CO" b="1" dirty="0" smtClean="0">
                <a:solidFill>
                  <a:schemeClr val="bg1"/>
                </a:solidFill>
              </a:rPr>
              <a:t>esventajas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La potencia tanto gráfica como de procesamiento </a:t>
            </a:r>
            <a:r>
              <a:rPr lang="es-CO" sz="2000" b="1" i="1" dirty="0">
                <a:solidFill>
                  <a:schemeClr val="bg1"/>
                </a:solidFill>
              </a:rPr>
              <a:t>nunca se podrá comparar</a:t>
            </a:r>
            <a:r>
              <a:rPr lang="es-CO" sz="2000" b="1" dirty="0">
                <a:solidFill>
                  <a:schemeClr val="bg1"/>
                </a:solidFill>
              </a:rPr>
              <a:t> con el poder que puedes obtener con un procesador normal más </a:t>
            </a:r>
            <a:r>
              <a:rPr lang="es-CO" sz="2000" b="1" dirty="0" smtClean="0">
                <a:solidFill>
                  <a:schemeClr val="bg1"/>
                </a:solidFill>
              </a:rPr>
              <a:t>una </a:t>
            </a:r>
            <a:r>
              <a:rPr lang="es-CO" sz="2000" b="1" dirty="0">
                <a:solidFill>
                  <a:schemeClr val="bg1"/>
                </a:solidFill>
              </a:rPr>
              <a:t>tarjeta </a:t>
            </a:r>
            <a:r>
              <a:rPr lang="es-CO" sz="2000" b="1" dirty="0" smtClean="0">
                <a:solidFill>
                  <a:schemeClr val="bg1"/>
                </a:solidFill>
              </a:rPr>
              <a:t>gráfica.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sz="2000" b="1" dirty="0" smtClean="0">
                <a:solidFill>
                  <a:schemeClr val="bg1"/>
                </a:solidFill>
              </a:rPr>
              <a:t>Necesitan </a:t>
            </a:r>
            <a:r>
              <a:rPr lang="es-CO" sz="2000" b="1" dirty="0">
                <a:solidFill>
                  <a:schemeClr val="bg1"/>
                </a:solidFill>
              </a:rPr>
              <a:t>memoria muy rápida para funcionar </a:t>
            </a:r>
            <a:r>
              <a:rPr lang="es-CO" sz="2000" b="1" dirty="0" smtClean="0">
                <a:solidFill>
                  <a:schemeClr val="bg1"/>
                </a:solidFill>
              </a:rPr>
              <a:t>apropiadamente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sz="2000" b="1" dirty="0">
                <a:solidFill>
                  <a:schemeClr val="bg1"/>
                </a:solidFill>
              </a:rPr>
              <a:t>También es muy importante que sepas que si vas a poner una tarjeta gráfica </a:t>
            </a:r>
            <a:r>
              <a:rPr lang="es-CO" sz="2000" b="1" i="1" u="sng" dirty="0">
                <a:solidFill>
                  <a:schemeClr val="bg1"/>
                </a:solidFill>
              </a:rPr>
              <a:t>no debes poner uno de estos </a:t>
            </a:r>
            <a:r>
              <a:rPr lang="es-CO" sz="2000" b="1" i="1" u="sng" dirty="0" smtClean="0">
                <a:solidFill>
                  <a:schemeClr val="bg1"/>
                </a:solidFill>
              </a:rPr>
              <a:t>procesadores</a:t>
            </a:r>
            <a:r>
              <a:rPr lang="es-CO" sz="2000" b="1" i="1" u="sng" dirty="0" smtClean="0"/>
              <a:t>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6980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APLICACIONES</a:t>
            </a:r>
            <a:r>
              <a:rPr lang="es-CO" dirty="0" smtClean="0"/>
              <a:t> APU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bg1"/>
                </a:solidFill>
              </a:rPr>
              <a:t>Imagen medica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Maquinas de juegos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Señalización digital 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Automatización 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80728"/>
            <a:ext cx="2448272" cy="1800201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6598"/>
            <a:ext cx="3153691" cy="211660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46" y="4797152"/>
            <a:ext cx="2800350" cy="16287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1" y="430053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</TotalTime>
  <Words>243</Words>
  <Application>Microsoft Office PowerPoint</Application>
  <PresentationFormat>Presentación en pantalla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ARQUITECTURA APU (Accelerated Processing Units) (Unidad de procesamiento acelerado)</vt:lpstr>
      <vt:lpstr>QUE ES ARQUITECTURA APU?</vt:lpstr>
      <vt:lpstr>HISTORIA DE LA ARQUITECTURA APU</vt:lpstr>
      <vt:lpstr>DIAGRAMAS DE BLOQUE SIMPLIFICADO  UNA APU</vt:lpstr>
      <vt:lpstr>ARQUITECTURA «ZACATE»AMD APU</vt:lpstr>
      <vt:lpstr>Característica arquitectura APU</vt:lpstr>
      <vt:lpstr>Ventajas </vt:lpstr>
      <vt:lpstr>Desventajas</vt:lpstr>
      <vt:lpstr>APLICACIONES APU 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 ARQUITECTURA</dc:title>
  <dc:creator>Carlos</dc:creator>
  <cp:lastModifiedBy>Carlos</cp:lastModifiedBy>
  <cp:revision>36</cp:revision>
  <dcterms:created xsi:type="dcterms:W3CDTF">2017-11-05T05:16:55Z</dcterms:created>
  <dcterms:modified xsi:type="dcterms:W3CDTF">2017-11-14T03:39:57Z</dcterms:modified>
</cp:coreProperties>
</file>