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9" r:id="rId2"/>
    <p:sldId id="280" r:id="rId3"/>
    <p:sldId id="320" r:id="rId4"/>
    <p:sldId id="288" r:id="rId5"/>
    <p:sldId id="287" r:id="rId6"/>
    <p:sldId id="334" r:id="rId7"/>
    <p:sldId id="293" r:id="rId8"/>
    <p:sldId id="295" r:id="rId9"/>
    <p:sldId id="296" r:id="rId10"/>
    <p:sldId id="285" r:id="rId11"/>
    <p:sldId id="321" r:id="rId12"/>
    <p:sldId id="322" r:id="rId13"/>
    <p:sldId id="323" r:id="rId14"/>
    <p:sldId id="325" r:id="rId15"/>
    <p:sldId id="327" r:id="rId16"/>
    <p:sldId id="331" r:id="rId17"/>
    <p:sldId id="332" r:id="rId18"/>
    <p:sldId id="333" r:id="rId19"/>
  </p:sldIdLst>
  <p:sldSz cx="9144000" cy="6858000" type="screen4x3"/>
  <p:notesSz cx="6648450" cy="97821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94658" autoAdjust="0"/>
  </p:normalViewPr>
  <p:slideViewPr>
    <p:cSldViewPr>
      <p:cViewPr varScale="1">
        <p:scale>
          <a:sx n="100" d="100"/>
          <a:sy n="100" d="100"/>
        </p:scale>
        <p:origin x="-114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sz="quarter" idx="1"/>
          </p:nvPr>
        </p:nvSpPr>
        <p:spPr bwMode="auto">
          <a:xfrm>
            <a:off x="3765550" y="0"/>
            <a:ext cx="2881313" cy="4889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sz="1200"/>
            </a:lvl1pPr>
          </a:lstStyle>
          <a:p>
            <a:endParaRPr lang="en-US"/>
          </a:p>
        </p:txBody>
      </p:sp>
      <p:sp>
        <p:nvSpPr>
          <p:cNvPr id="8196" name="Rectangle 4"/>
          <p:cNvSpPr>
            <a:spLocks noGrp="1" noChangeArrowheads="1"/>
          </p:cNvSpPr>
          <p:nvPr>
            <p:ph type="ftr" sz="quarter" idx="2"/>
          </p:nvPr>
        </p:nvSpPr>
        <p:spPr bwMode="auto">
          <a:xfrm>
            <a:off x="0" y="9291638"/>
            <a:ext cx="2881313" cy="488950"/>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defRPr sz="1200"/>
            </a:lvl1pPr>
          </a:lstStyle>
          <a:p>
            <a:endParaRPr lang="en-US"/>
          </a:p>
        </p:txBody>
      </p:sp>
      <p:sp>
        <p:nvSpPr>
          <p:cNvPr id="8197" name="Rectangle 5"/>
          <p:cNvSpPr>
            <a:spLocks noGrp="1" noChangeArrowheads="1"/>
          </p:cNvSpPr>
          <p:nvPr>
            <p:ph type="sldNum" sz="quarter" idx="3"/>
          </p:nvPr>
        </p:nvSpPr>
        <p:spPr bwMode="auto">
          <a:xfrm>
            <a:off x="3765550" y="9291638"/>
            <a:ext cx="2881313" cy="488950"/>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sz="1200"/>
            </a:lvl1pPr>
          </a:lstStyle>
          <a:p>
            <a:fld id="{04EB1845-B18D-463E-8F12-9F2F3DA0CAE0}" type="slidenum">
              <a:rPr lang="en-US"/>
              <a:pPr/>
              <a:t>‹#›</a:t>
            </a:fld>
            <a:endParaRPr lang="en-US"/>
          </a:p>
        </p:txBody>
      </p:sp>
    </p:spTree>
    <p:extLst>
      <p:ext uri="{BB962C8B-B14F-4D97-AF65-F5344CB8AC3E}">
        <p14:creationId xmlns:p14="http://schemas.microsoft.com/office/powerpoint/2010/main" val="419103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765550" y="0"/>
            <a:ext cx="2881313" cy="48895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879475" y="733425"/>
            <a:ext cx="4891088" cy="3668713"/>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65163" y="4646613"/>
            <a:ext cx="5318125" cy="440213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291638"/>
            <a:ext cx="2881313" cy="488950"/>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765550" y="9291638"/>
            <a:ext cx="2881313" cy="488950"/>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sz="1200"/>
            </a:lvl1pPr>
          </a:lstStyle>
          <a:p>
            <a:fld id="{535C5747-BC53-4672-97A4-149C5B8E2BC4}" type="slidenum">
              <a:rPr lang="en-US"/>
              <a:pPr/>
              <a:t>‹#›</a:t>
            </a:fld>
            <a:endParaRPr lang="en-US"/>
          </a:p>
        </p:txBody>
      </p:sp>
    </p:spTree>
    <p:extLst>
      <p:ext uri="{BB962C8B-B14F-4D97-AF65-F5344CB8AC3E}">
        <p14:creationId xmlns:p14="http://schemas.microsoft.com/office/powerpoint/2010/main" val="3269369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62DBEBB-B5C2-419B-AD3A-3CAE0D52C6BB}"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8FF6BDC-6C6C-4D1C-9EBD-EC02A21F476C}" type="slidenum">
              <a:rPr lang="en-US"/>
              <a:pPr/>
              <a:t>13</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B2E054C-FC6E-4202-883C-FDC050FDBFDD}" type="slidenum">
              <a:rPr lang="en-US"/>
              <a:pPr/>
              <a:t>14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7276802-27D9-4838-94C8-042458330AA9}"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E0606A7-FC27-474D-A870-B7696F295586}" type="slidenum">
              <a:rPr lang="en-US"/>
              <a:pPr/>
              <a:t>2</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3135784-3DE3-4799-8D9F-5851E5131804}" type="slidenum">
              <a:rPr lang="en-US"/>
              <a:pPr/>
              <a:t>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205C112-9873-440C-BE1A-4534E031FFA0}" type="slidenum">
              <a:rPr lang="en-US"/>
              <a:pPr/>
              <a:t>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5F3F018-E918-49F7-A1BA-68C6252E874F}" type="slidenum">
              <a:rPr lang="en-US"/>
              <a:pPr/>
              <a:t>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740724-8E4F-4F0A-90BB-CB55F614E724}" type="slidenum">
              <a:rPr lang="en-US"/>
              <a:pPr/>
              <a:t>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04A67F4-16CA-42DA-AEF1-DAEAEF8BD7E4}" type="slidenum">
              <a:rPr lang="en-US"/>
              <a:pPr/>
              <a:t>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F221666-E2B9-4FCA-901F-D7721FC5F123}" type="slidenum">
              <a:rPr lang="en-US"/>
              <a:pPr/>
              <a:t>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E964FE3-B530-4AC0-9E80-5AC41A909D5D}" type="slidenum">
              <a:rPr lang="en-US"/>
              <a:pPr/>
              <a:t>10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0"/>
            <a:ext cx="1943100"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42988" y="0"/>
            <a:ext cx="5681662"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r>
              <a:rPr lang="en-US" smtClean="0"/>
              <a:t>Dr. Nawaz Khan; Email: n.x.khan@mdx.ac.uk</a:t>
            </a:r>
            <a:endParaRPr lang="en-US"/>
          </a:p>
        </p:txBody>
      </p:sp>
      <p:sp>
        <p:nvSpPr>
          <p:cNvPr id="4" name="Footer Placeholder 3"/>
          <p:cNvSpPr>
            <a:spLocks noGrp="1"/>
          </p:cNvSpPr>
          <p:nvPr>
            <p:ph type="ftr" sz="quarter" idx="11"/>
          </p:nvPr>
        </p:nvSpPr>
        <p:spPr/>
        <p:txBody>
          <a:bodyPr/>
          <a:lstStyle/>
          <a:p>
            <a:pPr>
              <a:defRPr/>
            </a:pPr>
            <a:r>
              <a:rPr lang="en-US" smtClean="0"/>
              <a:t>BIS4229 – Industrial Data Management Technologies</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42988" y="1268413"/>
            <a:ext cx="3811587"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06975" y="1268413"/>
            <a:ext cx="38131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Dr. Nawaz Khan; Email: n.x.khan@mdx.ac.uk</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BIS4229 – Industrial Data Management Technologies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042988" y="0"/>
            <a:ext cx="6624637" cy="11969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lvl="0"/>
            <a:endParaRPr lang="en-GB" smtClean="0"/>
          </a:p>
        </p:txBody>
      </p:sp>
      <p:sp>
        <p:nvSpPr>
          <p:cNvPr id="6147" name="Rectangle 3"/>
          <p:cNvSpPr>
            <a:spLocks noGrp="1" noChangeArrowheads="1"/>
          </p:cNvSpPr>
          <p:nvPr>
            <p:ph type="body" idx="1"/>
          </p:nvPr>
        </p:nvSpPr>
        <p:spPr bwMode="auto">
          <a:xfrm>
            <a:off x="1042988" y="1268413"/>
            <a:ext cx="7777162"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8" name="Rectangle 4"/>
          <p:cNvSpPr>
            <a:spLocks noGrp="1" noChangeArrowheads="1"/>
          </p:cNvSpPr>
          <p:nvPr>
            <p:ph type="dt" sz="half" idx="2"/>
          </p:nvPr>
        </p:nvSpPr>
        <p:spPr bwMode="auto">
          <a:xfrm>
            <a:off x="1042988" y="6308725"/>
            <a:ext cx="40338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en-US" dirty="0" smtClean="0"/>
              <a:t>Joanna Loveday; </a:t>
            </a:r>
            <a:r>
              <a:rPr lang="en-US" dirty="0"/>
              <a:t>Email: </a:t>
            </a:r>
            <a:r>
              <a:rPr lang="en-US" dirty="0" err="1" smtClean="0"/>
              <a:t>j.loveday@</a:t>
            </a:r>
            <a:r>
              <a:rPr lang="en-US" dirty="0" err="1"/>
              <a:t>mdx.ac.uk</a:t>
            </a:r>
            <a:endParaRPr lang="en-US" dirty="0"/>
          </a:p>
        </p:txBody>
      </p:sp>
      <p:sp>
        <p:nvSpPr>
          <p:cNvPr id="1029" name="Rectangle 5"/>
          <p:cNvSpPr>
            <a:spLocks noGrp="1" noChangeArrowheads="1"/>
          </p:cNvSpPr>
          <p:nvPr>
            <p:ph type="ftr" sz="quarter" idx="3"/>
          </p:nvPr>
        </p:nvSpPr>
        <p:spPr bwMode="auto">
          <a:xfrm>
            <a:off x="5076825" y="6308725"/>
            <a:ext cx="3095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smtClean="0"/>
              <a:t>BIS3214</a:t>
            </a:r>
            <a:endParaRPr lang="en-US" dirty="0"/>
          </a:p>
        </p:txBody>
      </p:sp>
      <p:sp>
        <p:nvSpPr>
          <p:cNvPr id="1032" name="Rectangle 8"/>
          <p:cNvSpPr>
            <a:spLocks noChangeArrowheads="1"/>
          </p:cNvSpPr>
          <p:nvPr userDrawn="1"/>
        </p:nvSpPr>
        <p:spPr bwMode="auto">
          <a:xfrm>
            <a:off x="0" y="0"/>
            <a:ext cx="1042988" cy="6858000"/>
          </a:xfrm>
          <a:prstGeom prst="rect">
            <a:avLst/>
          </a:prstGeom>
          <a:gradFill rotWithShape="1">
            <a:gsLst>
              <a:gs pos="0">
                <a:srgbClr val="FF0000"/>
              </a:gs>
              <a:gs pos="100000">
                <a:schemeClr val="bg1"/>
              </a:gs>
            </a:gsLst>
            <a:lin ang="0" scaled="1"/>
          </a:gradFill>
          <a:ln w="9525">
            <a:noFill/>
            <a:miter lim="800000"/>
            <a:headEnd/>
            <a:tailEnd/>
          </a:ln>
          <a:effectLst/>
        </p:spPr>
        <p:txBody>
          <a:bodyPr vert="eaVert" wrap="none" anchor="ctr" anchorCtr="1"/>
          <a:lstStyle/>
          <a:p>
            <a:pPr algn="ctr">
              <a:defRPr/>
            </a:pPr>
            <a:r>
              <a:rPr lang="en-US" sz="2400" dirty="0"/>
              <a:t>Lecture </a:t>
            </a:r>
            <a:r>
              <a:rPr lang="en-US" sz="2400" dirty="0" smtClean="0"/>
              <a:t>2</a:t>
            </a:r>
            <a:endParaRPr lang="en-US" sz="2400" dirty="0"/>
          </a:p>
        </p:txBody>
      </p:sp>
      <p:sp>
        <p:nvSpPr>
          <p:cNvPr id="1033" name="Rectangle 9"/>
          <p:cNvSpPr>
            <a:spLocks noChangeArrowheads="1"/>
          </p:cNvSpPr>
          <p:nvPr/>
        </p:nvSpPr>
        <p:spPr bwMode="auto">
          <a:xfrm>
            <a:off x="8243888" y="6381750"/>
            <a:ext cx="576262" cy="476250"/>
          </a:xfrm>
          <a:prstGeom prst="rect">
            <a:avLst/>
          </a:prstGeom>
          <a:noFill/>
          <a:ln w="9525">
            <a:noFill/>
            <a:miter lim="800000"/>
            <a:headEnd/>
            <a:tailEnd/>
          </a:ln>
          <a:effectLst/>
        </p:spPr>
        <p:txBody>
          <a:bodyPr/>
          <a:lstStyle/>
          <a:p>
            <a:pPr algn="r"/>
            <a:fld id="{BBF38A75-696A-4BB1-9EF6-21F8EA9BF0AB}" type="slidenum">
              <a:rPr lang="en-US" sz="1200" b="1"/>
              <a:pPr algn="r"/>
              <a:t>‹#›</a:t>
            </a:fld>
            <a:endParaRPr lang="en-US" sz="1200"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xmlns:p14="http://schemas.microsoft.com/office/powerpoint/2010/main" id="1" dur="indefinite" restart="never" nodeType="tmRoot"/>
      </p:par>
    </p:tnLst>
  </p:timing>
  <p:hf sldNum="0" hdr="0"/>
  <p:txStyles>
    <p:titleStyle>
      <a:lvl1pPr algn="ctr" rtl="0" eaLnBrk="0" fontAlgn="base" hangingPunct="0">
        <a:spcBef>
          <a:spcPct val="0"/>
        </a:spcBef>
        <a:spcAft>
          <a:spcPct val="0"/>
        </a:spcAft>
        <a:defRPr sz="2400">
          <a:solidFill>
            <a:schemeClr val="tx1"/>
          </a:solidFill>
          <a:latin typeface="+mj-lt"/>
          <a:ea typeface="+mj-ea"/>
          <a:cs typeface="+mj-cs"/>
        </a:defRPr>
      </a:lvl1pPr>
      <a:lvl2pPr algn="ctr" rtl="0" eaLnBrk="0" fontAlgn="base" hangingPunct="0">
        <a:spcBef>
          <a:spcPct val="0"/>
        </a:spcBef>
        <a:spcAft>
          <a:spcPct val="0"/>
        </a:spcAft>
        <a:defRPr sz="2400">
          <a:solidFill>
            <a:schemeClr val="tx1"/>
          </a:solidFill>
          <a:latin typeface="Arial" charset="0"/>
        </a:defRPr>
      </a:lvl2pPr>
      <a:lvl3pPr algn="ctr" rtl="0" eaLnBrk="0" fontAlgn="base" hangingPunct="0">
        <a:spcBef>
          <a:spcPct val="0"/>
        </a:spcBef>
        <a:spcAft>
          <a:spcPct val="0"/>
        </a:spcAft>
        <a:defRPr sz="2400">
          <a:solidFill>
            <a:schemeClr val="tx1"/>
          </a:solidFill>
          <a:latin typeface="Arial" charset="0"/>
        </a:defRPr>
      </a:lvl3pPr>
      <a:lvl4pPr algn="ctr" rtl="0" eaLnBrk="0" fontAlgn="base" hangingPunct="0">
        <a:spcBef>
          <a:spcPct val="0"/>
        </a:spcBef>
        <a:spcAft>
          <a:spcPct val="0"/>
        </a:spcAft>
        <a:defRPr sz="2400">
          <a:solidFill>
            <a:schemeClr val="tx1"/>
          </a:solidFill>
          <a:latin typeface="Arial" charset="0"/>
        </a:defRPr>
      </a:lvl4pPr>
      <a:lvl5pPr algn="ctr" rtl="0" eaLnBrk="0" fontAlgn="base" hangingPunct="0">
        <a:spcBef>
          <a:spcPct val="0"/>
        </a:spcBef>
        <a:spcAft>
          <a:spcPct val="0"/>
        </a:spcAft>
        <a:defRPr sz="2400">
          <a:solidFill>
            <a:schemeClr val="tx1"/>
          </a:solidFill>
          <a:latin typeface="Arial" charset="0"/>
        </a:defRPr>
      </a:lvl5pPr>
      <a:lvl6pPr marL="457200" algn="ctr" rtl="0" fontAlgn="base">
        <a:spcBef>
          <a:spcPct val="0"/>
        </a:spcBef>
        <a:spcAft>
          <a:spcPct val="0"/>
        </a:spcAft>
        <a:defRPr sz="2400">
          <a:solidFill>
            <a:schemeClr val="tx1"/>
          </a:solidFill>
          <a:latin typeface="Arial" charset="0"/>
        </a:defRPr>
      </a:lvl6pPr>
      <a:lvl7pPr marL="914400" algn="ctr" rtl="0" fontAlgn="base">
        <a:spcBef>
          <a:spcPct val="0"/>
        </a:spcBef>
        <a:spcAft>
          <a:spcPct val="0"/>
        </a:spcAft>
        <a:defRPr sz="2400">
          <a:solidFill>
            <a:schemeClr val="tx1"/>
          </a:solidFill>
          <a:latin typeface="Arial" charset="0"/>
        </a:defRPr>
      </a:lvl7pPr>
      <a:lvl8pPr marL="1371600" algn="ctr" rtl="0" fontAlgn="base">
        <a:spcBef>
          <a:spcPct val="0"/>
        </a:spcBef>
        <a:spcAft>
          <a:spcPct val="0"/>
        </a:spcAft>
        <a:defRPr sz="2400">
          <a:solidFill>
            <a:schemeClr val="tx1"/>
          </a:solidFill>
          <a:latin typeface="Arial" charset="0"/>
        </a:defRPr>
      </a:lvl8pPr>
      <a:lvl9pPr marL="1828800" algn="ctr" rtl="0" fontAlgn="base">
        <a:spcBef>
          <a:spcPct val="0"/>
        </a:spcBef>
        <a:spcAft>
          <a:spcPct val="0"/>
        </a:spcAft>
        <a:defRPr sz="2400">
          <a:solidFill>
            <a:schemeClr val="tx1"/>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Ø"/>
        <a:defRPr sz="2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ü"/>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accent2"/>
          </a:solidFill>
          <a:latin typeface="+mn-lt"/>
        </a:defRPr>
      </a:lvl5pPr>
      <a:lvl6pPr marL="2514600" indent="-228600" algn="l" rtl="0" fontAlgn="base">
        <a:spcBef>
          <a:spcPct val="20000"/>
        </a:spcBef>
        <a:spcAft>
          <a:spcPct val="0"/>
        </a:spcAft>
        <a:buFont typeface="Arial" charset="0"/>
        <a:buChar char="◦"/>
        <a:defRPr sz="1400">
          <a:solidFill>
            <a:schemeClr val="accent2"/>
          </a:solidFill>
          <a:latin typeface="+mn-lt"/>
        </a:defRPr>
      </a:lvl6pPr>
      <a:lvl7pPr marL="2971800" indent="-228600" algn="l" rtl="0" fontAlgn="base">
        <a:spcBef>
          <a:spcPct val="20000"/>
        </a:spcBef>
        <a:spcAft>
          <a:spcPct val="0"/>
        </a:spcAft>
        <a:buFont typeface="Arial" charset="0"/>
        <a:buChar char="◦"/>
        <a:defRPr sz="1400">
          <a:solidFill>
            <a:schemeClr val="accent2"/>
          </a:solidFill>
          <a:latin typeface="+mn-lt"/>
        </a:defRPr>
      </a:lvl7pPr>
      <a:lvl8pPr marL="3429000" indent="-228600" algn="l" rtl="0" fontAlgn="base">
        <a:spcBef>
          <a:spcPct val="20000"/>
        </a:spcBef>
        <a:spcAft>
          <a:spcPct val="0"/>
        </a:spcAft>
        <a:buFont typeface="Arial" charset="0"/>
        <a:buChar char="◦"/>
        <a:defRPr sz="1400">
          <a:solidFill>
            <a:schemeClr val="accent2"/>
          </a:solidFill>
          <a:latin typeface="+mn-lt"/>
        </a:defRPr>
      </a:lvl8pPr>
      <a:lvl9pPr marL="3886200" indent="-228600" algn="l" rtl="0" fontAlgn="base">
        <a:spcBef>
          <a:spcPct val="20000"/>
        </a:spcBef>
        <a:spcAft>
          <a:spcPct val="0"/>
        </a:spcAft>
        <a:buFont typeface="Arial" charset="0"/>
        <a:buChar char="◦"/>
        <a:defRPr sz="1400">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042988" y="1484313"/>
            <a:ext cx="7850187" cy="4681537"/>
          </a:xfrm>
        </p:spPr>
        <p:txBody>
          <a:bodyPr/>
          <a:lstStyle/>
          <a:p>
            <a:pPr eaLnBrk="1" hangingPunct="1"/>
            <a:r>
              <a:rPr lang="en-US" sz="3200" dirty="0" smtClean="0"/>
              <a:t>BIS3214 – Data Warehouse and </a:t>
            </a:r>
            <a:br>
              <a:rPr lang="en-US" sz="3200" dirty="0" smtClean="0"/>
            </a:br>
            <a:r>
              <a:rPr lang="en-US" sz="3200" dirty="0" smtClean="0"/>
              <a:t>Business Intelligence</a:t>
            </a:r>
            <a:br>
              <a:rPr lang="en-US" sz="3200" dirty="0" smtClean="0"/>
            </a:br>
            <a:r>
              <a:rPr lang="en-US" sz="3200" dirty="0" smtClean="0"/>
              <a:t/>
            </a:r>
            <a:br>
              <a:rPr lang="en-US" sz="3200" dirty="0" smtClean="0"/>
            </a:br>
            <a:r>
              <a:rPr lang="en-US" sz="3200" dirty="0" smtClean="0"/>
              <a:t> Relational Data Modeling </a:t>
            </a:r>
            <a:br>
              <a:rPr lang="en-US" sz="3200" dirty="0" smtClean="0"/>
            </a:br>
            <a:r>
              <a:rPr lang="en-US" sz="3200" dirty="0" smtClean="0"/>
              <a:t>Entity Relationship Diagrams</a:t>
            </a:r>
            <a:br>
              <a:rPr lang="en-US" sz="3200" dirty="0" smtClean="0"/>
            </a:br>
            <a:r>
              <a:rPr lang="en-US" sz="3200" dirty="0" smtClean="0"/>
              <a:t>(ERDs)</a:t>
            </a:r>
            <a:br>
              <a:rPr lang="en-US" sz="3200" dirty="0" smtClean="0"/>
            </a:br>
            <a:r>
              <a:rPr lang="en-US" sz="3200" dirty="0" smtClean="0"/>
              <a:t/>
            </a:r>
            <a:br>
              <a:rPr lang="en-US" sz="3200" dirty="0" smtClean="0"/>
            </a:br>
            <a:r>
              <a:rPr lang="en-US" dirty="0" smtClean="0"/>
              <a:t/>
            </a:r>
            <a:br>
              <a:rPr lang="en-US" dirty="0" smtClean="0"/>
            </a:br>
            <a:r>
              <a:rPr lang="en-US" dirty="0" smtClean="0"/>
              <a:t/>
            </a:r>
            <a:br>
              <a:rPr lang="en-US" dirty="0" smtClean="0"/>
            </a:br>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More about relationships</a:t>
            </a:r>
          </a:p>
        </p:txBody>
      </p:sp>
      <p:sp>
        <p:nvSpPr>
          <p:cNvPr id="121859" name="Rectangle 3"/>
          <p:cNvSpPr>
            <a:spLocks noGrp="1" noChangeArrowheads="1"/>
          </p:cNvSpPr>
          <p:nvPr>
            <p:ph idx="1"/>
          </p:nvPr>
        </p:nvSpPr>
        <p:spPr/>
        <p:txBody>
          <a:bodyPr/>
          <a:lstStyle/>
          <a:p>
            <a:pPr eaLnBrk="1" hangingPunct="1">
              <a:lnSpc>
                <a:spcPct val="80000"/>
              </a:lnSpc>
            </a:pPr>
            <a:r>
              <a:rPr lang="en-US" sz="2000" b="1" dirty="0" smtClean="0"/>
              <a:t>Structural constraints:</a:t>
            </a:r>
            <a:r>
              <a:rPr lang="en-US" sz="2000" dirty="0" smtClean="0"/>
              <a:t> one way to express semantics of relationship: cardinality ratio and membership class</a:t>
            </a:r>
          </a:p>
          <a:p>
            <a:pPr eaLnBrk="1" hangingPunct="1">
              <a:lnSpc>
                <a:spcPct val="80000"/>
              </a:lnSpc>
            </a:pPr>
            <a:r>
              <a:rPr lang="en-GB" sz="2000" b="1" dirty="0" smtClean="0"/>
              <a:t>Cardinality ratio (functionality)</a:t>
            </a:r>
            <a:r>
              <a:rPr lang="en-GB" sz="2000" dirty="0" smtClean="0"/>
              <a:t>: It specifies the number of relationship instances that an entity can participate in a </a:t>
            </a:r>
            <a:r>
              <a:rPr lang="en-GB" sz="2000" dirty="0" smtClean="0">
                <a:solidFill>
                  <a:srgbClr val="FF0000"/>
                </a:solidFill>
              </a:rPr>
              <a:t>binary</a:t>
            </a:r>
            <a:r>
              <a:rPr lang="en-GB" sz="2000" dirty="0" smtClean="0"/>
              <a:t> relationship</a:t>
            </a:r>
          </a:p>
          <a:p>
            <a:pPr lvl="1" eaLnBrk="1" hangingPunct="1">
              <a:lnSpc>
                <a:spcPct val="80000"/>
              </a:lnSpc>
            </a:pPr>
            <a:r>
              <a:rPr lang="en-GB" sz="1800" dirty="0" smtClean="0"/>
              <a:t> one-to-one (1:1) </a:t>
            </a:r>
          </a:p>
          <a:p>
            <a:pPr lvl="1" eaLnBrk="1" hangingPunct="1">
              <a:lnSpc>
                <a:spcPct val="80000"/>
              </a:lnSpc>
            </a:pPr>
            <a:r>
              <a:rPr lang="en-GB" sz="1800" dirty="0" smtClean="0"/>
              <a:t> one-to-many (1:*) or many-to-one (*:1)</a:t>
            </a:r>
          </a:p>
          <a:p>
            <a:pPr lvl="1" eaLnBrk="1" hangingPunct="1">
              <a:lnSpc>
                <a:spcPct val="80000"/>
              </a:lnSpc>
            </a:pPr>
            <a:r>
              <a:rPr lang="en-GB" sz="1800" dirty="0" smtClean="0"/>
              <a:t> many-to-many (*:</a:t>
            </a:r>
            <a:r>
              <a:rPr lang="en-GB" sz="1800" dirty="0"/>
              <a:t>*</a:t>
            </a:r>
            <a:r>
              <a:rPr lang="en-GB" sz="1800" dirty="0" smtClean="0"/>
              <a:t>)</a:t>
            </a:r>
          </a:p>
          <a:p>
            <a:pPr eaLnBrk="1" hangingPunct="1">
              <a:lnSpc>
                <a:spcPct val="80000"/>
              </a:lnSpc>
            </a:pPr>
            <a:r>
              <a:rPr lang="en-US" sz="2000" dirty="0" smtClean="0"/>
              <a:t>An example of a 1:1 binary relationship is MANAGES which relates a department entity to the employee who manages that department. This represents the </a:t>
            </a:r>
            <a:r>
              <a:rPr lang="en-US" sz="2000" dirty="0" err="1" smtClean="0"/>
              <a:t>miniworld</a:t>
            </a:r>
            <a:r>
              <a:rPr lang="en-US" sz="2000" dirty="0" smtClean="0"/>
              <a:t> constraints that an employee can manage only one department and that a department has only one manager</a:t>
            </a:r>
          </a:p>
          <a:p>
            <a:pPr eaLnBrk="1" hangingPunct="1">
              <a:lnSpc>
                <a:spcPct val="80000"/>
              </a:lnSpc>
            </a:pPr>
            <a:r>
              <a:rPr lang="en-US" sz="2000" dirty="0" smtClean="0"/>
              <a:t>Relationship types of degree 2 are called binary. Relationship types of degree 3 are called </a:t>
            </a:r>
            <a:r>
              <a:rPr lang="en-US" sz="2000" b="1" dirty="0" smtClean="0"/>
              <a:t>ternary</a:t>
            </a:r>
            <a:r>
              <a:rPr lang="en-US" sz="2000" dirty="0" smtClean="0"/>
              <a:t> and of degree n are called </a:t>
            </a:r>
            <a:r>
              <a:rPr lang="en-US" sz="2000" b="1" dirty="0" smtClean="0"/>
              <a:t>n-</a:t>
            </a:r>
            <a:r>
              <a:rPr lang="en-US" sz="2000" b="1" dirty="0" err="1" smtClean="0"/>
              <a:t>ary</a:t>
            </a:r>
            <a:r>
              <a:rPr lang="en-US" sz="2000" b="1" dirty="0" smtClean="0"/>
              <a:t>. </a:t>
            </a:r>
            <a:r>
              <a:rPr lang="en-US" sz="2000" dirty="0" smtClean="0"/>
              <a:t>In general, an n-</a:t>
            </a:r>
            <a:r>
              <a:rPr lang="en-US" sz="2000" dirty="0" err="1" smtClean="0"/>
              <a:t>ary</a:t>
            </a:r>
            <a:r>
              <a:rPr lang="en-US" sz="2000" dirty="0" smtClean="0"/>
              <a:t> relationship </a:t>
            </a:r>
            <a:r>
              <a:rPr lang="en-US" sz="2000" i="1" dirty="0" smtClean="0"/>
              <a:t>is not </a:t>
            </a:r>
            <a:r>
              <a:rPr lang="en-US" sz="2000" dirty="0" smtClean="0"/>
              <a:t>equivalent to n binary relationships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6" end="6"/>
                                            </p:txEl>
                                          </p:spTgt>
                                        </p:tgtEl>
                                        <p:attrNameLst>
                                          <p:attrName>style.visibility</p:attrName>
                                        </p:attrNameLst>
                                      </p:cBhvr>
                                      <p:to>
                                        <p:strVal val="visible"/>
                                      </p:to>
                                    </p:set>
                                    <p:anim calcmode="lin" valueType="num">
                                      <p:cBhvr additive="base">
                                        <p:cTn id="7"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Rectangle 15"/>
          <p:cNvSpPr>
            <a:spLocks noGrp="1" noChangeArrowheads="1"/>
          </p:cNvSpPr>
          <p:nvPr>
            <p:ph type="title"/>
          </p:nvPr>
        </p:nvSpPr>
        <p:spPr>
          <a:xfrm>
            <a:off x="0" y="446737"/>
            <a:ext cx="9144000" cy="292388"/>
          </a:xfrm>
          <a:noFill/>
        </p:spPr>
        <p:txBody>
          <a:bodyPr wrap="square" tIns="0" anchorCtr="0">
            <a:spAutoFit/>
          </a:bodyPr>
          <a:lstStyle/>
          <a:p>
            <a:pPr eaLnBrk="1" hangingPunct="1"/>
            <a:r>
              <a:rPr lang="en-US" sz="1600" b="1" dirty="0" smtClean="0"/>
              <a:t>One-to-many(1:*) or Many-to-one (*:1) RELATIONSHIP</a:t>
            </a:r>
          </a:p>
        </p:txBody>
      </p:sp>
      <p:sp>
        <p:nvSpPr>
          <p:cNvPr id="24579" name="Line 2"/>
          <p:cNvSpPr>
            <a:spLocks noChangeShapeType="1"/>
          </p:cNvSpPr>
          <p:nvPr/>
        </p:nvSpPr>
        <p:spPr bwMode="auto">
          <a:xfrm flipV="1">
            <a:off x="1912938" y="2276872"/>
            <a:ext cx="3019102" cy="250428"/>
          </a:xfrm>
          <a:prstGeom prst="line">
            <a:avLst/>
          </a:prstGeom>
          <a:noFill/>
          <a:ln w="9525">
            <a:solidFill>
              <a:schemeClr val="bg2"/>
            </a:solidFill>
            <a:round/>
            <a:headEnd/>
            <a:tailEnd/>
          </a:ln>
        </p:spPr>
        <p:txBody>
          <a:bodyPr wrap="none" anchor="ctr"/>
          <a:lstStyle/>
          <a:p>
            <a:endParaRPr lang="en-GB"/>
          </a:p>
        </p:txBody>
      </p:sp>
      <p:sp>
        <p:nvSpPr>
          <p:cNvPr id="24580" name="Line 3"/>
          <p:cNvSpPr>
            <a:spLocks noChangeShapeType="1"/>
          </p:cNvSpPr>
          <p:nvPr/>
        </p:nvSpPr>
        <p:spPr bwMode="auto">
          <a:xfrm flipV="1">
            <a:off x="1912938" y="2924944"/>
            <a:ext cx="3091110" cy="59556"/>
          </a:xfrm>
          <a:prstGeom prst="line">
            <a:avLst/>
          </a:prstGeom>
          <a:noFill/>
          <a:ln w="9525">
            <a:solidFill>
              <a:schemeClr val="bg2"/>
            </a:solidFill>
            <a:round/>
            <a:headEnd/>
            <a:tailEnd/>
          </a:ln>
        </p:spPr>
        <p:txBody>
          <a:bodyPr wrap="none" anchor="ctr"/>
          <a:lstStyle/>
          <a:p>
            <a:endParaRPr lang="en-GB"/>
          </a:p>
        </p:txBody>
      </p:sp>
      <p:sp>
        <p:nvSpPr>
          <p:cNvPr id="24581" name="Line 4"/>
          <p:cNvSpPr>
            <a:spLocks noChangeShapeType="1"/>
          </p:cNvSpPr>
          <p:nvPr/>
        </p:nvSpPr>
        <p:spPr bwMode="auto">
          <a:xfrm flipV="1">
            <a:off x="1931988" y="3429000"/>
            <a:ext cx="3000052" cy="69850"/>
          </a:xfrm>
          <a:prstGeom prst="line">
            <a:avLst/>
          </a:prstGeom>
          <a:noFill/>
          <a:ln w="9525">
            <a:solidFill>
              <a:schemeClr val="bg2"/>
            </a:solidFill>
            <a:round/>
            <a:headEnd/>
            <a:tailEnd/>
          </a:ln>
        </p:spPr>
        <p:txBody>
          <a:bodyPr wrap="none" anchor="ctr"/>
          <a:lstStyle/>
          <a:p>
            <a:endParaRPr lang="en-GB"/>
          </a:p>
        </p:txBody>
      </p:sp>
      <p:sp>
        <p:nvSpPr>
          <p:cNvPr id="24582" name="Line 5"/>
          <p:cNvSpPr>
            <a:spLocks noChangeShapeType="1"/>
          </p:cNvSpPr>
          <p:nvPr/>
        </p:nvSpPr>
        <p:spPr bwMode="auto">
          <a:xfrm>
            <a:off x="1931988" y="3975100"/>
            <a:ext cx="3072060" cy="29964"/>
          </a:xfrm>
          <a:prstGeom prst="line">
            <a:avLst/>
          </a:prstGeom>
          <a:noFill/>
          <a:ln w="9525">
            <a:solidFill>
              <a:schemeClr val="bg2"/>
            </a:solidFill>
            <a:round/>
            <a:headEnd/>
            <a:tailEnd/>
          </a:ln>
        </p:spPr>
        <p:txBody>
          <a:bodyPr wrap="none" anchor="ctr"/>
          <a:lstStyle/>
          <a:p>
            <a:endParaRPr lang="en-GB"/>
          </a:p>
        </p:txBody>
      </p:sp>
      <p:sp>
        <p:nvSpPr>
          <p:cNvPr id="24583" name="Line 6"/>
          <p:cNvSpPr>
            <a:spLocks noChangeShapeType="1"/>
          </p:cNvSpPr>
          <p:nvPr/>
        </p:nvSpPr>
        <p:spPr bwMode="auto">
          <a:xfrm>
            <a:off x="1931988" y="4451350"/>
            <a:ext cx="3072060" cy="129778"/>
          </a:xfrm>
          <a:prstGeom prst="line">
            <a:avLst/>
          </a:prstGeom>
          <a:noFill/>
          <a:ln w="9525">
            <a:solidFill>
              <a:schemeClr val="bg2"/>
            </a:solidFill>
            <a:round/>
            <a:headEnd/>
            <a:tailEnd/>
          </a:ln>
        </p:spPr>
        <p:txBody>
          <a:bodyPr wrap="none" anchor="ctr"/>
          <a:lstStyle/>
          <a:p>
            <a:endParaRPr lang="en-GB"/>
          </a:p>
        </p:txBody>
      </p:sp>
      <p:sp>
        <p:nvSpPr>
          <p:cNvPr id="24584" name="Line 7"/>
          <p:cNvSpPr>
            <a:spLocks noChangeShapeType="1"/>
          </p:cNvSpPr>
          <p:nvPr/>
        </p:nvSpPr>
        <p:spPr bwMode="auto">
          <a:xfrm>
            <a:off x="1912938" y="4946650"/>
            <a:ext cx="3091110" cy="210542"/>
          </a:xfrm>
          <a:prstGeom prst="line">
            <a:avLst/>
          </a:prstGeom>
          <a:noFill/>
          <a:ln w="9525">
            <a:solidFill>
              <a:schemeClr val="bg2"/>
            </a:solidFill>
            <a:round/>
            <a:headEnd/>
            <a:tailEnd/>
          </a:ln>
        </p:spPr>
        <p:txBody>
          <a:bodyPr wrap="none" anchor="ctr"/>
          <a:lstStyle/>
          <a:p>
            <a:endParaRPr lang="en-GB"/>
          </a:p>
        </p:txBody>
      </p:sp>
      <p:sp>
        <p:nvSpPr>
          <p:cNvPr id="24585" name="Line 8"/>
          <p:cNvSpPr>
            <a:spLocks noChangeShapeType="1"/>
          </p:cNvSpPr>
          <p:nvPr/>
        </p:nvSpPr>
        <p:spPr bwMode="auto">
          <a:xfrm>
            <a:off x="1931988" y="5461000"/>
            <a:ext cx="3000052" cy="344264"/>
          </a:xfrm>
          <a:prstGeom prst="line">
            <a:avLst/>
          </a:prstGeom>
          <a:noFill/>
          <a:ln w="9525">
            <a:solidFill>
              <a:schemeClr val="bg2"/>
            </a:solidFill>
            <a:round/>
            <a:headEnd/>
            <a:tailEnd/>
          </a:ln>
        </p:spPr>
        <p:txBody>
          <a:bodyPr wrap="none" anchor="ctr"/>
          <a:lstStyle/>
          <a:p>
            <a:endParaRPr lang="en-GB"/>
          </a:p>
        </p:txBody>
      </p:sp>
      <p:sp>
        <p:nvSpPr>
          <p:cNvPr id="24586" name="Line 9"/>
          <p:cNvSpPr>
            <a:spLocks noChangeShapeType="1"/>
          </p:cNvSpPr>
          <p:nvPr/>
        </p:nvSpPr>
        <p:spPr bwMode="auto">
          <a:xfrm>
            <a:off x="4941888" y="2279650"/>
            <a:ext cx="2895600" cy="228600"/>
          </a:xfrm>
          <a:prstGeom prst="line">
            <a:avLst/>
          </a:prstGeom>
          <a:noFill/>
          <a:ln w="9525">
            <a:solidFill>
              <a:schemeClr val="bg2"/>
            </a:solidFill>
            <a:round/>
            <a:headEnd/>
            <a:tailEnd/>
          </a:ln>
        </p:spPr>
        <p:txBody>
          <a:bodyPr wrap="none" anchor="ctr"/>
          <a:lstStyle/>
          <a:p>
            <a:endParaRPr lang="en-GB"/>
          </a:p>
        </p:txBody>
      </p:sp>
      <p:sp>
        <p:nvSpPr>
          <p:cNvPr id="24587" name="Line 10"/>
          <p:cNvSpPr>
            <a:spLocks noChangeShapeType="1"/>
          </p:cNvSpPr>
          <p:nvPr/>
        </p:nvSpPr>
        <p:spPr bwMode="auto">
          <a:xfrm>
            <a:off x="4932040" y="2924944"/>
            <a:ext cx="2867348" cy="497706"/>
          </a:xfrm>
          <a:prstGeom prst="line">
            <a:avLst/>
          </a:prstGeom>
          <a:noFill/>
          <a:ln w="9525">
            <a:solidFill>
              <a:schemeClr val="bg2"/>
            </a:solidFill>
            <a:round/>
            <a:headEnd/>
            <a:tailEnd/>
          </a:ln>
        </p:spPr>
        <p:txBody>
          <a:bodyPr wrap="none" anchor="ctr"/>
          <a:lstStyle/>
          <a:p>
            <a:endParaRPr lang="en-GB"/>
          </a:p>
        </p:txBody>
      </p:sp>
      <p:sp>
        <p:nvSpPr>
          <p:cNvPr id="24588" name="Line 11"/>
          <p:cNvSpPr>
            <a:spLocks noChangeShapeType="1"/>
          </p:cNvSpPr>
          <p:nvPr/>
        </p:nvSpPr>
        <p:spPr bwMode="auto">
          <a:xfrm flipV="1">
            <a:off x="4932040" y="2508250"/>
            <a:ext cx="2867348" cy="920750"/>
          </a:xfrm>
          <a:prstGeom prst="line">
            <a:avLst/>
          </a:prstGeom>
          <a:noFill/>
          <a:ln w="9525">
            <a:solidFill>
              <a:schemeClr val="bg2"/>
            </a:solidFill>
            <a:round/>
            <a:headEnd/>
            <a:tailEnd/>
          </a:ln>
        </p:spPr>
        <p:txBody>
          <a:bodyPr wrap="none" anchor="ctr"/>
          <a:lstStyle/>
          <a:p>
            <a:endParaRPr lang="en-GB"/>
          </a:p>
        </p:txBody>
      </p:sp>
      <p:sp>
        <p:nvSpPr>
          <p:cNvPr id="24589" name="Line 12"/>
          <p:cNvSpPr>
            <a:spLocks noChangeShapeType="1"/>
          </p:cNvSpPr>
          <p:nvPr/>
        </p:nvSpPr>
        <p:spPr bwMode="auto">
          <a:xfrm flipV="1">
            <a:off x="4932040" y="3441700"/>
            <a:ext cx="2848298" cy="563364"/>
          </a:xfrm>
          <a:prstGeom prst="line">
            <a:avLst/>
          </a:prstGeom>
          <a:noFill/>
          <a:ln w="9525">
            <a:solidFill>
              <a:schemeClr val="bg2"/>
            </a:solidFill>
            <a:round/>
            <a:headEnd/>
            <a:tailEnd/>
          </a:ln>
        </p:spPr>
        <p:txBody>
          <a:bodyPr wrap="none" anchor="ctr"/>
          <a:lstStyle/>
          <a:p>
            <a:endParaRPr lang="en-GB"/>
          </a:p>
        </p:txBody>
      </p:sp>
      <p:sp>
        <p:nvSpPr>
          <p:cNvPr id="24590" name="Line 13"/>
          <p:cNvSpPr>
            <a:spLocks noChangeShapeType="1"/>
          </p:cNvSpPr>
          <p:nvPr/>
        </p:nvSpPr>
        <p:spPr bwMode="auto">
          <a:xfrm flipV="1">
            <a:off x="4860032" y="4337050"/>
            <a:ext cx="2901256" cy="244078"/>
          </a:xfrm>
          <a:prstGeom prst="line">
            <a:avLst/>
          </a:prstGeom>
          <a:noFill/>
          <a:ln w="9525">
            <a:solidFill>
              <a:schemeClr val="bg2"/>
            </a:solidFill>
            <a:round/>
            <a:headEnd/>
            <a:tailEnd/>
          </a:ln>
        </p:spPr>
        <p:txBody>
          <a:bodyPr wrap="none" anchor="ctr"/>
          <a:lstStyle/>
          <a:p>
            <a:endParaRPr lang="en-GB"/>
          </a:p>
        </p:txBody>
      </p:sp>
      <p:sp>
        <p:nvSpPr>
          <p:cNvPr id="24591" name="Line 14"/>
          <p:cNvSpPr>
            <a:spLocks noChangeShapeType="1"/>
          </p:cNvSpPr>
          <p:nvPr/>
        </p:nvSpPr>
        <p:spPr bwMode="auto">
          <a:xfrm flipV="1">
            <a:off x="4860032" y="4337050"/>
            <a:ext cx="2920306" cy="1468214"/>
          </a:xfrm>
          <a:prstGeom prst="line">
            <a:avLst/>
          </a:prstGeom>
          <a:noFill/>
          <a:ln w="9525">
            <a:solidFill>
              <a:schemeClr val="bg2"/>
            </a:solidFill>
            <a:round/>
            <a:headEnd/>
            <a:tailEnd/>
          </a:ln>
        </p:spPr>
        <p:txBody>
          <a:bodyPr wrap="none" anchor="ctr"/>
          <a:lstStyle/>
          <a:p>
            <a:endParaRPr lang="en-GB"/>
          </a:p>
        </p:txBody>
      </p:sp>
      <p:sp>
        <p:nvSpPr>
          <p:cNvPr id="24600" name="Oval 23"/>
          <p:cNvSpPr>
            <a:spLocks noChangeArrowheads="1"/>
          </p:cNvSpPr>
          <p:nvPr/>
        </p:nvSpPr>
        <p:spPr bwMode="auto">
          <a:xfrm>
            <a:off x="855663" y="1689100"/>
            <a:ext cx="1943100" cy="3981450"/>
          </a:xfrm>
          <a:prstGeom prst="ellipse">
            <a:avLst/>
          </a:prstGeom>
          <a:noFill/>
          <a:ln w="9525">
            <a:solidFill>
              <a:schemeClr val="bg2"/>
            </a:solidFill>
            <a:round/>
            <a:headEnd/>
            <a:tailEnd/>
          </a:ln>
        </p:spPr>
        <p:txBody>
          <a:bodyPr wrap="none" tIns="0" bIns="0"/>
          <a:lstStyle/>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1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2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3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4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5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6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7  </a:t>
            </a:r>
            <a:r>
              <a:rPr lang="en-US" sz="2000" baseline="-25000">
                <a:solidFill>
                  <a:schemeClr val="bg2"/>
                </a:solidFill>
                <a:latin typeface="Times New Roman" pitchFamily="18" charset="0"/>
                <a:sym typeface="Monotype Sorts" pitchFamily="2" charset="2"/>
              </a:rPr>
              <a:t></a:t>
            </a:r>
          </a:p>
        </p:txBody>
      </p:sp>
      <p:sp>
        <p:nvSpPr>
          <p:cNvPr id="24601" name="Text Box 24"/>
          <p:cNvSpPr txBox="1">
            <a:spLocks noChangeArrowheads="1"/>
          </p:cNvSpPr>
          <p:nvPr/>
        </p:nvSpPr>
        <p:spPr bwMode="auto">
          <a:xfrm>
            <a:off x="855663" y="1196975"/>
            <a:ext cx="1809750"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EMPLOYEE</a:t>
            </a:r>
          </a:p>
        </p:txBody>
      </p:sp>
      <p:sp>
        <p:nvSpPr>
          <p:cNvPr id="24603" name="Text Box 26"/>
          <p:cNvSpPr txBox="1">
            <a:spLocks noChangeArrowheads="1"/>
          </p:cNvSpPr>
          <p:nvPr/>
        </p:nvSpPr>
        <p:spPr bwMode="auto">
          <a:xfrm>
            <a:off x="3849688" y="1196975"/>
            <a:ext cx="2032000"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WORKS_FOR</a:t>
            </a:r>
          </a:p>
        </p:txBody>
      </p:sp>
      <p:sp>
        <p:nvSpPr>
          <p:cNvPr id="24604" name="Oval 27"/>
          <p:cNvSpPr>
            <a:spLocks noChangeArrowheads="1"/>
          </p:cNvSpPr>
          <p:nvPr/>
        </p:nvSpPr>
        <p:spPr bwMode="auto">
          <a:xfrm>
            <a:off x="6942138" y="1689100"/>
            <a:ext cx="1943100" cy="3981450"/>
          </a:xfrm>
          <a:prstGeom prst="ellipse">
            <a:avLst/>
          </a:prstGeom>
          <a:noFill/>
          <a:ln w="9525">
            <a:solidFill>
              <a:schemeClr val="bg2"/>
            </a:solidFill>
            <a:round/>
            <a:headEnd/>
            <a:tailEnd/>
          </a:ln>
        </p:spPr>
        <p:txBody>
          <a:bodyPr wrap="none" tIns="0" bIns="0"/>
          <a:lstStyle/>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d</a:t>
            </a:r>
            <a:r>
              <a:rPr lang="en-US" sz="2000" baseline="-25000">
                <a:solidFill>
                  <a:schemeClr val="bg2"/>
                </a:solidFill>
                <a:latin typeface="Times New Roman" pitchFamily="18" charset="0"/>
              </a:rPr>
              <a:t>1</a:t>
            </a:r>
            <a:endParaRPr lang="en-US" sz="2000">
              <a:solidFill>
                <a:schemeClr val="bg2"/>
              </a:solidFill>
              <a:latin typeface="Times New Roman" pitchFamily="18" charset="0"/>
            </a:endParaRPr>
          </a:p>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d</a:t>
            </a:r>
            <a:r>
              <a:rPr lang="en-US" sz="2000" baseline="-25000">
                <a:solidFill>
                  <a:schemeClr val="bg2"/>
                </a:solidFill>
                <a:latin typeface="Times New Roman" pitchFamily="18" charset="0"/>
              </a:rPr>
              <a:t>2</a:t>
            </a:r>
            <a:endParaRPr lang="en-US" sz="2000">
              <a:solidFill>
                <a:schemeClr val="bg2"/>
              </a:solidFill>
              <a:latin typeface="Times New Roman" pitchFamily="18" charset="0"/>
            </a:endParaRPr>
          </a:p>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d</a:t>
            </a:r>
            <a:r>
              <a:rPr lang="en-US" sz="2000" baseline="-25000">
                <a:solidFill>
                  <a:schemeClr val="bg2"/>
                </a:solidFill>
                <a:latin typeface="Times New Roman" pitchFamily="18" charset="0"/>
              </a:rPr>
              <a:t>3</a:t>
            </a:r>
            <a:endParaRPr lang="en-US" sz="2000">
              <a:solidFill>
                <a:schemeClr val="bg2"/>
              </a:solidFill>
              <a:latin typeface="Times New Roman" pitchFamily="18" charset="0"/>
            </a:endParaRPr>
          </a:p>
        </p:txBody>
      </p:sp>
      <p:sp>
        <p:nvSpPr>
          <p:cNvPr id="24605" name="Text Box 28"/>
          <p:cNvSpPr txBox="1">
            <a:spLocks noChangeArrowheads="1"/>
          </p:cNvSpPr>
          <p:nvPr/>
        </p:nvSpPr>
        <p:spPr bwMode="auto">
          <a:xfrm>
            <a:off x="6802438" y="1196975"/>
            <a:ext cx="2233612"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DEPARTMENT</a:t>
            </a:r>
          </a:p>
        </p:txBody>
      </p:sp>
      <p:sp>
        <p:nvSpPr>
          <p:cNvPr id="24606" name="Line 29"/>
          <p:cNvSpPr>
            <a:spLocks noChangeShapeType="1"/>
          </p:cNvSpPr>
          <p:nvPr/>
        </p:nvSpPr>
        <p:spPr bwMode="auto">
          <a:xfrm flipV="1">
            <a:off x="4960938" y="2490788"/>
            <a:ext cx="2838450" cy="2686050"/>
          </a:xfrm>
          <a:prstGeom prst="line">
            <a:avLst/>
          </a:prstGeom>
          <a:noFill/>
          <a:ln w="9525">
            <a:solidFill>
              <a:schemeClr val="bg2"/>
            </a:solidFill>
            <a:round/>
            <a:headEnd/>
            <a:tailEnd/>
          </a:ln>
        </p:spPr>
        <p:txBody>
          <a:bodyPr wrap="none" anchor="ctr"/>
          <a:lstStyle/>
          <a:p>
            <a:endParaRPr lang="en-GB"/>
          </a:p>
        </p:txBody>
      </p:sp>
    </p:spTree>
    <p:extLst>
      <p:ext uri="{BB962C8B-B14F-4D97-AF65-F5344CB8AC3E}">
        <p14:creationId xmlns:p14="http://schemas.microsoft.com/office/powerpoint/2010/main" val="28718509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Rectangle 20"/>
          <p:cNvSpPr>
            <a:spLocks noGrp="1" noChangeArrowheads="1"/>
          </p:cNvSpPr>
          <p:nvPr>
            <p:ph type="title"/>
          </p:nvPr>
        </p:nvSpPr>
        <p:spPr>
          <a:xfrm>
            <a:off x="296863" y="85725"/>
            <a:ext cx="8496300" cy="1143000"/>
          </a:xfrm>
        </p:spPr>
        <p:txBody>
          <a:bodyPr/>
          <a:lstStyle/>
          <a:p>
            <a:pPr eaLnBrk="1" hangingPunct="1"/>
            <a:r>
              <a:rPr lang="en-US" sz="1800" b="1" dirty="0" smtClean="0"/>
              <a:t>MANY-TO-MANY(*:</a:t>
            </a:r>
            <a:r>
              <a:rPr lang="en-US" sz="1800" b="1" dirty="0"/>
              <a:t>*</a:t>
            </a:r>
            <a:r>
              <a:rPr lang="en-US" sz="1800" b="1" dirty="0" smtClean="0"/>
              <a:t>)</a:t>
            </a:r>
            <a:br>
              <a:rPr lang="en-US" sz="1800" b="1" dirty="0" smtClean="0"/>
            </a:br>
            <a:r>
              <a:rPr lang="en-US" sz="1800" b="1" dirty="0" smtClean="0"/>
              <a:t>RELATIONSHIP</a:t>
            </a:r>
          </a:p>
        </p:txBody>
      </p:sp>
      <p:sp>
        <p:nvSpPr>
          <p:cNvPr id="25603" name="Line 2"/>
          <p:cNvSpPr>
            <a:spLocks noChangeShapeType="1"/>
          </p:cNvSpPr>
          <p:nvPr/>
        </p:nvSpPr>
        <p:spPr bwMode="auto">
          <a:xfrm flipV="1">
            <a:off x="1919288" y="2295525"/>
            <a:ext cx="2971800" cy="247650"/>
          </a:xfrm>
          <a:prstGeom prst="line">
            <a:avLst/>
          </a:prstGeom>
          <a:noFill/>
          <a:ln w="9525">
            <a:solidFill>
              <a:schemeClr val="bg2"/>
            </a:solidFill>
            <a:round/>
            <a:headEnd/>
            <a:tailEnd/>
          </a:ln>
        </p:spPr>
        <p:txBody>
          <a:bodyPr wrap="none" anchor="ctr"/>
          <a:lstStyle/>
          <a:p>
            <a:endParaRPr lang="en-GB"/>
          </a:p>
        </p:txBody>
      </p:sp>
      <p:sp>
        <p:nvSpPr>
          <p:cNvPr id="25604" name="Line 3"/>
          <p:cNvSpPr>
            <a:spLocks noChangeShapeType="1"/>
          </p:cNvSpPr>
          <p:nvPr/>
        </p:nvSpPr>
        <p:spPr bwMode="auto">
          <a:xfrm flipV="1">
            <a:off x="1919288" y="2924175"/>
            <a:ext cx="2914650" cy="76200"/>
          </a:xfrm>
          <a:prstGeom prst="line">
            <a:avLst/>
          </a:prstGeom>
          <a:noFill/>
          <a:ln w="9525">
            <a:solidFill>
              <a:schemeClr val="bg2"/>
            </a:solidFill>
            <a:round/>
            <a:headEnd/>
            <a:tailEnd/>
          </a:ln>
        </p:spPr>
        <p:txBody>
          <a:bodyPr wrap="none" anchor="ctr"/>
          <a:lstStyle/>
          <a:p>
            <a:endParaRPr lang="en-GB"/>
          </a:p>
        </p:txBody>
      </p:sp>
      <p:sp>
        <p:nvSpPr>
          <p:cNvPr id="25605" name="Line 4"/>
          <p:cNvSpPr>
            <a:spLocks noChangeShapeType="1"/>
          </p:cNvSpPr>
          <p:nvPr/>
        </p:nvSpPr>
        <p:spPr bwMode="auto">
          <a:xfrm flipV="1">
            <a:off x="1938338" y="3476625"/>
            <a:ext cx="2857500" cy="38100"/>
          </a:xfrm>
          <a:prstGeom prst="line">
            <a:avLst/>
          </a:prstGeom>
          <a:noFill/>
          <a:ln w="9525">
            <a:solidFill>
              <a:schemeClr val="bg2"/>
            </a:solidFill>
            <a:round/>
            <a:headEnd/>
            <a:tailEnd/>
          </a:ln>
        </p:spPr>
        <p:txBody>
          <a:bodyPr wrap="none" anchor="ctr"/>
          <a:lstStyle/>
          <a:p>
            <a:endParaRPr lang="en-GB"/>
          </a:p>
        </p:txBody>
      </p:sp>
      <p:sp>
        <p:nvSpPr>
          <p:cNvPr id="25606" name="Line 5"/>
          <p:cNvSpPr>
            <a:spLocks noChangeShapeType="1"/>
          </p:cNvSpPr>
          <p:nvPr/>
        </p:nvSpPr>
        <p:spPr bwMode="auto">
          <a:xfrm>
            <a:off x="1938338" y="3990975"/>
            <a:ext cx="2914650" cy="76200"/>
          </a:xfrm>
          <a:prstGeom prst="line">
            <a:avLst/>
          </a:prstGeom>
          <a:noFill/>
          <a:ln w="9525">
            <a:solidFill>
              <a:schemeClr val="bg2"/>
            </a:solidFill>
            <a:round/>
            <a:headEnd/>
            <a:tailEnd/>
          </a:ln>
        </p:spPr>
        <p:txBody>
          <a:bodyPr wrap="none" anchor="ctr"/>
          <a:lstStyle/>
          <a:p>
            <a:endParaRPr lang="en-GB"/>
          </a:p>
        </p:txBody>
      </p:sp>
      <p:sp>
        <p:nvSpPr>
          <p:cNvPr id="25607" name="Line 6"/>
          <p:cNvSpPr>
            <a:spLocks noChangeShapeType="1"/>
          </p:cNvSpPr>
          <p:nvPr/>
        </p:nvSpPr>
        <p:spPr bwMode="auto">
          <a:xfrm>
            <a:off x="1938338" y="4467225"/>
            <a:ext cx="2876550" cy="152400"/>
          </a:xfrm>
          <a:prstGeom prst="line">
            <a:avLst/>
          </a:prstGeom>
          <a:noFill/>
          <a:ln w="9525">
            <a:solidFill>
              <a:schemeClr val="bg2"/>
            </a:solidFill>
            <a:round/>
            <a:headEnd/>
            <a:tailEnd/>
          </a:ln>
        </p:spPr>
        <p:txBody>
          <a:bodyPr wrap="none" anchor="ctr"/>
          <a:lstStyle/>
          <a:p>
            <a:endParaRPr lang="en-GB"/>
          </a:p>
        </p:txBody>
      </p:sp>
      <p:sp>
        <p:nvSpPr>
          <p:cNvPr id="25608" name="Line 7"/>
          <p:cNvSpPr>
            <a:spLocks noChangeShapeType="1"/>
          </p:cNvSpPr>
          <p:nvPr/>
        </p:nvSpPr>
        <p:spPr bwMode="auto">
          <a:xfrm>
            <a:off x="1919288" y="4962525"/>
            <a:ext cx="2933700" cy="247650"/>
          </a:xfrm>
          <a:prstGeom prst="line">
            <a:avLst/>
          </a:prstGeom>
          <a:noFill/>
          <a:ln w="9525">
            <a:solidFill>
              <a:schemeClr val="bg2"/>
            </a:solidFill>
            <a:round/>
            <a:headEnd/>
            <a:tailEnd/>
          </a:ln>
        </p:spPr>
        <p:txBody>
          <a:bodyPr wrap="none" anchor="ctr"/>
          <a:lstStyle/>
          <a:p>
            <a:endParaRPr lang="en-GB"/>
          </a:p>
        </p:txBody>
      </p:sp>
      <p:sp>
        <p:nvSpPr>
          <p:cNvPr id="25609" name="Line 8"/>
          <p:cNvSpPr>
            <a:spLocks noChangeShapeType="1"/>
          </p:cNvSpPr>
          <p:nvPr/>
        </p:nvSpPr>
        <p:spPr bwMode="auto">
          <a:xfrm>
            <a:off x="1938338" y="5476875"/>
            <a:ext cx="2895600" cy="323850"/>
          </a:xfrm>
          <a:prstGeom prst="line">
            <a:avLst/>
          </a:prstGeom>
          <a:noFill/>
          <a:ln w="9525">
            <a:solidFill>
              <a:schemeClr val="bg2"/>
            </a:solidFill>
            <a:round/>
            <a:headEnd/>
            <a:tailEnd/>
          </a:ln>
        </p:spPr>
        <p:txBody>
          <a:bodyPr wrap="none" anchor="ctr"/>
          <a:lstStyle/>
          <a:p>
            <a:endParaRPr lang="en-GB"/>
          </a:p>
        </p:txBody>
      </p:sp>
      <p:sp>
        <p:nvSpPr>
          <p:cNvPr id="25610" name="Line 9"/>
          <p:cNvSpPr>
            <a:spLocks noChangeShapeType="1"/>
          </p:cNvSpPr>
          <p:nvPr/>
        </p:nvSpPr>
        <p:spPr bwMode="auto">
          <a:xfrm>
            <a:off x="4948238" y="2295525"/>
            <a:ext cx="2895600" cy="228600"/>
          </a:xfrm>
          <a:prstGeom prst="line">
            <a:avLst/>
          </a:prstGeom>
          <a:noFill/>
          <a:ln w="9525">
            <a:solidFill>
              <a:schemeClr val="bg2"/>
            </a:solidFill>
            <a:round/>
            <a:headEnd/>
            <a:tailEnd/>
          </a:ln>
        </p:spPr>
        <p:txBody>
          <a:bodyPr wrap="none" anchor="ctr"/>
          <a:lstStyle/>
          <a:p>
            <a:endParaRPr lang="en-GB"/>
          </a:p>
        </p:txBody>
      </p:sp>
      <p:sp>
        <p:nvSpPr>
          <p:cNvPr id="25611" name="Line 10"/>
          <p:cNvSpPr>
            <a:spLocks noChangeShapeType="1"/>
          </p:cNvSpPr>
          <p:nvPr/>
        </p:nvSpPr>
        <p:spPr bwMode="auto">
          <a:xfrm>
            <a:off x="4967288" y="2905125"/>
            <a:ext cx="2838450" cy="533400"/>
          </a:xfrm>
          <a:prstGeom prst="line">
            <a:avLst/>
          </a:prstGeom>
          <a:noFill/>
          <a:ln w="9525">
            <a:solidFill>
              <a:schemeClr val="bg2"/>
            </a:solidFill>
            <a:round/>
            <a:headEnd/>
            <a:tailEnd/>
          </a:ln>
        </p:spPr>
        <p:txBody>
          <a:bodyPr wrap="none" anchor="ctr"/>
          <a:lstStyle/>
          <a:p>
            <a:endParaRPr lang="en-GB"/>
          </a:p>
        </p:txBody>
      </p:sp>
      <p:sp>
        <p:nvSpPr>
          <p:cNvPr id="25612" name="Line 11"/>
          <p:cNvSpPr>
            <a:spLocks noChangeShapeType="1"/>
          </p:cNvSpPr>
          <p:nvPr/>
        </p:nvSpPr>
        <p:spPr bwMode="auto">
          <a:xfrm flipV="1">
            <a:off x="4948238" y="2524125"/>
            <a:ext cx="2857500" cy="952500"/>
          </a:xfrm>
          <a:prstGeom prst="line">
            <a:avLst/>
          </a:prstGeom>
          <a:noFill/>
          <a:ln w="9525">
            <a:solidFill>
              <a:schemeClr val="bg2"/>
            </a:solidFill>
            <a:round/>
            <a:headEnd/>
            <a:tailEnd/>
          </a:ln>
        </p:spPr>
        <p:txBody>
          <a:bodyPr wrap="none" anchor="ctr"/>
          <a:lstStyle/>
          <a:p>
            <a:endParaRPr lang="en-GB"/>
          </a:p>
        </p:txBody>
      </p:sp>
      <p:sp>
        <p:nvSpPr>
          <p:cNvPr id="25613" name="Line 12"/>
          <p:cNvSpPr>
            <a:spLocks noChangeShapeType="1"/>
          </p:cNvSpPr>
          <p:nvPr/>
        </p:nvSpPr>
        <p:spPr bwMode="auto">
          <a:xfrm flipV="1">
            <a:off x="4986338" y="3457575"/>
            <a:ext cx="2800350" cy="590550"/>
          </a:xfrm>
          <a:prstGeom prst="line">
            <a:avLst/>
          </a:prstGeom>
          <a:noFill/>
          <a:ln w="9525">
            <a:solidFill>
              <a:schemeClr val="bg2"/>
            </a:solidFill>
            <a:round/>
            <a:headEnd/>
            <a:tailEnd/>
          </a:ln>
        </p:spPr>
        <p:txBody>
          <a:bodyPr wrap="none" anchor="ctr"/>
          <a:lstStyle/>
          <a:p>
            <a:endParaRPr lang="en-GB"/>
          </a:p>
        </p:txBody>
      </p:sp>
      <p:sp>
        <p:nvSpPr>
          <p:cNvPr id="25614" name="Line 13"/>
          <p:cNvSpPr>
            <a:spLocks noChangeShapeType="1"/>
          </p:cNvSpPr>
          <p:nvPr/>
        </p:nvSpPr>
        <p:spPr bwMode="auto">
          <a:xfrm flipV="1">
            <a:off x="4948238" y="4352925"/>
            <a:ext cx="2819400" cy="285750"/>
          </a:xfrm>
          <a:prstGeom prst="line">
            <a:avLst/>
          </a:prstGeom>
          <a:noFill/>
          <a:ln w="9525">
            <a:solidFill>
              <a:schemeClr val="bg2"/>
            </a:solidFill>
            <a:round/>
            <a:headEnd/>
            <a:tailEnd/>
          </a:ln>
        </p:spPr>
        <p:txBody>
          <a:bodyPr wrap="none" anchor="ctr"/>
          <a:lstStyle/>
          <a:p>
            <a:endParaRPr lang="en-GB"/>
          </a:p>
        </p:txBody>
      </p:sp>
      <p:sp>
        <p:nvSpPr>
          <p:cNvPr id="25615" name="Line 14"/>
          <p:cNvSpPr>
            <a:spLocks noChangeShapeType="1"/>
          </p:cNvSpPr>
          <p:nvPr/>
        </p:nvSpPr>
        <p:spPr bwMode="auto">
          <a:xfrm flipV="1">
            <a:off x="4948238" y="4352925"/>
            <a:ext cx="2838450" cy="1447800"/>
          </a:xfrm>
          <a:prstGeom prst="line">
            <a:avLst/>
          </a:prstGeom>
          <a:noFill/>
          <a:ln w="9525">
            <a:solidFill>
              <a:schemeClr val="bg2"/>
            </a:solidFill>
            <a:round/>
            <a:headEnd/>
            <a:tailEnd/>
          </a:ln>
        </p:spPr>
        <p:txBody>
          <a:bodyPr wrap="none" anchor="ctr"/>
          <a:lstStyle/>
          <a:p>
            <a:endParaRPr lang="en-GB"/>
          </a:p>
        </p:txBody>
      </p:sp>
      <p:sp>
        <p:nvSpPr>
          <p:cNvPr id="25616" name="Line 15"/>
          <p:cNvSpPr>
            <a:spLocks noChangeShapeType="1"/>
          </p:cNvSpPr>
          <p:nvPr/>
        </p:nvSpPr>
        <p:spPr bwMode="auto">
          <a:xfrm flipV="1">
            <a:off x="4967288" y="2524125"/>
            <a:ext cx="2838450" cy="2686050"/>
          </a:xfrm>
          <a:prstGeom prst="line">
            <a:avLst/>
          </a:prstGeom>
          <a:noFill/>
          <a:ln w="9525">
            <a:solidFill>
              <a:schemeClr val="bg2"/>
            </a:solidFill>
            <a:round/>
            <a:headEnd/>
            <a:tailEnd/>
          </a:ln>
        </p:spPr>
        <p:txBody>
          <a:bodyPr wrap="none" anchor="ctr"/>
          <a:lstStyle/>
          <a:p>
            <a:endParaRPr lang="en-GB"/>
          </a:p>
        </p:txBody>
      </p:sp>
      <p:sp>
        <p:nvSpPr>
          <p:cNvPr id="25617" name="Line 16"/>
          <p:cNvSpPr>
            <a:spLocks noChangeShapeType="1"/>
          </p:cNvSpPr>
          <p:nvPr/>
        </p:nvSpPr>
        <p:spPr bwMode="auto">
          <a:xfrm>
            <a:off x="1919288" y="3000375"/>
            <a:ext cx="2895600" cy="3071813"/>
          </a:xfrm>
          <a:prstGeom prst="line">
            <a:avLst/>
          </a:prstGeom>
          <a:noFill/>
          <a:ln w="9525">
            <a:solidFill>
              <a:schemeClr val="bg2"/>
            </a:solidFill>
            <a:round/>
            <a:headEnd/>
            <a:tailEnd/>
          </a:ln>
        </p:spPr>
        <p:txBody>
          <a:bodyPr wrap="none" anchor="ctr"/>
          <a:lstStyle/>
          <a:p>
            <a:endParaRPr lang="en-GB"/>
          </a:p>
        </p:txBody>
      </p:sp>
      <p:sp>
        <p:nvSpPr>
          <p:cNvPr id="25618" name="Line 17"/>
          <p:cNvSpPr>
            <a:spLocks noChangeShapeType="1"/>
          </p:cNvSpPr>
          <p:nvPr/>
        </p:nvSpPr>
        <p:spPr bwMode="auto">
          <a:xfrm flipV="1">
            <a:off x="4967288" y="4352925"/>
            <a:ext cx="2838450" cy="1719263"/>
          </a:xfrm>
          <a:prstGeom prst="line">
            <a:avLst/>
          </a:prstGeom>
          <a:noFill/>
          <a:ln w="9525">
            <a:solidFill>
              <a:schemeClr val="bg2"/>
            </a:solidFill>
            <a:round/>
            <a:headEnd/>
            <a:tailEnd/>
          </a:ln>
        </p:spPr>
        <p:txBody>
          <a:bodyPr wrap="none" anchor="ctr"/>
          <a:lstStyle/>
          <a:p>
            <a:endParaRPr lang="en-GB"/>
          </a:p>
        </p:txBody>
      </p:sp>
      <p:sp>
        <p:nvSpPr>
          <p:cNvPr id="25619" name="Line 18"/>
          <p:cNvSpPr>
            <a:spLocks noChangeShapeType="1"/>
          </p:cNvSpPr>
          <p:nvPr/>
        </p:nvSpPr>
        <p:spPr bwMode="auto">
          <a:xfrm flipV="1">
            <a:off x="1900238" y="1943100"/>
            <a:ext cx="2876550" cy="3533775"/>
          </a:xfrm>
          <a:prstGeom prst="line">
            <a:avLst/>
          </a:prstGeom>
          <a:noFill/>
          <a:ln w="9525">
            <a:solidFill>
              <a:schemeClr val="bg2"/>
            </a:solidFill>
            <a:round/>
            <a:headEnd/>
            <a:tailEnd/>
          </a:ln>
        </p:spPr>
        <p:txBody>
          <a:bodyPr wrap="none" anchor="ctr"/>
          <a:lstStyle/>
          <a:p>
            <a:endParaRPr lang="en-GB"/>
          </a:p>
        </p:txBody>
      </p:sp>
      <p:sp>
        <p:nvSpPr>
          <p:cNvPr id="25620" name="Line 19"/>
          <p:cNvSpPr>
            <a:spLocks noChangeShapeType="1"/>
          </p:cNvSpPr>
          <p:nvPr/>
        </p:nvSpPr>
        <p:spPr bwMode="auto">
          <a:xfrm>
            <a:off x="4967288" y="1762125"/>
            <a:ext cx="2800350" cy="762000"/>
          </a:xfrm>
          <a:prstGeom prst="line">
            <a:avLst/>
          </a:prstGeom>
          <a:noFill/>
          <a:ln w="9525">
            <a:solidFill>
              <a:schemeClr val="bg2"/>
            </a:solidFill>
            <a:round/>
            <a:headEnd/>
            <a:tailEnd/>
          </a:ln>
        </p:spPr>
        <p:txBody>
          <a:bodyPr wrap="none" anchor="ctr"/>
          <a:lstStyle/>
          <a:p>
            <a:endParaRPr lang="en-GB"/>
          </a:p>
        </p:txBody>
      </p:sp>
      <p:sp>
        <p:nvSpPr>
          <p:cNvPr id="25622" name="Text Box 21"/>
          <p:cNvSpPr txBox="1">
            <a:spLocks noChangeArrowheads="1"/>
          </p:cNvSpPr>
          <p:nvPr/>
        </p:nvSpPr>
        <p:spPr bwMode="auto">
          <a:xfrm>
            <a:off x="1081088" y="1754188"/>
            <a:ext cx="8099425" cy="457200"/>
          </a:xfrm>
          <a:prstGeom prst="rect">
            <a:avLst/>
          </a:prstGeom>
          <a:noFill/>
          <a:ln w="9525">
            <a:noFill/>
            <a:miter lim="800000"/>
            <a:headEnd/>
            <a:tailEnd/>
          </a:ln>
        </p:spPr>
        <p:txBody>
          <a:bodyPr>
            <a:spAutoFit/>
          </a:bodyPr>
          <a:lstStyle/>
          <a:p>
            <a:pPr eaLnBrk="0" hangingPunct="0">
              <a:spcBef>
                <a:spcPct val="50000"/>
              </a:spcBef>
            </a:pPr>
            <a:endParaRPr lang="en-GB" sz="2400">
              <a:solidFill>
                <a:schemeClr val="bg2"/>
              </a:solidFill>
              <a:latin typeface="Times New Roman" pitchFamily="18" charset="0"/>
            </a:endParaRPr>
          </a:p>
        </p:txBody>
      </p:sp>
      <p:sp>
        <p:nvSpPr>
          <p:cNvPr id="25623" name="Oval 22"/>
          <p:cNvSpPr>
            <a:spLocks noChangeArrowheads="1"/>
          </p:cNvSpPr>
          <p:nvPr/>
        </p:nvSpPr>
        <p:spPr bwMode="auto">
          <a:xfrm>
            <a:off x="795338" y="1704975"/>
            <a:ext cx="1943100" cy="3981450"/>
          </a:xfrm>
          <a:prstGeom prst="ellipse">
            <a:avLst/>
          </a:prstGeom>
          <a:noFill/>
          <a:ln w="9525">
            <a:solidFill>
              <a:schemeClr val="bg2"/>
            </a:solidFill>
            <a:round/>
            <a:headEnd/>
            <a:tailEnd/>
          </a:ln>
        </p:spPr>
        <p:txBody>
          <a:bodyPr wrap="none" tIns="0" bIns="0"/>
          <a:lstStyle/>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1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2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3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4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5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6  </a:t>
            </a:r>
            <a:r>
              <a:rPr lang="en-US" sz="2000" baseline="-25000">
                <a:solidFill>
                  <a:schemeClr val="bg2"/>
                </a:solidFill>
                <a:latin typeface="Times New Roman" pitchFamily="18" charset="0"/>
                <a:sym typeface="Monotype Sorts" pitchFamily="2" charset="2"/>
              </a:rPr>
              <a:t></a:t>
            </a:r>
            <a:endParaRPr lang="en-US" sz="2000">
              <a:solidFill>
                <a:schemeClr val="bg2"/>
              </a:solidFill>
              <a:latin typeface="Times New Roman" pitchFamily="18" charset="0"/>
              <a:sym typeface="Symbol" pitchFamily="18" charset="2"/>
            </a:endParaRPr>
          </a:p>
          <a:p>
            <a:pPr algn="ctr" eaLnBrk="0" hangingPunct="0">
              <a:spcBef>
                <a:spcPct val="30000"/>
              </a:spcBef>
              <a:spcAft>
                <a:spcPct val="30000"/>
              </a:spcAft>
            </a:pPr>
            <a:r>
              <a:rPr lang="en-US" sz="2000">
                <a:solidFill>
                  <a:schemeClr val="bg2"/>
                </a:solidFill>
                <a:latin typeface="Times New Roman" pitchFamily="18" charset="0"/>
                <a:sym typeface="Symbol" pitchFamily="18" charset="2"/>
              </a:rPr>
              <a:t>e</a:t>
            </a:r>
            <a:r>
              <a:rPr lang="en-US" sz="2000" baseline="-25000">
                <a:solidFill>
                  <a:schemeClr val="bg2"/>
                </a:solidFill>
                <a:latin typeface="Times New Roman" pitchFamily="18" charset="0"/>
                <a:sym typeface="Symbol" pitchFamily="18" charset="2"/>
              </a:rPr>
              <a:t>7  </a:t>
            </a:r>
            <a:r>
              <a:rPr lang="en-US" sz="2000" baseline="-25000">
                <a:solidFill>
                  <a:schemeClr val="bg2"/>
                </a:solidFill>
                <a:latin typeface="Times New Roman" pitchFamily="18" charset="0"/>
                <a:sym typeface="Monotype Sorts" pitchFamily="2" charset="2"/>
              </a:rPr>
              <a:t></a:t>
            </a:r>
          </a:p>
        </p:txBody>
      </p:sp>
      <p:sp>
        <p:nvSpPr>
          <p:cNvPr id="25624" name="Oval 23"/>
          <p:cNvSpPr>
            <a:spLocks noChangeArrowheads="1"/>
          </p:cNvSpPr>
          <p:nvPr/>
        </p:nvSpPr>
        <p:spPr bwMode="auto">
          <a:xfrm>
            <a:off x="3900488" y="1704975"/>
            <a:ext cx="1943100" cy="4724400"/>
          </a:xfrm>
          <a:prstGeom prst="ellipse">
            <a:avLst/>
          </a:prstGeom>
          <a:noFill/>
          <a:ln w="9525">
            <a:solidFill>
              <a:schemeClr val="bg2"/>
            </a:solidFill>
            <a:round/>
            <a:headEnd/>
            <a:tailEnd/>
          </a:ln>
        </p:spPr>
        <p:txBody>
          <a:bodyPr wrap="none" tIns="0" bIns="3657600"/>
          <a:lstStyle/>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1</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2</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3</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4</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5</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6</a:t>
            </a:r>
            <a:endParaRPr lang="en-US" sz="2000">
              <a:solidFill>
                <a:schemeClr val="bg2"/>
              </a:solidFill>
              <a:latin typeface="Times New Roman" pitchFamily="18" charset="0"/>
            </a:endParaRPr>
          </a:p>
          <a:p>
            <a:pPr algn="ctr" eaLnBrk="0" hangingPunct="0">
              <a:spcBef>
                <a:spcPct val="40000"/>
              </a:spcBef>
              <a:spcAft>
                <a:spcPct val="50000"/>
              </a:spcAft>
            </a:pPr>
            <a:r>
              <a:rPr lang="en-US" sz="2000">
                <a:solidFill>
                  <a:schemeClr val="bg2"/>
                </a:solidFill>
                <a:latin typeface="Times New Roman" pitchFamily="18" charset="0"/>
              </a:rPr>
              <a:t>r</a:t>
            </a:r>
            <a:r>
              <a:rPr lang="en-US" sz="2000" baseline="-25000">
                <a:solidFill>
                  <a:schemeClr val="bg2"/>
                </a:solidFill>
                <a:latin typeface="Times New Roman" pitchFamily="18" charset="0"/>
              </a:rPr>
              <a:t>7</a:t>
            </a:r>
            <a:endParaRPr lang="en-US" sz="2000">
              <a:solidFill>
                <a:schemeClr val="bg2"/>
              </a:solidFill>
              <a:latin typeface="Times New Roman" pitchFamily="18" charset="0"/>
            </a:endParaRPr>
          </a:p>
        </p:txBody>
      </p:sp>
      <p:sp>
        <p:nvSpPr>
          <p:cNvPr id="25625" name="Oval 24"/>
          <p:cNvSpPr>
            <a:spLocks noChangeArrowheads="1"/>
          </p:cNvSpPr>
          <p:nvPr/>
        </p:nvSpPr>
        <p:spPr bwMode="auto">
          <a:xfrm>
            <a:off x="6948488" y="1704975"/>
            <a:ext cx="1943100" cy="3981450"/>
          </a:xfrm>
          <a:prstGeom prst="ellipse">
            <a:avLst/>
          </a:prstGeom>
          <a:noFill/>
          <a:ln w="9525">
            <a:solidFill>
              <a:schemeClr val="bg2"/>
            </a:solidFill>
            <a:round/>
            <a:headEnd/>
            <a:tailEnd/>
          </a:ln>
        </p:spPr>
        <p:txBody>
          <a:bodyPr wrap="none" tIns="0" bIns="0"/>
          <a:lstStyle/>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p</a:t>
            </a:r>
            <a:r>
              <a:rPr lang="en-US" sz="2000" baseline="-25000">
                <a:solidFill>
                  <a:schemeClr val="bg2"/>
                </a:solidFill>
                <a:latin typeface="Times New Roman" pitchFamily="18" charset="0"/>
              </a:rPr>
              <a:t>1</a:t>
            </a:r>
            <a:endParaRPr lang="en-US" sz="2000">
              <a:solidFill>
                <a:schemeClr val="bg2"/>
              </a:solidFill>
              <a:latin typeface="Times New Roman" pitchFamily="18" charset="0"/>
            </a:endParaRPr>
          </a:p>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p</a:t>
            </a:r>
            <a:r>
              <a:rPr lang="en-US" sz="2000" baseline="-25000">
                <a:solidFill>
                  <a:schemeClr val="bg2"/>
                </a:solidFill>
                <a:latin typeface="Times New Roman" pitchFamily="18" charset="0"/>
              </a:rPr>
              <a:t>2</a:t>
            </a:r>
            <a:endParaRPr lang="en-US" sz="2000">
              <a:solidFill>
                <a:schemeClr val="bg2"/>
              </a:solidFill>
              <a:latin typeface="Times New Roman" pitchFamily="18" charset="0"/>
            </a:endParaRPr>
          </a:p>
          <a:p>
            <a:pPr algn="ctr" eaLnBrk="0" hangingPunct="0">
              <a:spcBef>
                <a:spcPct val="100000"/>
              </a:spcBef>
              <a:spcAft>
                <a:spcPct val="100000"/>
              </a:spcAft>
            </a:pPr>
            <a:r>
              <a:rPr lang="en-US" sz="2000" baseline="-25000">
                <a:solidFill>
                  <a:schemeClr val="bg2"/>
                </a:solidFill>
                <a:latin typeface="Times New Roman" pitchFamily="18" charset="0"/>
                <a:sym typeface="Monotype Sorts" pitchFamily="2" charset="2"/>
              </a:rPr>
              <a:t></a:t>
            </a:r>
            <a:r>
              <a:rPr lang="en-US" sz="2000">
                <a:solidFill>
                  <a:schemeClr val="bg2"/>
                </a:solidFill>
                <a:latin typeface="Times New Roman" pitchFamily="18" charset="0"/>
              </a:rPr>
              <a:t> p</a:t>
            </a:r>
            <a:r>
              <a:rPr lang="en-US" sz="2000" baseline="-25000">
                <a:solidFill>
                  <a:schemeClr val="bg2"/>
                </a:solidFill>
                <a:latin typeface="Times New Roman" pitchFamily="18" charset="0"/>
              </a:rPr>
              <a:t>3</a:t>
            </a:r>
            <a:endParaRPr lang="en-US" sz="2000">
              <a:solidFill>
                <a:schemeClr val="bg2"/>
              </a:solidFill>
              <a:latin typeface="Times New Roman" pitchFamily="18" charset="0"/>
            </a:endParaRPr>
          </a:p>
        </p:txBody>
      </p:sp>
      <p:sp>
        <p:nvSpPr>
          <p:cNvPr id="25626" name="Rectangle 25"/>
          <p:cNvSpPr>
            <a:spLocks noChangeArrowheads="1"/>
          </p:cNvSpPr>
          <p:nvPr/>
        </p:nvSpPr>
        <p:spPr bwMode="auto">
          <a:xfrm>
            <a:off x="4776788" y="222408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27" name="Rectangle 26"/>
          <p:cNvSpPr>
            <a:spLocks noChangeArrowheads="1"/>
          </p:cNvSpPr>
          <p:nvPr/>
        </p:nvSpPr>
        <p:spPr bwMode="auto">
          <a:xfrm>
            <a:off x="4776788" y="281463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28" name="Rectangle 27"/>
          <p:cNvSpPr>
            <a:spLocks noChangeArrowheads="1"/>
          </p:cNvSpPr>
          <p:nvPr/>
        </p:nvSpPr>
        <p:spPr bwMode="auto">
          <a:xfrm>
            <a:off x="4776788" y="338613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29" name="Rectangle 28"/>
          <p:cNvSpPr>
            <a:spLocks noChangeArrowheads="1"/>
          </p:cNvSpPr>
          <p:nvPr/>
        </p:nvSpPr>
        <p:spPr bwMode="auto">
          <a:xfrm>
            <a:off x="4776788" y="397668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0" name="Rectangle 29"/>
          <p:cNvSpPr>
            <a:spLocks noChangeArrowheads="1"/>
          </p:cNvSpPr>
          <p:nvPr/>
        </p:nvSpPr>
        <p:spPr bwMode="auto">
          <a:xfrm>
            <a:off x="4776788" y="454818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1" name="Rectangle 30"/>
          <p:cNvSpPr>
            <a:spLocks noChangeArrowheads="1"/>
          </p:cNvSpPr>
          <p:nvPr/>
        </p:nvSpPr>
        <p:spPr bwMode="auto">
          <a:xfrm>
            <a:off x="4776788" y="5210175"/>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2" name="Rectangle 31"/>
          <p:cNvSpPr>
            <a:spLocks noChangeArrowheads="1"/>
          </p:cNvSpPr>
          <p:nvPr/>
        </p:nvSpPr>
        <p:spPr bwMode="auto">
          <a:xfrm>
            <a:off x="4776788" y="571023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3" name="Line 32"/>
          <p:cNvSpPr>
            <a:spLocks noChangeShapeType="1"/>
          </p:cNvSpPr>
          <p:nvPr/>
        </p:nvSpPr>
        <p:spPr bwMode="auto">
          <a:xfrm>
            <a:off x="4986338" y="4548188"/>
            <a:ext cx="0" cy="0"/>
          </a:xfrm>
          <a:prstGeom prst="line">
            <a:avLst/>
          </a:prstGeom>
          <a:noFill/>
          <a:ln w="9525">
            <a:solidFill>
              <a:schemeClr val="bg2"/>
            </a:solidFill>
            <a:round/>
            <a:headEnd/>
            <a:tailEnd/>
          </a:ln>
        </p:spPr>
        <p:txBody>
          <a:bodyPr wrap="none" anchor="ctr"/>
          <a:lstStyle/>
          <a:p>
            <a:endParaRPr lang="en-GB"/>
          </a:p>
        </p:txBody>
      </p:sp>
      <p:sp>
        <p:nvSpPr>
          <p:cNvPr id="25634" name="Rectangle 33"/>
          <p:cNvSpPr>
            <a:spLocks noChangeArrowheads="1"/>
          </p:cNvSpPr>
          <p:nvPr/>
        </p:nvSpPr>
        <p:spPr bwMode="auto">
          <a:xfrm>
            <a:off x="4795838" y="6072188"/>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5" name="Text Box 34"/>
          <p:cNvSpPr txBox="1">
            <a:spLocks noChangeArrowheads="1"/>
          </p:cNvSpPr>
          <p:nvPr/>
        </p:nvSpPr>
        <p:spPr bwMode="auto">
          <a:xfrm>
            <a:off x="4484688" y="5800725"/>
            <a:ext cx="520700" cy="396875"/>
          </a:xfrm>
          <a:prstGeom prst="rect">
            <a:avLst/>
          </a:prstGeom>
          <a:noFill/>
          <a:ln w="9525">
            <a:noFill/>
            <a:miter lim="800000"/>
            <a:headEnd/>
            <a:tailEnd/>
          </a:ln>
        </p:spPr>
        <p:txBody>
          <a:bodyPr>
            <a:spAutoFit/>
          </a:bodyPr>
          <a:lstStyle/>
          <a:p>
            <a:pPr eaLnBrk="0" hangingPunct="0">
              <a:spcBef>
                <a:spcPct val="50000"/>
              </a:spcBef>
            </a:pPr>
            <a:r>
              <a:rPr lang="en-US" sz="2000">
                <a:solidFill>
                  <a:schemeClr val="bg2"/>
                </a:solidFill>
                <a:latin typeface="Times New Roman" pitchFamily="18" charset="0"/>
              </a:rPr>
              <a:t>r</a:t>
            </a:r>
            <a:r>
              <a:rPr lang="en-US" sz="2000" baseline="-25000">
                <a:solidFill>
                  <a:schemeClr val="bg2"/>
                </a:solidFill>
                <a:latin typeface="Times New Roman" pitchFamily="18" charset="0"/>
              </a:rPr>
              <a:t>8</a:t>
            </a:r>
          </a:p>
        </p:txBody>
      </p:sp>
      <p:sp>
        <p:nvSpPr>
          <p:cNvPr id="25636" name="Text Box 35"/>
          <p:cNvSpPr txBox="1">
            <a:spLocks noChangeArrowheads="1"/>
          </p:cNvSpPr>
          <p:nvPr/>
        </p:nvSpPr>
        <p:spPr bwMode="auto">
          <a:xfrm>
            <a:off x="4776788" y="1943100"/>
            <a:ext cx="446087" cy="457200"/>
          </a:xfrm>
          <a:prstGeom prst="rect">
            <a:avLst/>
          </a:prstGeom>
          <a:noFill/>
          <a:ln w="9525">
            <a:noFill/>
            <a:miter lim="800000"/>
            <a:headEnd/>
            <a:tailEnd/>
          </a:ln>
        </p:spPr>
        <p:txBody>
          <a:bodyPr>
            <a:spAutoFit/>
          </a:bodyPr>
          <a:lstStyle/>
          <a:p>
            <a:pPr eaLnBrk="0" hangingPunct="0">
              <a:spcBef>
                <a:spcPct val="50000"/>
              </a:spcBef>
            </a:pPr>
            <a:endParaRPr lang="en-GB" sz="2400">
              <a:solidFill>
                <a:schemeClr val="bg2"/>
              </a:solidFill>
              <a:latin typeface="Times New Roman" pitchFamily="18" charset="0"/>
            </a:endParaRPr>
          </a:p>
        </p:txBody>
      </p:sp>
      <p:sp>
        <p:nvSpPr>
          <p:cNvPr id="25637" name="Text Box 36"/>
          <p:cNvSpPr txBox="1">
            <a:spLocks noChangeArrowheads="1"/>
          </p:cNvSpPr>
          <p:nvPr/>
        </p:nvSpPr>
        <p:spPr bwMode="auto">
          <a:xfrm>
            <a:off x="4456113" y="1700213"/>
            <a:ext cx="520700" cy="396875"/>
          </a:xfrm>
          <a:prstGeom prst="rect">
            <a:avLst/>
          </a:prstGeom>
          <a:noFill/>
          <a:ln w="9525">
            <a:noFill/>
            <a:miter lim="800000"/>
            <a:headEnd/>
            <a:tailEnd/>
          </a:ln>
        </p:spPr>
        <p:txBody>
          <a:bodyPr>
            <a:spAutoFit/>
          </a:bodyPr>
          <a:lstStyle/>
          <a:p>
            <a:pPr eaLnBrk="0" hangingPunct="0">
              <a:spcBef>
                <a:spcPct val="50000"/>
              </a:spcBef>
            </a:pPr>
            <a:r>
              <a:rPr lang="en-US" sz="2000">
                <a:solidFill>
                  <a:schemeClr val="bg2"/>
                </a:solidFill>
                <a:latin typeface="Times New Roman" pitchFamily="18" charset="0"/>
              </a:rPr>
              <a:t>r</a:t>
            </a:r>
            <a:r>
              <a:rPr lang="en-US" sz="2000" baseline="-25000">
                <a:solidFill>
                  <a:schemeClr val="bg2"/>
                </a:solidFill>
                <a:latin typeface="Times New Roman" pitchFamily="18" charset="0"/>
              </a:rPr>
              <a:t>9</a:t>
            </a:r>
          </a:p>
        </p:txBody>
      </p:sp>
      <p:sp>
        <p:nvSpPr>
          <p:cNvPr id="25638" name="Rectangle 37"/>
          <p:cNvSpPr>
            <a:spLocks noChangeArrowheads="1"/>
          </p:cNvSpPr>
          <p:nvPr/>
        </p:nvSpPr>
        <p:spPr bwMode="auto">
          <a:xfrm>
            <a:off x="4738688" y="1762125"/>
            <a:ext cx="209550" cy="180975"/>
          </a:xfrm>
          <a:prstGeom prst="rect">
            <a:avLst/>
          </a:prstGeom>
          <a:solidFill>
            <a:schemeClr val="tx1"/>
          </a:solidFill>
          <a:ln w="9525">
            <a:solidFill>
              <a:schemeClr val="bg2"/>
            </a:solidFill>
            <a:miter lim="800000"/>
            <a:headEnd/>
            <a:tailEnd/>
          </a:ln>
        </p:spPr>
        <p:txBody>
          <a:bodyPr wrap="none" anchor="ctr"/>
          <a:lstStyle/>
          <a:p>
            <a:endParaRPr lang="en-GB"/>
          </a:p>
        </p:txBody>
      </p:sp>
      <p:sp>
        <p:nvSpPr>
          <p:cNvPr id="25639" name="Text Box 38"/>
          <p:cNvSpPr txBox="1">
            <a:spLocks noChangeArrowheads="1"/>
          </p:cNvSpPr>
          <p:nvPr/>
        </p:nvSpPr>
        <p:spPr bwMode="auto">
          <a:xfrm>
            <a:off x="855663" y="1243013"/>
            <a:ext cx="1809750"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EMPLOYEE</a:t>
            </a:r>
          </a:p>
        </p:txBody>
      </p:sp>
      <p:sp>
        <p:nvSpPr>
          <p:cNvPr id="25640" name="Text Box 39"/>
          <p:cNvSpPr txBox="1">
            <a:spLocks noChangeArrowheads="1"/>
          </p:cNvSpPr>
          <p:nvPr/>
        </p:nvSpPr>
        <p:spPr bwMode="auto">
          <a:xfrm>
            <a:off x="3925888" y="1243013"/>
            <a:ext cx="1879600"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WORKS_ON</a:t>
            </a:r>
          </a:p>
        </p:txBody>
      </p:sp>
      <p:sp>
        <p:nvSpPr>
          <p:cNvPr id="25641" name="Text Box 40"/>
          <p:cNvSpPr txBox="1">
            <a:spLocks noChangeArrowheads="1"/>
          </p:cNvSpPr>
          <p:nvPr/>
        </p:nvSpPr>
        <p:spPr bwMode="auto">
          <a:xfrm>
            <a:off x="7186613" y="1243013"/>
            <a:ext cx="1471612" cy="457200"/>
          </a:xfrm>
          <a:prstGeom prst="rect">
            <a:avLst/>
          </a:prstGeom>
          <a:noFill/>
          <a:ln w="9525">
            <a:noFill/>
            <a:miter lim="800000"/>
            <a:headEnd/>
            <a:tailEnd/>
          </a:ln>
        </p:spPr>
        <p:txBody>
          <a:bodyPr wrap="none">
            <a:spAutoFit/>
          </a:bodyPr>
          <a:lstStyle/>
          <a:p>
            <a:pPr algn="ctr" eaLnBrk="0" hangingPunct="0"/>
            <a:r>
              <a:rPr lang="en-US" sz="2400">
                <a:solidFill>
                  <a:schemeClr val="bg2"/>
                </a:solidFill>
                <a:latin typeface="Times New Roman" pitchFamily="18" charset="0"/>
              </a:rPr>
              <a:t>PROJECT</a:t>
            </a:r>
          </a:p>
        </p:txBody>
      </p:sp>
    </p:spTree>
    <p:extLst>
      <p:ext uri="{BB962C8B-B14F-4D97-AF65-F5344CB8AC3E}">
        <p14:creationId xmlns:p14="http://schemas.microsoft.com/office/powerpoint/2010/main" val="17048759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More about relationships</a:t>
            </a:r>
          </a:p>
        </p:txBody>
      </p:sp>
      <p:sp>
        <p:nvSpPr>
          <p:cNvPr id="151555" name="Rectangle 3"/>
          <p:cNvSpPr>
            <a:spLocks noGrp="1" noChangeArrowheads="1"/>
          </p:cNvSpPr>
          <p:nvPr>
            <p:ph idx="1"/>
          </p:nvPr>
        </p:nvSpPr>
        <p:spPr/>
        <p:txBody>
          <a:bodyPr/>
          <a:lstStyle/>
          <a:p>
            <a:pPr eaLnBrk="1" hangingPunct="1">
              <a:lnSpc>
                <a:spcPct val="90000"/>
              </a:lnSpc>
            </a:pPr>
            <a:r>
              <a:rPr lang="en-GB" sz="2000" b="1" dirty="0" smtClean="0"/>
              <a:t>Membership class (participation constraint)</a:t>
            </a:r>
            <a:r>
              <a:rPr lang="en-GB" sz="2000" dirty="0" smtClean="0"/>
              <a:t>:</a:t>
            </a:r>
          </a:p>
          <a:p>
            <a:pPr lvl="1" eaLnBrk="1" hangingPunct="1">
              <a:lnSpc>
                <a:spcPct val="90000"/>
              </a:lnSpc>
            </a:pPr>
            <a:r>
              <a:rPr lang="en-GB" sz="1800" b="1" dirty="0" smtClean="0"/>
              <a:t>Mandatory (total participation) </a:t>
            </a:r>
            <a:r>
              <a:rPr lang="en-GB" sz="1800" dirty="0" smtClean="0"/>
              <a:t>- every instance of a participating entity type must participate in the relationship. Example: ATTEND relationship between STUDENTS and COURSE</a:t>
            </a:r>
          </a:p>
          <a:p>
            <a:pPr lvl="1" eaLnBrk="1" hangingPunct="1">
              <a:lnSpc>
                <a:spcPct val="90000"/>
              </a:lnSpc>
            </a:pPr>
            <a:r>
              <a:rPr lang="en-GB" sz="1800" b="1" dirty="0" smtClean="0"/>
              <a:t>Optional (partial participation) </a:t>
            </a:r>
            <a:r>
              <a:rPr lang="en-GB" sz="1800" dirty="0" smtClean="0"/>
              <a:t>- not every instance of a participating entity type must participate in the relationship. Example: OFFER relationship between SCHOOL and MODULE is optional for SCHOOL but mandatory for MODULE</a:t>
            </a:r>
            <a:endParaRPr lang="en-US" sz="1800" dirty="0" smtClean="0"/>
          </a:p>
          <a:p>
            <a:pPr eaLnBrk="1" hangingPunct="1">
              <a:lnSpc>
                <a:spcPct val="90000"/>
              </a:lnSpc>
            </a:pPr>
            <a:r>
              <a:rPr lang="en-US" sz="2000" dirty="0" smtClean="0"/>
              <a:t>Notation:</a:t>
            </a:r>
          </a:p>
          <a:p>
            <a:pPr lvl="1" eaLnBrk="1" hangingPunct="1">
              <a:lnSpc>
                <a:spcPct val="90000"/>
              </a:lnSpc>
            </a:pPr>
            <a:r>
              <a:rPr lang="en-US" sz="1800" b="1" dirty="0" smtClean="0"/>
              <a:t>Cardinality ratio</a:t>
            </a:r>
            <a:r>
              <a:rPr lang="en-US" sz="1800" dirty="0" smtClean="0"/>
              <a:t> (of a binary relationship): 1:1, 1:Many or </a:t>
            </a:r>
            <a:r>
              <a:rPr lang="en-US" sz="1800" dirty="0" err="1" smtClean="0"/>
              <a:t>Many:Many</a:t>
            </a:r>
            <a:endParaRPr lang="en-US" sz="1800" dirty="0" smtClean="0"/>
          </a:p>
          <a:p>
            <a:pPr lvl="1" algn="ctr" eaLnBrk="1" hangingPunct="1">
              <a:lnSpc>
                <a:spcPct val="90000"/>
              </a:lnSpc>
              <a:spcBef>
                <a:spcPct val="30000"/>
              </a:spcBef>
              <a:spcAft>
                <a:spcPct val="30000"/>
              </a:spcAft>
              <a:buSzPct val="70000"/>
              <a:buFont typeface="Monotype Sorts" pitchFamily="2" charset="2"/>
              <a:buNone/>
            </a:pPr>
            <a:r>
              <a:rPr lang="en-US" sz="1800" dirty="0" smtClean="0">
                <a:solidFill>
                  <a:srgbClr val="FF0000"/>
                </a:solidFill>
              </a:rPr>
              <a:t>SHOWN BY PLACING APPROPRIATE NUMBER ON THE LINK</a:t>
            </a:r>
          </a:p>
          <a:p>
            <a:pPr lvl="1" eaLnBrk="1" hangingPunct="1">
              <a:lnSpc>
                <a:spcPct val="90000"/>
              </a:lnSpc>
            </a:pPr>
            <a:r>
              <a:rPr lang="en-US" sz="1600" b="1" dirty="0" smtClean="0"/>
              <a:t>Participation constraint</a:t>
            </a:r>
            <a:r>
              <a:rPr lang="en-US" sz="1600" dirty="0" smtClean="0"/>
              <a:t> (on each participating entity type): total (called existence dependency) or partial.</a:t>
            </a:r>
          </a:p>
          <a:p>
            <a:pPr marL="457200" lvl="1" indent="0" eaLnBrk="1" hangingPunct="1">
              <a:lnSpc>
                <a:spcPct val="90000"/>
              </a:lnSpc>
              <a:buNone/>
            </a:pPr>
            <a:r>
              <a:rPr lang="en-US" sz="1600" dirty="0" smtClean="0">
                <a:solidFill>
                  <a:srgbClr val="FF0000"/>
                </a:solidFill>
              </a:rPr>
              <a:t>	SHOWN </a:t>
            </a:r>
            <a:r>
              <a:rPr lang="en-US" sz="1600" dirty="0">
                <a:solidFill>
                  <a:srgbClr val="FF0000"/>
                </a:solidFill>
              </a:rPr>
              <a:t>BY PLACING APPROPRIATE NUMBER ON THE LINK</a:t>
            </a:r>
          </a:p>
          <a:p>
            <a:pPr lvl="1" eaLnBrk="1" hangingPunct="1">
              <a:lnSpc>
                <a:spcPct val="90000"/>
              </a:lnSpc>
            </a:pPr>
            <a:endParaRPr lang="en-US" sz="1600" dirty="0" smtClean="0"/>
          </a:p>
        </p:txBody>
      </p:sp>
    </p:spTree>
    <p:extLst>
      <p:ext uri="{BB962C8B-B14F-4D97-AF65-F5344CB8AC3E}">
        <p14:creationId xmlns:p14="http://schemas.microsoft.com/office/powerpoint/2010/main" val="1634740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5">
                                            <p:txEl>
                                              <p:pRg st="3" end="3"/>
                                            </p:txEl>
                                          </p:spTgt>
                                        </p:tgtEl>
                                        <p:attrNameLst>
                                          <p:attrName>style.visibility</p:attrName>
                                        </p:attrNameLst>
                                      </p:cBhvr>
                                      <p:to>
                                        <p:strVal val="visible"/>
                                      </p:to>
                                    </p:set>
                                    <p:anim calcmode="lin" valueType="num">
                                      <p:cBhvr additive="base">
                                        <p:cTn id="7" dur="5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555">
                                            <p:txEl>
                                              <p:pRg st="4" end="4"/>
                                            </p:txEl>
                                          </p:spTgt>
                                        </p:tgtEl>
                                        <p:attrNameLst>
                                          <p:attrName>style.visibility</p:attrName>
                                        </p:attrNameLst>
                                      </p:cBhvr>
                                      <p:to>
                                        <p:strVal val="visible"/>
                                      </p:to>
                                    </p:set>
                                    <p:anim calcmode="lin" valueType="num">
                                      <p:cBhvr additive="base">
                                        <p:cTn id="11" dur="5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55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555">
                                            <p:txEl>
                                              <p:pRg st="5" end="5"/>
                                            </p:txEl>
                                          </p:spTgt>
                                        </p:tgtEl>
                                        <p:attrNameLst>
                                          <p:attrName>style.visibility</p:attrName>
                                        </p:attrNameLst>
                                      </p:cBhvr>
                                      <p:to>
                                        <p:strVal val="visible"/>
                                      </p:to>
                                    </p:set>
                                    <p:anim calcmode="lin" valueType="num">
                                      <p:cBhvr additive="base">
                                        <p:cTn id="15" dur="5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55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1555">
                                            <p:txEl>
                                              <p:pRg st="6" end="6"/>
                                            </p:txEl>
                                          </p:spTgt>
                                        </p:tgtEl>
                                        <p:attrNameLst>
                                          <p:attrName>style.visibility</p:attrName>
                                        </p:attrNameLst>
                                      </p:cBhvr>
                                      <p:to>
                                        <p:strVal val="visible"/>
                                      </p:to>
                                    </p:set>
                                    <p:anim calcmode="lin" valueType="num">
                                      <p:cBhvr additive="base">
                                        <p:cTn id="19" dur="5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1555">
                                            <p:txEl>
                                              <p:pRg st="7" end="7"/>
                                            </p:txEl>
                                          </p:spTgt>
                                        </p:tgtEl>
                                        <p:attrNameLst>
                                          <p:attrName>style.visibility</p:attrName>
                                        </p:attrNameLst>
                                      </p:cBhvr>
                                      <p:to>
                                        <p:strVal val="visible"/>
                                      </p:to>
                                    </p:set>
                                    <p:anim calcmode="lin" valueType="num">
                                      <p:cBhvr additive="base">
                                        <p:cTn id="23" dur="5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1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ER diagram</a:t>
            </a:r>
          </a:p>
        </p:txBody>
      </p:sp>
      <p:sp>
        <p:nvSpPr>
          <p:cNvPr id="29700" name="Rectangle 3"/>
          <p:cNvSpPr>
            <a:spLocks noGrp="1" noChangeArrowheads="1"/>
          </p:cNvSpPr>
          <p:nvPr>
            <p:ph idx="1"/>
          </p:nvPr>
        </p:nvSpPr>
        <p:spPr/>
        <p:txBody>
          <a:bodyPr/>
          <a:lstStyle/>
          <a:p>
            <a:pPr eaLnBrk="1" hangingPunct="1">
              <a:lnSpc>
                <a:spcPct val="90000"/>
              </a:lnSpc>
            </a:pPr>
            <a:r>
              <a:rPr lang="en-GB" b="1" smtClean="0"/>
              <a:t>Example: </a:t>
            </a:r>
            <a:r>
              <a:rPr lang="en-GB" smtClean="0"/>
              <a:t>The university database maintains records of its departments, lecturers, course modules, and students</a:t>
            </a:r>
          </a:p>
          <a:p>
            <a:pPr eaLnBrk="1" hangingPunct="1">
              <a:lnSpc>
                <a:spcPct val="90000"/>
              </a:lnSpc>
            </a:pPr>
            <a:r>
              <a:rPr lang="en-GB" smtClean="0"/>
              <a:t>The requirements are summarised as follows:</a:t>
            </a:r>
          </a:p>
          <a:p>
            <a:pPr lvl="1" eaLnBrk="1" hangingPunct="1">
              <a:lnSpc>
                <a:spcPct val="90000"/>
              </a:lnSpc>
            </a:pPr>
            <a:r>
              <a:rPr lang="en-GB" smtClean="0"/>
              <a:t>The university consists of departments. Each department has a unique name and some other descriptive attributes</a:t>
            </a:r>
          </a:p>
          <a:p>
            <a:pPr lvl="1" eaLnBrk="1" hangingPunct="1">
              <a:lnSpc>
                <a:spcPct val="90000"/>
              </a:lnSpc>
            </a:pPr>
            <a:r>
              <a:rPr lang="en-GB" smtClean="0"/>
              <a:t>A department must also have a number of lecturers, one of which is the head of department</a:t>
            </a:r>
          </a:p>
          <a:p>
            <a:pPr lvl="1" eaLnBrk="1" hangingPunct="1">
              <a:lnSpc>
                <a:spcPct val="90000"/>
              </a:lnSpc>
            </a:pPr>
            <a:r>
              <a:rPr lang="en-GB" smtClean="0"/>
              <a:t>All lecturers have different names (we assume so anyway). They must teach one or more modules. A lecturer can only belong to one department</a:t>
            </a:r>
          </a:p>
          <a:p>
            <a:pPr lvl="1" eaLnBrk="1" hangingPunct="1">
              <a:lnSpc>
                <a:spcPct val="90000"/>
              </a:lnSpc>
            </a:pPr>
            <a:r>
              <a:rPr lang="en-GB" smtClean="0"/>
              <a:t>Modules are offered by departments and taught by lecturers. They must also be attended by some students. Each module has a unique module number.</a:t>
            </a:r>
          </a:p>
          <a:p>
            <a:pPr lvl="1" eaLnBrk="1" hangingPunct="1">
              <a:lnSpc>
                <a:spcPct val="90000"/>
              </a:lnSpc>
            </a:pPr>
            <a:r>
              <a:rPr lang="en-GB" smtClean="0"/>
              <a:t>Students must enrol for a number of modules. Each student is given a unique student number.</a:t>
            </a:r>
          </a:p>
          <a:p>
            <a:pPr eaLnBrk="1" hangingPunct="1">
              <a:lnSpc>
                <a:spcPct val="90000"/>
              </a:lnSpc>
            </a:pPr>
            <a:endParaRPr lang="en-US" u="sng" smtClean="0"/>
          </a:p>
        </p:txBody>
      </p:sp>
    </p:spTree>
    <p:extLst>
      <p:ext uri="{BB962C8B-B14F-4D97-AF65-F5344CB8AC3E}">
        <p14:creationId xmlns:p14="http://schemas.microsoft.com/office/powerpoint/2010/main" val="7375440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ER diagram</a:t>
            </a:r>
          </a:p>
        </p:txBody>
      </p:sp>
      <p:sp>
        <p:nvSpPr>
          <p:cNvPr id="30724" name="Rectangle 3"/>
          <p:cNvSpPr>
            <a:spLocks noGrp="1" noChangeArrowheads="1"/>
          </p:cNvSpPr>
          <p:nvPr>
            <p:ph idx="1"/>
          </p:nvPr>
        </p:nvSpPr>
        <p:spPr/>
        <p:txBody>
          <a:bodyPr/>
          <a:lstStyle/>
          <a:p>
            <a:pPr eaLnBrk="1" hangingPunct="1"/>
            <a:r>
              <a:rPr lang="en-GB" b="1" dirty="0" smtClean="0"/>
              <a:t>Entity types and their attributes:</a:t>
            </a:r>
          </a:p>
          <a:p>
            <a:pPr lvl="1" eaLnBrk="1" hangingPunct="1"/>
            <a:r>
              <a:rPr lang="en-GB" dirty="0" smtClean="0"/>
              <a:t> DEPARTMENT: (</a:t>
            </a:r>
            <a:r>
              <a:rPr lang="en-GB" u="sng" dirty="0" smtClean="0"/>
              <a:t>DNAME</a:t>
            </a:r>
            <a:r>
              <a:rPr lang="en-GB" dirty="0" smtClean="0"/>
              <a:t>, LOCATION, FACULTY, …)</a:t>
            </a:r>
          </a:p>
          <a:p>
            <a:pPr lvl="1" eaLnBrk="1" hangingPunct="1"/>
            <a:r>
              <a:rPr lang="en-GB" dirty="0" smtClean="0"/>
              <a:t> MODULE: (</a:t>
            </a:r>
            <a:r>
              <a:rPr lang="en-GB" u="sng" dirty="0" smtClean="0"/>
              <a:t>MDL-NUMBER</a:t>
            </a:r>
            <a:r>
              <a:rPr lang="en-GB" dirty="0" smtClean="0"/>
              <a:t>, TITLE, TERM, …)</a:t>
            </a:r>
          </a:p>
          <a:p>
            <a:pPr lvl="1" eaLnBrk="1" hangingPunct="1"/>
            <a:r>
              <a:rPr lang="en-GB" dirty="0" smtClean="0"/>
              <a:t> STUDENT: (</a:t>
            </a:r>
            <a:r>
              <a:rPr lang="en-GB" u="sng" dirty="0" smtClean="0"/>
              <a:t>SNUMBER</a:t>
            </a:r>
            <a:r>
              <a:rPr lang="en-GB" dirty="0" smtClean="0"/>
              <a:t>,SNAME,ADDRESS,SEX,DOB, …)</a:t>
            </a:r>
          </a:p>
          <a:p>
            <a:pPr lvl="1" eaLnBrk="1" hangingPunct="1"/>
            <a:r>
              <a:rPr lang="en-GB" dirty="0" smtClean="0"/>
              <a:t> LECTURER: (</a:t>
            </a:r>
            <a:r>
              <a:rPr lang="en-GB" u="sng" dirty="0" smtClean="0"/>
              <a:t>LNAME</a:t>
            </a:r>
            <a:r>
              <a:rPr lang="en-GB" dirty="0" smtClean="0"/>
              <a:t>, ROOMNUMBER, PHONE, ...)</a:t>
            </a:r>
          </a:p>
          <a:p>
            <a:pPr eaLnBrk="1" hangingPunct="1"/>
            <a:endParaRPr lang="en-GB" dirty="0"/>
          </a:p>
          <a:p>
            <a:pPr eaLnBrk="1" hangingPunct="1"/>
            <a:r>
              <a:rPr lang="en-GB" dirty="0" smtClean="0"/>
              <a:t> </a:t>
            </a:r>
            <a:r>
              <a:rPr lang="en-GB" dirty="0"/>
              <a:t>Transformation of entity types </a:t>
            </a:r>
          </a:p>
          <a:p>
            <a:pPr lvl="1" eaLnBrk="1" hangingPunct="1"/>
            <a:r>
              <a:rPr lang="en-GB" dirty="0"/>
              <a:t> Entity --&gt; Relation</a:t>
            </a:r>
          </a:p>
          <a:p>
            <a:pPr lvl="1" eaLnBrk="1" hangingPunct="1"/>
            <a:r>
              <a:rPr lang="en-GB" dirty="0"/>
              <a:t> Attribute of entity --&gt; Attribute of relation</a:t>
            </a:r>
          </a:p>
          <a:p>
            <a:pPr lvl="1" eaLnBrk="1" hangingPunct="1"/>
            <a:r>
              <a:rPr lang="en-GB" dirty="0"/>
              <a:t> Primary key of entity --&gt; Primary key of relation </a:t>
            </a:r>
          </a:p>
          <a:p>
            <a:pPr lvl="1" eaLnBrk="1" hangingPunct="1"/>
            <a:endParaRPr lang="en-GB" dirty="0" smtClean="0"/>
          </a:p>
          <a:p>
            <a:pPr lvl="1" eaLnBrk="1" hangingPunct="1"/>
            <a:endParaRPr lang="en-GB" dirty="0"/>
          </a:p>
          <a:p>
            <a:pPr lvl="1" eaLnBrk="1" hangingPunct="1"/>
            <a:endParaRPr lang="en-GB" dirty="0" smtClean="0"/>
          </a:p>
        </p:txBody>
      </p:sp>
    </p:spTree>
    <p:extLst>
      <p:ext uri="{BB962C8B-B14F-4D97-AF65-F5344CB8AC3E}">
        <p14:creationId xmlns:p14="http://schemas.microsoft.com/office/powerpoint/2010/main" val="4084107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z="2800" b="1" smtClean="0"/>
              <a:t>Extended E-R Modeling</a:t>
            </a:r>
          </a:p>
        </p:txBody>
      </p:sp>
      <p:sp>
        <p:nvSpPr>
          <p:cNvPr id="40964" name="Rectangle 3"/>
          <p:cNvSpPr>
            <a:spLocks noGrp="1" noChangeArrowheads="1"/>
          </p:cNvSpPr>
          <p:nvPr>
            <p:ph idx="1"/>
          </p:nvPr>
        </p:nvSpPr>
        <p:spPr/>
        <p:txBody>
          <a:bodyPr/>
          <a:lstStyle/>
          <a:p>
            <a:pPr eaLnBrk="1" hangingPunct="1">
              <a:lnSpc>
                <a:spcPct val="90000"/>
              </a:lnSpc>
            </a:pPr>
            <a:r>
              <a:rPr lang="en-GB" altLang="zh-CN" sz="2000" b="1" dirty="0" smtClean="0">
                <a:ea typeface="宋体" pitchFamily="2" charset="-122"/>
              </a:rPr>
              <a:t>Generalisation:</a:t>
            </a:r>
            <a:r>
              <a:rPr lang="en-GB" altLang="zh-CN" sz="2000" dirty="0" smtClean="0">
                <a:ea typeface="宋体" pitchFamily="2" charset="-122"/>
              </a:rPr>
              <a:t> is a process where an entity is constructed from two or more existing entities based on the similarities they have. For example, an entity Employee is constructed from two entities, Part-Time Employee and Full-Time Employee. Therefore it can be said that the generalisation process is a bottom up approach.</a:t>
            </a:r>
            <a:endParaRPr lang="en-GB" altLang="zh-CN" sz="2000" b="1" dirty="0" smtClean="0">
              <a:ea typeface="宋体" pitchFamily="2" charset="-122"/>
            </a:endParaRPr>
          </a:p>
          <a:p>
            <a:pPr eaLnBrk="1" hangingPunct="1">
              <a:lnSpc>
                <a:spcPct val="90000"/>
              </a:lnSpc>
            </a:pPr>
            <a:r>
              <a:rPr lang="en-GB" altLang="zh-CN" sz="2000" b="1" dirty="0" smtClean="0">
                <a:ea typeface="宋体" pitchFamily="2" charset="-122"/>
              </a:rPr>
              <a:t>Aggregation:</a:t>
            </a:r>
            <a:r>
              <a:rPr lang="en-GB" altLang="zh-CN" sz="2000" dirty="0" smtClean="0">
                <a:ea typeface="宋体" pitchFamily="2" charset="-122"/>
              </a:rPr>
              <a:t> is a process where an entity is constructed from two or more existing entities that are the essential components of the </a:t>
            </a:r>
            <a:r>
              <a:rPr lang="en-GB" altLang="zh-CN" sz="2000" dirty="0" err="1" smtClean="0">
                <a:ea typeface="宋体" pitchFamily="2" charset="-122"/>
              </a:rPr>
              <a:t>entitiy</a:t>
            </a:r>
            <a:r>
              <a:rPr lang="en-GB" altLang="zh-CN" sz="2000" dirty="0" smtClean="0">
                <a:ea typeface="宋体" pitchFamily="2" charset="-122"/>
              </a:rPr>
              <a:t> that is being defined. For example, entity Employee consists of Name, Address and </a:t>
            </a:r>
            <a:r>
              <a:rPr lang="en-GB" altLang="zh-CN" sz="2000" dirty="0" err="1" smtClean="0">
                <a:ea typeface="宋体" pitchFamily="2" charset="-122"/>
              </a:rPr>
              <a:t>DateOfBirth</a:t>
            </a:r>
            <a:r>
              <a:rPr lang="en-GB" altLang="zh-CN" sz="2000" dirty="0" smtClean="0">
                <a:ea typeface="宋体" pitchFamily="2" charset="-122"/>
              </a:rPr>
              <a:t> entities. The Name, Address and </a:t>
            </a:r>
            <a:r>
              <a:rPr lang="en-GB" altLang="zh-CN" sz="2000" dirty="0" err="1" smtClean="0">
                <a:ea typeface="宋体" pitchFamily="2" charset="-122"/>
              </a:rPr>
              <a:t>DateOfBirth</a:t>
            </a:r>
            <a:r>
              <a:rPr lang="en-GB" altLang="zh-CN" sz="2000" dirty="0" smtClean="0">
                <a:ea typeface="宋体" pitchFamily="2" charset="-122"/>
              </a:rPr>
              <a:t> entities are essential components of entity Employee.   </a:t>
            </a:r>
            <a:endParaRPr lang="en-GB" altLang="zh-CN" sz="2000" b="1" dirty="0" smtClean="0">
              <a:ea typeface="宋体" pitchFamily="2" charset="-122"/>
            </a:endParaRPr>
          </a:p>
          <a:p>
            <a:pPr eaLnBrk="1" hangingPunct="1">
              <a:lnSpc>
                <a:spcPct val="90000"/>
              </a:lnSpc>
            </a:pPr>
            <a:r>
              <a:rPr lang="en-GB" altLang="zh-CN" sz="2000" b="1" dirty="0" smtClean="0">
                <a:ea typeface="宋体" pitchFamily="2" charset="-122"/>
              </a:rPr>
              <a:t>Association:</a:t>
            </a:r>
            <a:r>
              <a:rPr lang="en-GB" altLang="zh-CN" sz="2000" dirty="0" smtClean="0">
                <a:ea typeface="宋体" pitchFamily="2" charset="-122"/>
              </a:rPr>
              <a:t> is a process where an entity is constructed from the relationships that are defined between two entities. For example, an entity Employee-Department is constructed from two entities Employee and Department to show the departments that are assigned to each employee.</a:t>
            </a:r>
            <a:endParaRPr lang="en-US" sz="2000" dirty="0" smtClean="0"/>
          </a:p>
        </p:txBody>
      </p:sp>
    </p:spTree>
    <p:extLst>
      <p:ext uri="{BB962C8B-B14F-4D97-AF65-F5344CB8AC3E}">
        <p14:creationId xmlns:p14="http://schemas.microsoft.com/office/powerpoint/2010/main" val="15123310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Example: EER Modelling</a:t>
            </a:r>
          </a:p>
        </p:txBody>
      </p:sp>
      <p:sp>
        <p:nvSpPr>
          <p:cNvPr id="41988" name="Rectangle 3"/>
          <p:cNvSpPr>
            <a:spLocks noGrp="1" noChangeArrowheads="1"/>
          </p:cNvSpPr>
          <p:nvPr>
            <p:ph idx="1"/>
          </p:nvPr>
        </p:nvSpPr>
        <p:spPr/>
        <p:txBody>
          <a:bodyPr/>
          <a:lstStyle/>
          <a:p>
            <a:pPr eaLnBrk="1" hangingPunct="1">
              <a:buFont typeface="Wingdings" pitchFamily="2" charset="2"/>
              <a:buNone/>
            </a:pPr>
            <a:endParaRPr lang="en-US" smtClean="0"/>
          </a:p>
        </p:txBody>
      </p:sp>
      <p:grpSp>
        <p:nvGrpSpPr>
          <p:cNvPr id="2" name="Group 4"/>
          <p:cNvGrpSpPr>
            <a:grpSpLocks/>
          </p:cNvGrpSpPr>
          <p:nvPr/>
        </p:nvGrpSpPr>
        <p:grpSpPr bwMode="auto">
          <a:xfrm>
            <a:off x="1692275" y="1773238"/>
            <a:ext cx="6696075" cy="4032250"/>
            <a:chOff x="1620" y="8337"/>
            <a:chExt cx="8100" cy="5267"/>
          </a:xfrm>
        </p:grpSpPr>
        <p:sp>
          <p:nvSpPr>
            <p:cNvPr id="41990" name="Oval 5"/>
            <p:cNvSpPr>
              <a:spLocks noChangeArrowheads="1"/>
            </p:cNvSpPr>
            <p:nvPr/>
          </p:nvSpPr>
          <p:spPr bwMode="auto">
            <a:xfrm>
              <a:off x="1620" y="8337"/>
              <a:ext cx="1800" cy="1080"/>
            </a:xfrm>
            <a:prstGeom prst="ellipse">
              <a:avLst/>
            </a:prstGeom>
            <a:solidFill>
              <a:srgbClr val="FFFFFF"/>
            </a:solidFill>
            <a:ln w="9525">
              <a:solidFill>
                <a:srgbClr val="000000"/>
              </a:solidFill>
              <a:round/>
              <a:headEnd/>
              <a:tailEnd/>
            </a:ln>
          </p:spPr>
          <p:txBody>
            <a:bodyPr/>
            <a:lstStyle/>
            <a:p>
              <a:endParaRPr lang="en-GB"/>
            </a:p>
          </p:txBody>
        </p:sp>
        <p:grpSp>
          <p:nvGrpSpPr>
            <p:cNvPr id="3" name="Group 6"/>
            <p:cNvGrpSpPr>
              <a:grpSpLocks/>
            </p:cNvGrpSpPr>
            <p:nvPr/>
          </p:nvGrpSpPr>
          <p:grpSpPr bwMode="auto">
            <a:xfrm>
              <a:off x="1800" y="8564"/>
              <a:ext cx="7920" cy="5040"/>
              <a:chOff x="1800" y="8901"/>
              <a:chExt cx="7920" cy="5040"/>
            </a:xfrm>
          </p:grpSpPr>
          <p:sp>
            <p:nvSpPr>
              <p:cNvPr id="41992" name="Text Box 7"/>
              <p:cNvSpPr txBox="1">
                <a:spLocks noChangeArrowheads="1"/>
              </p:cNvSpPr>
              <p:nvPr/>
            </p:nvSpPr>
            <p:spPr bwMode="auto">
              <a:xfrm>
                <a:off x="4860" y="8901"/>
                <a:ext cx="1620" cy="1080"/>
              </a:xfrm>
              <a:prstGeom prst="rect">
                <a:avLst/>
              </a:prstGeom>
              <a:solidFill>
                <a:srgbClr val="FFFFFF"/>
              </a:solidFill>
              <a:ln w="9525">
                <a:solidFill>
                  <a:srgbClr val="000000"/>
                </a:solidFill>
                <a:miter lim="800000"/>
                <a:headEnd/>
                <a:tailEnd/>
              </a:ln>
            </p:spPr>
            <p:txBody>
              <a:bodyPr/>
              <a:lstStyle/>
              <a:p>
                <a:r>
                  <a:rPr lang="en-US" sz="1200"/>
                  <a:t>Employee</a:t>
                </a:r>
                <a:endParaRPr lang="en-US"/>
              </a:p>
            </p:txBody>
          </p:sp>
          <p:sp>
            <p:nvSpPr>
              <p:cNvPr id="41993" name="Text Box 8"/>
              <p:cNvSpPr txBox="1">
                <a:spLocks noChangeArrowheads="1"/>
              </p:cNvSpPr>
              <p:nvPr/>
            </p:nvSpPr>
            <p:spPr bwMode="auto">
              <a:xfrm>
                <a:off x="6840" y="11241"/>
                <a:ext cx="1620" cy="1080"/>
              </a:xfrm>
              <a:prstGeom prst="rect">
                <a:avLst/>
              </a:prstGeom>
              <a:solidFill>
                <a:srgbClr val="FFFFFF"/>
              </a:solidFill>
              <a:ln w="9525">
                <a:solidFill>
                  <a:srgbClr val="000000"/>
                </a:solidFill>
                <a:miter lim="800000"/>
                <a:headEnd/>
                <a:tailEnd/>
              </a:ln>
            </p:spPr>
            <p:txBody>
              <a:bodyPr/>
              <a:lstStyle/>
              <a:p>
                <a:r>
                  <a:rPr lang="en-US" sz="1200"/>
                  <a:t>Part-time</a:t>
                </a:r>
              </a:p>
              <a:p>
                <a:r>
                  <a:rPr lang="en-US" sz="1200"/>
                  <a:t>Employee</a:t>
                </a:r>
                <a:endParaRPr lang="en-US"/>
              </a:p>
            </p:txBody>
          </p:sp>
          <p:sp>
            <p:nvSpPr>
              <p:cNvPr id="41994" name="Text Box 9"/>
              <p:cNvSpPr txBox="1">
                <a:spLocks noChangeArrowheads="1"/>
              </p:cNvSpPr>
              <p:nvPr/>
            </p:nvSpPr>
            <p:spPr bwMode="auto">
              <a:xfrm>
                <a:off x="2520" y="11241"/>
                <a:ext cx="1620" cy="1080"/>
              </a:xfrm>
              <a:prstGeom prst="rect">
                <a:avLst/>
              </a:prstGeom>
              <a:solidFill>
                <a:srgbClr val="FFFFFF"/>
              </a:solidFill>
              <a:ln w="9525">
                <a:solidFill>
                  <a:srgbClr val="000000"/>
                </a:solidFill>
                <a:miter lim="800000"/>
                <a:headEnd/>
                <a:tailEnd/>
              </a:ln>
            </p:spPr>
            <p:txBody>
              <a:bodyPr/>
              <a:lstStyle/>
              <a:p>
                <a:r>
                  <a:rPr lang="en-US" sz="1200"/>
                  <a:t>Full-time</a:t>
                </a:r>
              </a:p>
              <a:p>
                <a:r>
                  <a:rPr lang="en-US" sz="1200"/>
                  <a:t>Employee</a:t>
                </a:r>
                <a:endParaRPr lang="en-US"/>
              </a:p>
            </p:txBody>
          </p:sp>
          <p:sp>
            <p:nvSpPr>
              <p:cNvPr id="41995" name="Oval 10"/>
              <p:cNvSpPr>
                <a:spLocks noChangeArrowheads="1"/>
              </p:cNvSpPr>
              <p:nvPr/>
            </p:nvSpPr>
            <p:spPr bwMode="auto">
              <a:xfrm>
                <a:off x="7920" y="8901"/>
                <a:ext cx="1800" cy="900"/>
              </a:xfrm>
              <a:prstGeom prst="ellipse">
                <a:avLst/>
              </a:prstGeom>
              <a:solidFill>
                <a:srgbClr val="FFFFFF"/>
              </a:solidFill>
              <a:ln w="9525">
                <a:solidFill>
                  <a:srgbClr val="000000"/>
                </a:solidFill>
                <a:round/>
                <a:headEnd/>
                <a:tailEnd/>
              </a:ln>
            </p:spPr>
            <p:txBody>
              <a:bodyPr/>
              <a:lstStyle/>
              <a:p>
                <a:endParaRPr lang="en-GB"/>
              </a:p>
            </p:txBody>
          </p:sp>
          <p:sp>
            <p:nvSpPr>
              <p:cNvPr id="41996" name="Oval 11"/>
              <p:cNvSpPr>
                <a:spLocks noChangeArrowheads="1"/>
              </p:cNvSpPr>
              <p:nvPr/>
            </p:nvSpPr>
            <p:spPr bwMode="auto">
              <a:xfrm>
                <a:off x="2880" y="9801"/>
                <a:ext cx="1800" cy="1080"/>
              </a:xfrm>
              <a:prstGeom prst="ellipse">
                <a:avLst/>
              </a:prstGeom>
              <a:solidFill>
                <a:srgbClr val="FFFFFF"/>
              </a:solidFill>
              <a:ln w="9525">
                <a:solidFill>
                  <a:srgbClr val="000000"/>
                </a:solidFill>
                <a:round/>
                <a:headEnd/>
                <a:tailEnd/>
              </a:ln>
            </p:spPr>
            <p:txBody>
              <a:bodyPr/>
              <a:lstStyle/>
              <a:p>
                <a:endParaRPr lang="en-GB"/>
              </a:p>
            </p:txBody>
          </p:sp>
          <p:sp>
            <p:nvSpPr>
              <p:cNvPr id="41997" name="Oval 12"/>
              <p:cNvSpPr>
                <a:spLocks noChangeArrowheads="1"/>
              </p:cNvSpPr>
              <p:nvPr/>
            </p:nvSpPr>
            <p:spPr bwMode="auto">
              <a:xfrm>
                <a:off x="7020" y="9801"/>
                <a:ext cx="1800" cy="1080"/>
              </a:xfrm>
              <a:prstGeom prst="ellipse">
                <a:avLst/>
              </a:prstGeom>
              <a:solidFill>
                <a:srgbClr val="FFFFFF"/>
              </a:solidFill>
              <a:ln w="9525">
                <a:solidFill>
                  <a:srgbClr val="000000"/>
                </a:solidFill>
                <a:round/>
                <a:headEnd/>
                <a:tailEnd/>
              </a:ln>
            </p:spPr>
            <p:txBody>
              <a:bodyPr/>
              <a:lstStyle/>
              <a:p>
                <a:endParaRPr lang="en-GB"/>
              </a:p>
            </p:txBody>
          </p:sp>
          <p:sp>
            <p:nvSpPr>
              <p:cNvPr id="41998" name="Oval 13"/>
              <p:cNvSpPr>
                <a:spLocks noChangeArrowheads="1"/>
              </p:cNvSpPr>
              <p:nvPr/>
            </p:nvSpPr>
            <p:spPr bwMode="auto">
              <a:xfrm>
                <a:off x="5400" y="10341"/>
                <a:ext cx="360" cy="360"/>
              </a:xfrm>
              <a:prstGeom prst="ellipse">
                <a:avLst/>
              </a:prstGeom>
              <a:solidFill>
                <a:srgbClr val="FFFFFF"/>
              </a:solidFill>
              <a:ln w="9525">
                <a:solidFill>
                  <a:srgbClr val="000000"/>
                </a:solidFill>
                <a:round/>
                <a:headEnd/>
                <a:tailEnd/>
              </a:ln>
            </p:spPr>
            <p:txBody>
              <a:bodyPr/>
              <a:lstStyle/>
              <a:p>
                <a:endParaRPr lang="en-GB"/>
              </a:p>
            </p:txBody>
          </p:sp>
          <p:sp>
            <p:nvSpPr>
              <p:cNvPr id="41999" name="Line 14"/>
              <p:cNvSpPr>
                <a:spLocks noChangeShapeType="1"/>
              </p:cNvSpPr>
              <p:nvPr/>
            </p:nvSpPr>
            <p:spPr bwMode="auto">
              <a:xfrm>
                <a:off x="5580" y="9981"/>
                <a:ext cx="0" cy="360"/>
              </a:xfrm>
              <a:prstGeom prst="line">
                <a:avLst/>
              </a:prstGeom>
              <a:noFill/>
              <a:ln w="9525">
                <a:solidFill>
                  <a:srgbClr val="000000"/>
                </a:solidFill>
                <a:round/>
                <a:headEnd/>
                <a:tailEnd/>
              </a:ln>
            </p:spPr>
            <p:txBody>
              <a:bodyPr/>
              <a:lstStyle/>
              <a:p>
                <a:endParaRPr lang="en-GB"/>
              </a:p>
            </p:txBody>
          </p:sp>
          <p:sp>
            <p:nvSpPr>
              <p:cNvPr id="42000" name="Line 15"/>
              <p:cNvSpPr>
                <a:spLocks noChangeShapeType="1"/>
              </p:cNvSpPr>
              <p:nvPr/>
            </p:nvSpPr>
            <p:spPr bwMode="auto">
              <a:xfrm flipH="1">
                <a:off x="3600" y="10521"/>
                <a:ext cx="1800" cy="720"/>
              </a:xfrm>
              <a:prstGeom prst="line">
                <a:avLst/>
              </a:prstGeom>
              <a:noFill/>
              <a:ln w="9525">
                <a:solidFill>
                  <a:srgbClr val="000000"/>
                </a:solidFill>
                <a:round/>
                <a:headEnd/>
                <a:tailEnd/>
              </a:ln>
            </p:spPr>
            <p:txBody>
              <a:bodyPr/>
              <a:lstStyle/>
              <a:p>
                <a:endParaRPr lang="en-GB"/>
              </a:p>
            </p:txBody>
          </p:sp>
          <p:sp>
            <p:nvSpPr>
              <p:cNvPr id="42001" name="Line 16"/>
              <p:cNvSpPr>
                <a:spLocks noChangeShapeType="1"/>
              </p:cNvSpPr>
              <p:nvPr/>
            </p:nvSpPr>
            <p:spPr bwMode="auto">
              <a:xfrm>
                <a:off x="5760" y="10521"/>
                <a:ext cx="1980" cy="720"/>
              </a:xfrm>
              <a:prstGeom prst="line">
                <a:avLst/>
              </a:prstGeom>
              <a:noFill/>
              <a:ln w="9525">
                <a:solidFill>
                  <a:srgbClr val="000000"/>
                </a:solidFill>
                <a:round/>
                <a:headEnd/>
                <a:tailEnd/>
              </a:ln>
            </p:spPr>
            <p:txBody>
              <a:bodyPr/>
              <a:lstStyle/>
              <a:p>
                <a:endParaRPr lang="en-GB"/>
              </a:p>
            </p:txBody>
          </p:sp>
          <p:sp>
            <p:nvSpPr>
              <p:cNvPr id="42002" name="Line 17"/>
              <p:cNvSpPr>
                <a:spLocks noChangeShapeType="1"/>
              </p:cNvSpPr>
              <p:nvPr/>
            </p:nvSpPr>
            <p:spPr bwMode="auto">
              <a:xfrm flipV="1">
                <a:off x="3420" y="9081"/>
                <a:ext cx="1440" cy="180"/>
              </a:xfrm>
              <a:prstGeom prst="line">
                <a:avLst/>
              </a:prstGeom>
              <a:noFill/>
              <a:ln w="9525">
                <a:solidFill>
                  <a:srgbClr val="000000"/>
                </a:solidFill>
                <a:round/>
                <a:headEnd/>
                <a:tailEnd/>
              </a:ln>
            </p:spPr>
            <p:txBody>
              <a:bodyPr/>
              <a:lstStyle/>
              <a:p>
                <a:endParaRPr lang="en-GB"/>
              </a:p>
            </p:txBody>
          </p:sp>
          <p:sp>
            <p:nvSpPr>
              <p:cNvPr id="42003" name="Line 18"/>
              <p:cNvSpPr>
                <a:spLocks noChangeShapeType="1"/>
              </p:cNvSpPr>
              <p:nvPr/>
            </p:nvSpPr>
            <p:spPr bwMode="auto">
              <a:xfrm flipV="1">
                <a:off x="4500" y="9621"/>
                <a:ext cx="360" cy="360"/>
              </a:xfrm>
              <a:prstGeom prst="line">
                <a:avLst/>
              </a:prstGeom>
              <a:noFill/>
              <a:ln w="9525">
                <a:solidFill>
                  <a:srgbClr val="000000"/>
                </a:solidFill>
                <a:round/>
                <a:headEnd/>
                <a:tailEnd/>
              </a:ln>
            </p:spPr>
            <p:txBody>
              <a:bodyPr/>
              <a:lstStyle/>
              <a:p>
                <a:endParaRPr lang="en-GB"/>
              </a:p>
            </p:txBody>
          </p:sp>
          <p:sp>
            <p:nvSpPr>
              <p:cNvPr id="42004" name="Line 19"/>
              <p:cNvSpPr>
                <a:spLocks noChangeShapeType="1"/>
              </p:cNvSpPr>
              <p:nvPr/>
            </p:nvSpPr>
            <p:spPr bwMode="auto">
              <a:xfrm flipH="1" flipV="1">
                <a:off x="6480" y="9621"/>
                <a:ext cx="720" cy="360"/>
              </a:xfrm>
              <a:prstGeom prst="line">
                <a:avLst/>
              </a:prstGeom>
              <a:noFill/>
              <a:ln w="9525">
                <a:solidFill>
                  <a:srgbClr val="000000"/>
                </a:solidFill>
                <a:round/>
                <a:headEnd/>
                <a:tailEnd/>
              </a:ln>
            </p:spPr>
            <p:txBody>
              <a:bodyPr/>
              <a:lstStyle/>
              <a:p>
                <a:endParaRPr lang="en-GB"/>
              </a:p>
            </p:txBody>
          </p:sp>
          <p:sp>
            <p:nvSpPr>
              <p:cNvPr id="42005" name="Line 20"/>
              <p:cNvSpPr>
                <a:spLocks noChangeShapeType="1"/>
              </p:cNvSpPr>
              <p:nvPr/>
            </p:nvSpPr>
            <p:spPr bwMode="auto">
              <a:xfrm flipH="1" flipV="1">
                <a:off x="6480" y="9081"/>
                <a:ext cx="1440" cy="180"/>
              </a:xfrm>
              <a:prstGeom prst="line">
                <a:avLst/>
              </a:prstGeom>
              <a:noFill/>
              <a:ln w="9525">
                <a:solidFill>
                  <a:srgbClr val="000000"/>
                </a:solidFill>
                <a:round/>
                <a:headEnd/>
                <a:tailEnd/>
              </a:ln>
            </p:spPr>
            <p:txBody>
              <a:bodyPr/>
              <a:lstStyle/>
              <a:p>
                <a:endParaRPr lang="en-GB"/>
              </a:p>
            </p:txBody>
          </p:sp>
          <p:sp>
            <p:nvSpPr>
              <p:cNvPr id="42006" name="Oval 21"/>
              <p:cNvSpPr>
                <a:spLocks noChangeArrowheads="1"/>
              </p:cNvSpPr>
              <p:nvPr/>
            </p:nvSpPr>
            <p:spPr bwMode="auto">
              <a:xfrm>
                <a:off x="2340" y="12861"/>
                <a:ext cx="1800" cy="1080"/>
              </a:xfrm>
              <a:prstGeom prst="ellipse">
                <a:avLst/>
              </a:prstGeom>
              <a:solidFill>
                <a:srgbClr val="FFFFFF"/>
              </a:solidFill>
              <a:ln w="9525">
                <a:solidFill>
                  <a:srgbClr val="000000"/>
                </a:solidFill>
                <a:round/>
                <a:headEnd/>
                <a:tailEnd/>
              </a:ln>
            </p:spPr>
            <p:txBody>
              <a:bodyPr/>
              <a:lstStyle/>
              <a:p>
                <a:endParaRPr lang="en-GB"/>
              </a:p>
            </p:txBody>
          </p:sp>
          <p:sp>
            <p:nvSpPr>
              <p:cNvPr id="42007" name="Oval 22"/>
              <p:cNvSpPr>
                <a:spLocks noChangeArrowheads="1"/>
              </p:cNvSpPr>
              <p:nvPr/>
            </p:nvSpPr>
            <p:spPr bwMode="auto">
              <a:xfrm>
                <a:off x="6840" y="12861"/>
                <a:ext cx="1800" cy="1080"/>
              </a:xfrm>
              <a:prstGeom prst="ellipse">
                <a:avLst/>
              </a:prstGeom>
              <a:solidFill>
                <a:srgbClr val="FFFFFF"/>
              </a:solidFill>
              <a:ln w="9525">
                <a:solidFill>
                  <a:srgbClr val="000000"/>
                </a:solidFill>
                <a:round/>
                <a:headEnd/>
                <a:tailEnd/>
              </a:ln>
            </p:spPr>
            <p:txBody>
              <a:bodyPr/>
              <a:lstStyle/>
              <a:p>
                <a:endParaRPr lang="en-GB"/>
              </a:p>
            </p:txBody>
          </p:sp>
          <p:sp>
            <p:nvSpPr>
              <p:cNvPr id="42008" name="Line 23"/>
              <p:cNvSpPr>
                <a:spLocks noChangeShapeType="1"/>
              </p:cNvSpPr>
              <p:nvPr/>
            </p:nvSpPr>
            <p:spPr bwMode="auto">
              <a:xfrm>
                <a:off x="3240" y="12321"/>
                <a:ext cx="0" cy="540"/>
              </a:xfrm>
              <a:prstGeom prst="line">
                <a:avLst/>
              </a:prstGeom>
              <a:noFill/>
              <a:ln w="9525">
                <a:solidFill>
                  <a:srgbClr val="000000"/>
                </a:solidFill>
                <a:round/>
                <a:headEnd/>
                <a:tailEnd/>
              </a:ln>
            </p:spPr>
            <p:txBody>
              <a:bodyPr/>
              <a:lstStyle/>
              <a:p>
                <a:endParaRPr lang="en-GB"/>
              </a:p>
            </p:txBody>
          </p:sp>
          <p:sp>
            <p:nvSpPr>
              <p:cNvPr id="42009" name="Line 24"/>
              <p:cNvSpPr>
                <a:spLocks noChangeShapeType="1"/>
              </p:cNvSpPr>
              <p:nvPr/>
            </p:nvSpPr>
            <p:spPr bwMode="auto">
              <a:xfrm>
                <a:off x="7740" y="12321"/>
                <a:ext cx="0" cy="540"/>
              </a:xfrm>
              <a:prstGeom prst="line">
                <a:avLst/>
              </a:prstGeom>
              <a:noFill/>
              <a:ln w="9525">
                <a:solidFill>
                  <a:srgbClr val="000000"/>
                </a:solidFill>
                <a:round/>
                <a:headEnd/>
                <a:tailEnd/>
              </a:ln>
            </p:spPr>
            <p:txBody>
              <a:bodyPr/>
              <a:lstStyle/>
              <a:p>
                <a:endParaRPr lang="en-GB"/>
              </a:p>
            </p:txBody>
          </p:sp>
          <p:sp>
            <p:nvSpPr>
              <p:cNvPr id="42010" name="Arc 25"/>
              <p:cNvSpPr>
                <a:spLocks/>
              </p:cNvSpPr>
              <p:nvPr/>
            </p:nvSpPr>
            <p:spPr bwMode="auto">
              <a:xfrm flipH="1">
                <a:off x="4680" y="10521"/>
                <a:ext cx="358" cy="540"/>
              </a:xfrm>
              <a:custGeom>
                <a:avLst/>
                <a:gdLst>
                  <a:gd name="T0" fmla="*/ 1 w 42906"/>
                  <a:gd name="T1" fmla="*/ 0 h 43200"/>
                  <a:gd name="T2" fmla="*/ 0 w 42906"/>
                  <a:gd name="T3" fmla="*/ 4 h 43200"/>
                  <a:gd name="T4" fmla="*/ 1 w 42906"/>
                  <a:gd name="T5" fmla="*/ 3 h 43200"/>
                  <a:gd name="T6" fmla="*/ 0 60000 65536"/>
                  <a:gd name="T7" fmla="*/ 0 60000 65536"/>
                  <a:gd name="T8" fmla="*/ 0 60000 65536"/>
                  <a:gd name="T9" fmla="*/ 0 w 42906"/>
                  <a:gd name="T10" fmla="*/ 0 h 43200"/>
                  <a:gd name="T11" fmla="*/ 42906 w 42906"/>
                  <a:gd name="T12" fmla="*/ 43200 h 43200"/>
                </a:gdLst>
                <a:ahLst/>
                <a:cxnLst>
                  <a:cxn ang="T6">
                    <a:pos x="T0" y="T1"/>
                  </a:cxn>
                  <a:cxn ang="T7">
                    <a:pos x="T2" y="T3"/>
                  </a:cxn>
                  <a:cxn ang="T8">
                    <a:pos x="T4" y="T5"/>
                  </a:cxn>
                </a:cxnLst>
                <a:rect l="T9" t="T10" r="T11" b="T12"/>
                <a:pathLst>
                  <a:path w="42906" h="43200" fill="none" extrusionOk="0">
                    <a:moveTo>
                      <a:pt x="21305" y="0"/>
                    </a:moveTo>
                    <a:cubicBezTo>
                      <a:pt x="33235" y="0"/>
                      <a:pt x="42906" y="9670"/>
                      <a:pt x="42906" y="21600"/>
                    </a:cubicBezTo>
                    <a:cubicBezTo>
                      <a:pt x="42906" y="33529"/>
                      <a:pt x="33235" y="43200"/>
                      <a:pt x="21306" y="43200"/>
                    </a:cubicBezTo>
                    <a:cubicBezTo>
                      <a:pt x="10747" y="43200"/>
                      <a:pt x="1735" y="35566"/>
                      <a:pt x="-1" y="25151"/>
                    </a:cubicBezTo>
                  </a:path>
                  <a:path w="42906" h="43200" stroke="0" extrusionOk="0">
                    <a:moveTo>
                      <a:pt x="21305" y="0"/>
                    </a:moveTo>
                    <a:cubicBezTo>
                      <a:pt x="33235" y="0"/>
                      <a:pt x="42906" y="9670"/>
                      <a:pt x="42906" y="21600"/>
                    </a:cubicBezTo>
                    <a:cubicBezTo>
                      <a:pt x="42906" y="33529"/>
                      <a:pt x="33235" y="43200"/>
                      <a:pt x="21306" y="43200"/>
                    </a:cubicBezTo>
                    <a:cubicBezTo>
                      <a:pt x="10747" y="43200"/>
                      <a:pt x="1735" y="35566"/>
                      <a:pt x="-1" y="25151"/>
                    </a:cubicBezTo>
                    <a:lnTo>
                      <a:pt x="21306" y="21600"/>
                    </a:lnTo>
                    <a:close/>
                  </a:path>
                </a:pathLst>
              </a:custGeom>
              <a:noFill/>
              <a:ln w="9525">
                <a:solidFill>
                  <a:srgbClr val="000000"/>
                </a:solidFill>
                <a:round/>
                <a:headEnd/>
                <a:tailEnd/>
              </a:ln>
            </p:spPr>
            <p:txBody>
              <a:bodyPr/>
              <a:lstStyle/>
              <a:p>
                <a:endParaRPr lang="en-GB"/>
              </a:p>
            </p:txBody>
          </p:sp>
          <p:sp>
            <p:nvSpPr>
              <p:cNvPr id="42011" name="Arc 26"/>
              <p:cNvSpPr>
                <a:spLocks/>
              </p:cNvSpPr>
              <p:nvPr/>
            </p:nvSpPr>
            <p:spPr bwMode="auto">
              <a:xfrm>
                <a:off x="6120" y="10521"/>
                <a:ext cx="360" cy="540"/>
              </a:xfrm>
              <a:custGeom>
                <a:avLst/>
                <a:gdLst>
                  <a:gd name="T0" fmla="*/ 1 w 43200"/>
                  <a:gd name="T1" fmla="*/ 0 h 43200"/>
                  <a:gd name="T2" fmla="*/ 0 w 43200"/>
                  <a:gd name="T3" fmla="*/ 2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9010"/>
                      <a:pt x="465" y="16441"/>
                      <a:pt x="1375" y="140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9010"/>
                      <a:pt x="465" y="16441"/>
                      <a:pt x="1375" y="14016"/>
                    </a:cubicBezTo>
                    <a:lnTo>
                      <a:pt x="21600" y="21600"/>
                    </a:lnTo>
                    <a:close/>
                  </a:path>
                </a:pathLst>
              </a:custGeom>
              <a:noFill/>
              <a:ln w="9525">
                <a:solidFill>
                  <a:srgbClr val="000000"/>
                </a:solidFill>
                <a:round/>
                <a:headEnd/>
                <a:tailEnd/>
              </a:ln>
            </p:spPr>
            <p:txBody>
              <a:bodyPr/>
              <a:lstStyle/>
              <a:p>
                <a:endParaRPr lang="en-GB"/>
              </a:p>
            </p:txBody>
          </p:sp>
          <p:sp>
            <p:nvSpPr>
              <p:cNvPr id="42012" name="Text Box 27"/>
              <p:cNvSpPr txBox="1">
                <a:spLocks noChangeArrowheads="1"/>
              </p:cNvSpPr>
              <p:nvPr/>
            </p:nvSpPr>
            <p:spPr bwMode="auto">
              <a:xfrm>
                <a:off x="2520" y="13044"/>
                <a:ext cx="1260" cy="720"/>
              </a:xfrm>
              <a:prstGeom prst="rect">
                <a:avLst/>
              </a:prstGeom>
              <a:noFill/>
              <a:ln w="9525">
                <a:noFill/>
                <a:miter lim="800000"/>
                <a:headEnd/>
                <a:tailEnd/>
              </a:ln>
            </p:spPr>
            <p:txBody>
              <a:bodyPr/>
              <a:lstStyle/>
              <a:p>
                <a:r>
                  <a:rPr lang="en-US" sz="1200"/>
                  <a:t>Monthly salary</a:t>
                </a:r>
                <a:endParaRPr lang="en-US"/>
              </a:p>
            </p:txBody>
          </p:sp>
          <p:sp>
            <p:nvSpPr>
              <p:cNvPr id="42013" name="Text Box 28"/>
              <p:cNvSpPr txBox="1">
                <a:spLocks noChangeArrowheads="1"/>
              </p:cNvSpPr>
              <p:nvPr/>
            </p:nvSpPr>
            <p:spPr bwMode="auto">
              <a:xfrm>
                <a:off x="7200" y="9981"/>
                <a:ext cx="1260" cy="720"/>
              </a:xfrm>
              <a:prstGeom prst="rect">
                <a:avLst/>
              </a:prstGeom>
              <a:noFill/>
              <a:ln w="9525">
                <a:noFill/>
                <a:miter lim="800000"/>
                <a:headEnd/>
                <a:tailEnd/>
              </a:ln>
            </p:spPr>
            <p:txBody>
              <a:bodyPr/>
              <a:lstStyle/>
              <a:p>
                <a:r>
                  <a:rPr lang="en-US" sz="1200"/>
                  <a:t>Address</a:t>
                </a:r>
                <a:endParaRPr lang="en-US"/>
              </a:p>
            </p:txBody>
          </p:sp>
          <p:sp>
            <p:nvSpPr>
              <p:cNvPr id="42014" name="Text Box 29"/>
              <p:cNvSpPr txBox="1">
                <a:spLocks noChangeArrowheads="1"/>
              </p:cNvSpPr>
              <p:nvPr/>
            </p:nvSpPr>
            <p:spPr bwMode="auto">
              <a:xfrm>
                <a:off x="1800" y="9081"/>
                <a:ext cx="1260" cy="720"/>
              </a:xfrm>
              <a:prstGeom prst="rect">
                <a:avLst/>
              </a:prstGeom>
              <a:noFill/>
              <a:ln w="9525">
                <a:noFill/>
                <a:miter lim="800000"/>
                <a:headEnd/>
                <a:tailEnd/>
              </a:ln>
            </p:spPr>
            <p:txBody>
              <a:bodyPr/>
              <a:lstStyle/>
              <a:p>
                <a:r>
                  <a:rPr lang="en-US" sz="1200"/>
                  <a:t>Name</a:t>
                </a:r>
                <a:endParaRPr lang="en-US"/>
              </a:p>
            </p:txBody>
          </p:sp>
          <p:sp>
            <p:nvSpPr>
              <p:cNvPr id="42015" name="Text Box 30"/>
              <p:cNvSpPr txBox="1">
                <a:spLocks noChangeArrowheads="1"/>
              </p:cNvSpPr>
              <p:nvPr/>
            </p:nvSpPr>
            <p:spPr bwMode="auto">
              <a:xfrm>
                <a:off x="3060" y="9981"/>
                <a:ext cx="1440" cy="720"/>
              </a:xfrm>
              <a:prstGeom prst="rect">
                <a:avLst/>
              </a:prstGeom>
              <a:noFill/>
              <a:ln w="9525">
                <a:noFill/>
                <a:miter lim="800000"/>
                <a:headEnd/>
                <a:tailEnd/>
              </a:ln>
            </p:spPr>
            <p:txBody>
              <a:bodyPr/>
              <a:lstStyle/>
              <a:p>
                <a:r>
                  <a:rPr lang="en-US" sz="1200"/>
                  <a:t>Employee ID</a:t>
                </a:r>
                <a:endParaRPr lang="en-US"/>
              </a:p>
            </p:txBody>
          </p:sp>
          <p:sp>
            <p:nvSpPr>
              <p:cNvPr id="42016" name="Text Box 31"/>
              <p:cNvSpPr txBox="1">
                <a:spLocks noChangeArrowheads="1"/>
              </p:cNvSpPr>
              <p:nvPr/>
            </p:nvSpPr>
            <p:spPr bwMode="auto">
              <a:xfrm>
                <a:off x="7020" y="13044"/>
                <a:ext cx="1260" cy="720"/>
              </a:xfrm>
              <a:prstGeom prst="rect">
                <a:avLst/>
              </a:prstGeom>
              <a:noFill/>
              <a:ln w="9525">
                <a:noFill/>
                <a:miter lim="800000"/>
                <a:headEnd/>
                <a:tailEnd/>
              </a:ln>
            </p:spPr>
            <p:txBody>
              <a:bodyPr/>
              <a:lstStyle/>
              <a:p>
                <a:r>
                  <a:rPr lang="en-US" sz="1200"/>
                  <a:t>Hourly Rate salary</a:t>
                </a:r>
                <a:endParaRPr lang="en-US"/>
              </a:p>
            </p:txBody>
          </p:sp>
          <p:sp>
            <p:nvSpPr>
              <p:cNvPr id="42017" name="Text Box 32"/>
              <p:cNvSpPr txBox="1">
                <a:spLocks noChangeArrowheads="1"/>
              </p:cNvSpPr>
              <p:nvPr/>
            </p:nvSpPr>
            <p:spPr bwMode="auto">
              <a:xfrm>
                <a:off x="8100" y="8901"/>
                <a:ext cx="1260" cy="720"/>
              </a:xfrm>
              <a:prstGeom prst="rect">
                <a:avLst/>
              </a:prstGeom>
              <a:noFill/>
              <a:ln w="9525">
                <a:noFill/>
                <a:miter lim="800000"/>
                <a:headEnd/>
                <a:tailEnd/>
              </a:ln>
            </p:spPr>
            <p:txBody>
              <a:bodyPr/>
              <a:lstStyle/>
              <a:p>
                <a:r>
                  <a:rPr lang="en-US" sz="1200"/>
                  <a:t>Date of Birth</a:t>
                </a:r>
                <a:endParaRPr lang="en-US"/>
              </a:p>
            </p:txBody>
          </p:sp>
        </p:grpSp>
      </p:grpSp>
    </p:spTree>
    <p:extLst>
      <p:ext uri="{BB962C8B-B14F-4D97-AF65-F5344CB8AC3E}">
        <p14:creationId xmlns:p14="http://schemas.microsoft.com/office/powerpoint/2010/main" val="12742794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z="3200" b="1" smtClean="0"/>
              <a:t>EER Modelling: When?</a:t>
            </a:r>
          </a:p>
        </p:txBody>
      </p:sp>
      <p:sp>
        <p:nvSpPr>
          <p:cNvPr id="43012" name="Rectangle 3"/>
          <p:cNvSpPr>
            <a:spLocks noGrp="1" noChangeArrowheads="1"/>
          </p:cNvSpPr>
          <p:nvPr>
            <p:ph idx="1"/>
          </p:nvPr>
        </p:nvSpPr>
        <p:spPr/>
        <p:txBody>
          <a:bodyPr/>
          <a:lstStyle/>
          <a:p>
            <a:pPr eaLnBrk="1" hangingPunct="1">
              <a:buFont typeface="Wingdings" pitchFamily="2" charset="2"/>
              <a:buNone/>
            </a:pPr>
            <a:r>
              <a:rPr lang="en-GB" altLang="zh-CN" smtClean="0">
                <a:ea typeface="宋体" pitchFamily="2" charset="-122"/>
              </a:rPr>
              <a:t>The choice of using EER modelling technique depends on the following factors:</a:t>
            </a:r>
          </a:p>
          <a:p>
            <a:pPr eaLnBrk="1" hangingPunct="1"/>
            <a:r>
              <a:rPr lang="en-GB" altLang="zh-CN" smtClean="0">
                <a:ea typeface="宋体" pitchFamily="2" charset="-122"/>
              </a:rPr>
              <a:t>some entities share common attributes with others but not with all</a:t>
            </a:r>
          </a:p>
          <a:p>
            <a:pPr eaLnBrk="1" hangingPunct="1"/>
            <a:r>
              <a:rPr lang="en-GB" altLang="zh-CN" smtClean="0">
                <a:ea typeface="宋体" pitchFamily="2" charset="-122"/>
              </a:rPr>
              <a:t>an entity type that shares common attributes with others, has very specific relationship and that is unique to that entity type</a:t>
            </a:r>
          </a:p>
          <a:p>
            <a:pPr eaLnBrk="1" hangingPunct="1"/>
            <a:r>
              <a:rPr lang="en-GB" altLang="zh-CN" smtClean="0">
                <a:ea typeface="宋体" pitchFamily="2" charset="-122"/>
              </a:rPr>
              <a:t>specific business rules/constraints need to be applied</a:t>
            </a:r>
          </a:p>
          <a:p>
            <a:pPr eaLnBrk="1" hangingPunct="1"/>
            <a:r>
              <a:rPr lang="en-GB" altLang="zh-CN" smtClean="0">
                <a:ea typeface="宋体" pitchFamily="2" charset="-122"/>
              </a:rPr>
              <a:t>an entity has an especial relationship with its own instances, in other words when entities demonstrate recursive relationships</a:t>
            </a:r>
          </a:p>
          <a:p>
            <a:pPr eaLnBrk="1" hangingPunct="1"/>
            <a:r>
              <a:rPr lang="en-GB" altLang="zh-CN" smtClean="0">
                <a:ea typeface="宋体" pitchFamily="2" charset="-122"/>
              </a:rPr>
              <a:t>if ‘is a’ and ‘has a’ relationships are identified, for example, a Truck </a:t>
            </a:r>
            <a:r>
              <a:rPr lang="en-GB" altLang="zh-CN" b="1" smtClean="0">
                <a:ea typeface="宋体" pitchFamily="2" charset="-122"/>
              </a:rPr>
              <a:t>is a</a:t>
            </a:r>
            <a:r>
              <a:rPr lang="en-GB" altLang="zh-CN" smtClean="0">
                <a:ea typeface="宋体" pitchFamily="2" charset="-122"/>
              </a:rPr>
              <a:t> Vehicle and Truck </a:t>
            </a:r>
            <a:r>
              <a:rPr lang="en-GB" altLang="zh-CN" b="1" smtClean="0">
                <a:ea typeface="宋体" pitchFamily="2" charset="-122"/>
              </a:rPr>
              <a:t>has a</a:t>
            </a:r>
            <a:r>
              <a:rPr lang="en-GB" altLang="zh-CN" smtClean="0">
                <a:ea typeface="宋体" pitchFamily="2" charset="-122"/>
              </a:rPr>
              <a:t> Part. </a:t>
            </a:r>
            <a:endParaRPr lang="en-US" smtClean="0"/>
          </a:p>
        </p:txBody>
      </p:sp>
    </p:spTree>
    <p:extLst>
      <p:ext uri="{BB962C8B-B14F-4D97-AF65-F5344CB8AC3E}">
        <p14:creationId xmlns:p14="http://schemas.microsoft.com/office/powerpoint/2010/main" val="29304450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3200" b="1" dirty="0" smtClean="0"/>
              <a:t>Lecture Outline</a:t>
            </a:r>
          </a:p>
        </p:txBody>
      </p:sp>
      <p:sp>
        <p:nvSpPr>
          <p:cNvPr id="11268" name="Rectangle 3"/>
          <p:cNvSpPr>
            <a:spLocks noGrp="1" noChangeArrowheads="1"/>
          </p:cNvSpPr>
          <p:nvPr>
            <p:ph idx="1"/>
          </p:nvPr>
        </p:nvSpPr>
        <p:spPr>
          <a:xfrm>
            <a:off x="1042988" y="1052513"/>
            <a:ext cx="7777162" cy="4968875"/>
          </a:xfrm>
        </p:spPr>
        <p:txBody>
          <a:bodyPr/>
          <a:lstStyle/>
          <a:p>
            <a:pPr eaLnBrk="1" hangingPunct="1">
              <a:lnSpc>
                <a:spcPct val="90000"/>
              </a:lnSpc>
            </a:pPr>
            <a:r>
              <a:rPr lang="en-US" dirty="0" smtClean="0"/>
              <a:t>Data </a:t>
            </a:r>
            <a:r>
              <a:rPr lang="en-US" dirty="0" err="1" smtClean="0"/>
              <a:t>Modelling</a:t>
            </a:r>
            <a:endParaRPr lang="en-US" dirty="0" smtClean="0"/>
          </a:p>
          <a:p>
            <a:pPr lvl="1" eaLnBrk="1" hangingPunct="1">
              <a:lnSpc>
                <a:spcPct val="90000"/>
              </a:lnSpc>
            </a:pPr>
            <a:r>
              <a:rPr lang="en-US" dirty="0" smtClean="0"/>
              <a:t>Example Database Application (COMPANY)</a:t>
            </a:r>
          </a:p>
          <a:p>
            <a:pPr lvl="1" eaLnBrk="1" hangingPunct="1">
              <a:lnSpc>
                <a:spcPct val="90000"/>
              </a:lnSpc>
            </a:pPr>
            <a:r>
              <a:rPr lang="en-US" dirty="0" smtClean="0"/>
              <a:t>ER model concepts</a:t>
            </a:r>
          </a:p>
          <a:p>
            <a:pPr lvl="2" eaLnBrk="1" hangingPunct="1">
              <a:lnSpc>
                <a:spcPct val="90000"/>
              </a:lnSpc>
            </a:pPr>
            <a:r>
              <a:rPr lang="en-US" sz="1900" dirty="0" smtClean="0"/>
              <a:t>Entities and Attributes</a:t>
            </a:r>
          </a:p>
          <a:p>
            <a:pPr lvl="2" eaLnBrk="1" hangingPunct="1">
              <a:lnSpc>
                <a:spcPct val="90000"/>
              </a:lnSpc>
            </a:pPr>
            <a:r>
              <a:rPr lang="en-US" sz="1900" dirty="0" smtClean="0"/>
              <a:t>Entity Types, Value Sets, and Key Attributes</a:t>
            </a:r>
          </a:p>
          <a:p>
            <a:pPr lvl="2" eaLnBrk="1" hangingPunct="1">
              <a:lnSpc>
                <a:spcPct val="90000"/>
              </a:lnSpc>
            </a:pPr>
            <a:r>
              <a:rPr lang="en-US" sz="1900" dirty="0" smtClean="0"/>
              <a:t>Relationships and Relationship Types</a:t>
            </a:r>
          </a:p>
          <a:p>
            <a:pPr lvl="2" eaLnBrk="1" hangingPunct="1">
              <a:lnSpc>
                <a:spcPct val="90000"/>
              </a:lnSpc>
            </a:pPr>
            <a:r>
              <a:rPr lang="en-US" sz="1900" dirty="0" smtClean="0"/>
              <a:t>Weak Entity Types</a:t>
            </a:r>
          </a:p>
          <a:p>
            <a:pPr lvl="1" eaLnBrk="1" hangingPunct="1">
              <a:lnSpc>
                <a:spcPct val="90000"/>
              </a:lnSpc>
            </a:pPr>
            <a:r>
              <a:rPr lang="en-US" dirty="0" smtClean="0"/>
              <a:t>More about relationships</a:t>
            </a:r>
          </a:p>
          <a:p>
            <a:pPr lvl="2" eaLnBrk="1" hangingPunct="1">
              <a:lnSpc>
                <a:spcPct val="90000"/>
              </a:lnSpc>
            </a:pPr>
            <a:r>
              <a:rPr lang="en-US" sz="1800" dirty="0" smtClean="0"/>
              <a:t>Structural constraints: cardinality ratio, membership class</a:t>
            </a:r>
          </a:p>
          <a:p>
            <a:pPr lvl="2" eaLnBrk="1" hangingPunct="1">
              <a:lnSpc>
                <a:spcPct val="90000"/>
              </a:lnSpc>
            </a:pPr>
            <a:r>
              <a:rPr lang="en-US" sz="1800" dirty="0" smtClean="0"/>
              <a:t>Recursive relationships</a:t>
            </a:r>
          </a:p>
          <a:p>
            <a:pPr lvl="2" eaLnBrk="1" hangingPunct="1">
              <a:lnSpc>
                <a:spcPct val="90000"/>
              </a:lnSpc>
            </a:pPr>
            <a:r>
              <a:rPr lang="en-US" sz="1800" dirty="0" smtClean="0"/>
              <a:t>Subtype and generalization of subtype</a:t>
            </a:r>
          </a:p>
          <a:p>
            <a:pPr lvl="1" eaLnBrk="1" hangingPunct="1">
              <a:lnSpc>
                <a:spcPct val="90000"/>
              </a:lnSpc>
            </a:pPr>
            <a:r>
              <a:rPr lang="en-US" dirty="0" smtClean="0"/>
              <a:t>ER diagram</a:t>
            </a:r>
          </a:p>
          <a:p>
            <a:pPr lvl="1" eaLnBrk="1" hangingPunct="1">
              <a:lnSpc>
                <a:spcPct val="90000"/>
              </a:lnSpc>
            </a:pPr>
            <a:r>
              <a:rPr lang="en-GB" dirty="0" smtClean="0"/>
              <a:t>Transformation ER model -&gt; relational database schema</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Entity-Relationship Modeling</a:t>
            </a:r>
            <a:br>
              <a:rPr lang="en-US" dirty="0" smtClean="0"/>
            </a:br>
            <a:r>
              <a:rPr lang="en-US" sz="2200" dirty="0" smtClean="0">
                <a:solidFill>
                  <a:schemeClr val="hlink"/>
                </a:solidFill>
              </a:rPr>
              <a:t>Lab Notes</a:t>
            </a:r>
          </a:p>
        </p:txBody>
      </p:sp>
      <p:sp>
        <p:nvSpPr>
          <p:cNvPr id="197642" name="Rectangle 10"/>
          <p:cNvSpPr>
            <a:spLocks noGrp="1" noChangeArrowheads="1"/>
          </p:cNvSpPr>
          <p:nvPr>
            <p:ph idx="1"/>
          </p:nvPr>
        </p:nvSpPr>
        <p:spPr>
          <a:xfrm>
            <a:off x="1042988" y="3357563"/>
            <a:ext cx="7777162" cy="2879725"/>
          </a:xfrm>
          <a:noFill/>
        </p:spPr>
        <p:txBody>
          <a:bodyPr/>
          <a:lstStyle/>
          <a:p>
            <a:pPr marL="419100" indent="-419100" eaLnBrk="1" hangingPunct="1"/>
            <a:r>
              <a:rPr lang="en-US" dirty="0" err="1" smtClean="0"/>
              <a:t>CompanyID</a:t>
            </a:r>
            <a:r>
              <a:rPr lang="en-US" dirty="0" smtClean="0"/>
              <a:t> duplicates in </a:t>
            </a:r>
            <a:r>
              <a:rPr lang="en-US" dirty="0" err="1" smtClean="0"/>
              <a:t>Joblist</a:t>
            </a:r>
            <a:r>
              <a:rPr lang="en-US" dirty="0" smtClean="0"/>
              <a:t> table:</a:t>
            </a:r>
          </a:p>
          <a:p>
            <a:pPr marL="838200" lvl="1" indent="-381000" eaLnBrk="1" hangingPunct="1"/>
            <a:r>
              <a:rPr lang="en-US" dirty="0" smtClean="0"/>
              <a:t>No: 1-1 relationship</a:t>
            </a:r>
          </a:p>
          <a:p>
            <a:pPr marL="838200" lvl="1" indent="-381000" eaLnBrk="1" hangingPunct="1"/>
            <a:r>
              <a:rPr lang="en-US" dirty="0" smtClean="0"/>
              <a:t>Yes: 1-Many relationship (Many side: </a:t>
            </a:r>
            <a:r>
              <a:rPr lang="en-US" dirty="0" err="1" smtClean="0"/>
              <a:t>Joblist</a:t>
            </a:r>
            <a:r>
              <a:rPr lang="en-US" dirty="0" smtClean="0"/>
              <a:t>)</a:t>
            </a:r>
          </a:p>
          <a:p>
            <a:pPr marL="838200" lvl="1" indent="-381000" eaLnBrk="1" hangingPunct="1"/>
            <a:endParaRPr lang="en-US" dirty="0" smtClean="0"/>
          </a:p>
        </p:txBody>
      </p:sp>
      <p:grpSp>
        <p:nvGrpSpPr>
          <p:cNvPr id="12292" name="Group 4"/>
          <p:cNvGrpSpPr>
            <a:grpSpLocks/>
          </p:cNvGrpSpPr>
          <p:nvPr/>
        </p:nvGrpSpPr>
        <p:grpSpPr bwMode="auto">
          <a:xfrm>
            <a:off x="1547813" y="1412875"/>
            <a:ext cx="6270625" cy="1609725"/>
            <a:chOff x="1198" y="2688"/>
            <a:chExt cx="3950" cy="1014"/>
          </a:xfrm>
        </p:grpSpPr>
        <p:sp>
          <p:nvSpPr>
            <p:cNvPr id="12294" name="Rectangle 5"/>
            <p:cNvSpPr>
              <a:spLocks noChangeArrowheads="1"/>
            </p:cNvSpPr>
            <p:nvPr/>
          </p:nvSpPr>
          <p:spPr bwMode="auto">
            <a:xfrm>
              <a:off x="1882" y="2930"/>
              <a:ext cx="3259" cy="227"/>
            </a:xfrm>
            <a:prstGeom prst="rect">
              <a:avLst/>
            </a:prstGeom>
            <a:solidFill>
              <a:schemeClr val="bg1"/>
            </a:solidFill>
            <a:ln w="9525">
              <a:solidFill>
                <a:schemeClr val="tx1"/>
              </a:solidFill>
              <a:miter lim="800000"/>
              <a:headEnd/>
              <a:tailEnd/>
            </a:ln>
          </p:spPr>
          <p:txBody>
            <a:bodyPr wrap="none" anchor="ctr"/>
            <a:lstStyle/>
            <a:p>
              <a:pPr eaLnBrk="0" hangingPunct="0"/>
              <a:r>
                <a:rPr lang="en-GB" sz="2400" u="sng">
                  <a:latin typeface="Times New Roman" pitchFamily="18" charset="0"/>
                </a:rPr>
                <a:t>JobID</a:t>
              </a:r>
              <a:r>
                <a:rPr lang="en-GB" sz="2400">
                  <a:latin typeface="Times New Roman" pitchFamily="18" charset="0"/>
                </a:rPr>
                <a:t> CompanyID JobTitle Salary ….</a:t>
              </a:r>
              <a:r>
                <a:rPr lang="en-GB">
                  <a:latin typeface="Times New Roman" pitchFamily="18" charset="0"/>
                </a:rPr>
                <a:t> </a:t>
              </a:r>
            </a:p>
          </p:txBody>
        </p:sp>
        <p:sp>
          <p:nvSpPr>
            <p:cNvPr id="12295" name="Text Box 6"/>
            <p:cNvSpPr txBox="1">
              <a:spLocks noChangeArrowheads="1"/>
            </p:cNvSpPr>
            <p:nvPr/>
          </p:nvSpPr>
          <p:spPr bwMode="auto">
            <a:xfrm>
              <a:off x="1198" y="2688"/>
              <a:ext cx="681" cy="288"/>
            </a:xfrm>
            <a:prstGeom prst="rect">
              <a:avLst/>
            </a:prstGeom>
            <a:noFill/>
            <a:ln w="9525">
              <a:noFill/>
              <a:miter lim="800000"/>
              <a:headEnd/>
              <a:tailEnd/>
            </a:ln>
          </p:spPr>
          <p:txBody>
            <a:bodyPr wrap="none">
              <a:spAutoFit/>
            </a:bodyPr>
            <a:lstStyle/>
            <a:p>
              <a:pPr eaLnBrk="0" hangingPunct="0"/>
              <a:r>
                <a:rPr lang="en-GB" sz="2400">
                  <a:latin typeface="Times New Roman" pitchFamily="18" charset="0"/>
                </a:rPr>
                <a:t>JobList</a:t>
              </a:r>
            </a:p>
          </p:txBody>
        </p:sp>
        <p:sp>
          <p:nvSpPr>
            <p:cNvPr id="12296" name="Rectangle 7"/>
            <p:cNvSpPr>
              <a:spLocks noChangeArrowheads="1"/>
            </p:cNvSpPr>
            <p:nvPr/>
          </p:nvSpPr>
          <p:spPr bwMode="auto">
            <a:xfrm>
              <a:off x="1878" y="3458"/>
              <a:ext cx="3270" cy="244"/>
            </a:xfrm>
            <a:prstGeom prst="rect">
              <a:avLst/>
            </a:prstGeom>
            <a:solidFill>
              <a:schemeClr val="bg1"/>
            </a:solidFill>
            <a:ln w="9525">
              <a:solidFill>
                <a:schemeClr val="tx1"/>
              </a:solidFill>
              <a:miter lim="800000"/>
              <a:headEnd/>
              <a:tailEnd/>
            </a:ln>
          </p:spPr>
          <p:txBody>
            <a:bodyPr wrap="none" anchor="ctr"/>
            <a:lstStyle/>
            <a:p>
              <a:pPr eaLnBrk="0" hangingPunct="0"/>
              <a:r>
                <a:rPr lang="en-GB" sz="2400" u="sng">
                  <a:latin typeface="Times New Roman" pitchFamily="18" charset="0"/>
                </a:rPr>
                <a:t>CompanyID</a:t>
              </a:r>
              <a:r>
                <a:rPr lang="en-GB" sz="2400">
                  <a:latin typeface="Times New Roman" pitchFamily="18" charset="0"/>
                </a:rPr>
                <a:t> CompanyName Address ...</a:t>
              </a:r>
            </a:p>
          </p:txBody>
        </p:sp>
        <p:sp>
          <p:nvSpPr>
            <p:cNvPr id="12297" name="Text Box 8"/>
            <p:cNvSpPr txBox="1">
              <a:spLocks noChangeArrowheads="1"/>
            </p:cNvSpPr>
            <p:nvPr/>
          </p:nvSpPr>
          <p:spPr bwMode="auto">
            <a:xfrm>
              <a:off x="1198" y="3187"/>
              <a:ext cx="862" cy="288"/>
            </a:xfrm>
            <a:prstGeom prst="rect">
              <a:avLst/>
            </a:prstGeom>
            <a:noFill/>
            <a:ln w="9525">
              <a:noFill/>
              <a:miter lim="800000"/>
              <a:headEnd/>
              <a:tailEnd/>
            </a:ln>
          </p:spPr>
          <p:txBody>
            <a:bodyPr wrap="none">
              <a:spAutoFit/>
            </a:bodyPr>
            <a:lstStyle/>
            <a:p>
              <a:pPr eaLnBrk="0" hangingPunct="0"/>
              <a:r>
                <a:rPr lang="en-GB" sz="2400">
                  <a:latin typeface="Times New Roman" pitchFamily="18" charset="0"/>
                </a:rPr>
                <a:t>Company</a:t>
              </a:r>
            </a:p>
          </p:txBody>
        </p:sp>
        <p:sp>
          <p:nvSpPr>
            <p:cNvPr id="12298" name="Line 9"/>
            <p:cNvSpPr>
              <a:spLocks noChangeShapeType="1"/>
            </p:cNvSpPr>
            <p:nvPr/>
          </p:nvSpPr>
          <p:spPr bwMode="auto">
            <a:xfrm flipH="1">
              <a:off x="2785" y="3158"/>
              <a:ext cx="186" cy="347"/>
            </a:xfrm>
            <a:prstGeom prst="line">
              <a:avLst/>
            </a:prstGeom>
            <a:noFill/>
            <a:ln w="38100">
              <a:solidFill>
                <a:schemeClr val="hlink"/>
              </a:solidFill>
              <a:round/>
              <a:headEnd/>
              <a:tailEnd type="triangle" w="med" len="med"/>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642">
                                            <p:txEl>
                                              <p:pRg st="0" end="0"/>
                                            </p:txEl>
                                          </p:spTgt>
                                        </p:tgtEl>
                                        <p:attrNameLst>
                                          <p:attrName>style.visibility</p:attrName>
                                        </p:attrNameLst>
                                      </p:cBhvr>
                                      <p:to>
                                        <p:strVal val="visible"/>
                                      </p:to>
                                    </p:set>
                                    <p:anim calcmode="lin" valueType="num">
                                      <p:cBhvr additive="base">
                                        <p:cTn id="7" dur="500" fill="hold"/>
                                        <p:tgtEl>
                                          <p:spTgt spid="1976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6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7642">
                                            <p:txEl>
                                              <p:pRg st="1" end="1"/>
                                            </p:txEl>
                                          </p:spTgt>
                                        </p:tgtEl>
                                        <p:attrNameLst>
                                          <p:attrName>style.visibility</p:attrName>
                                        </p:attrNameLst>
                                      </p:cBhvr>
                                      <p:to>
                                        <p:strVal val="visible"/>
                                      </p:to>
                                    </p:set>
                                    <p:anim calcmode="lin" valueType="num">
                                      <p:cBhvr additive="base">
                                        <p:cTn id="11" dur="500" fill="hold"/>
                                        <p:tgtEl>
                                          <p:spTgt spid="1976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764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7642">
                                            <p:txEl>
                                              <p:pRg st="2" end="2"/>
                                            </p:txEl>
                                          </p:spTgt>
                                        </p:tgtEl>
                                        <p:attrNameLst>
                                          <p:attrName>style.visibility</p:attrName>
                                        </p:attrNameLst>
                                      </p:cBhvr>
                                      <p:to>
                                        <p:strVal val="visible"/>
                                      </p:to>
                                    </p:set>
                                    <p:anim calcmode="lin" valueType="num">
                                      <p:cBhvr additive="base">
                                        <p:cTn id="15" dur="500" fill="hold"/>
                                        <p:tgtEl>
                                          <p:spTgt spid="19764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76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mtClean="0">
                <a:solidFill>
                  <a:schemeClr val="hlink"/>
                </a:solidFill>
              </a:rPr>
              <a:t>What is the ER modeling? And why?</a:t>
            </a:r>
          </a:p>
        </p:txBody>
      </p:sp>
      <p:sp>
        <p:nvSpPr>
          <p:cNvPr id="128003" name="Rectangle 3"/>
          <p:cNvSpPr>
            <a:spLocks noGrp="1" noChangeArrowheads="1"/>
          </p:cNvSpPr>
          <p:nvPr>
            <p:ph idx="1"/>
          </p:nvPr>
        </p:nvSpPr>
        <p:spPr/>
        <p:txBody>
          <a:bodyPr/>
          <a:lstStyle/>
          <a:p>
            <a:pPr eaLnBrk="1" hangingPunct="1"/>
            <a:r>
              <a:rPr lang="en-GB" smtClean="0"/>
              <a:t>ER modelling is a logical organisation of data within a database system</a:t>
            </a:r>
          </a:p>
          <a:p>
            <a:pPr eaLnBrk="1" hangingPunct="1"/>
            <a:r>
              <a:rPr lang="en-GB" smtClean="0"/>
              <a:t>ER modelling technique is based on relational data model</a:t>
            </a:r>
          </a:p>
          <a:p>
            <a:pPr eaLnBrk="1" hangingPunct="1"/>
            <a:r>
              <a:rPr lang="en-GB" smtClean="0"/>
              <a:t>Why use ER data modelling:</a:t>
            </a:r>
            <a:endParaRPr lang="en-GB" b="1" smtClean="0"/>
          </a:p>
          <a:p>
            <a:pPr lvl="1" eaLnBrk="1" hangingPunct="1"/>
            <a:r>
              <a:rPr lang="en-GB" smtClean="0"/>
              <a:t>User requirements can be specified formally &amp; unambiguously</a:t>
            </a:r>
          </a:p>
          <a:p>
            <a:pPr lvl="1" eaLnBrk="1" hangingPunct="1"/>
            <a:r>
              <a:rPr lang="en-GB" smtClean="0"/>
              <a:t>The conceptual data model is independent of any particular DBMS</a:t>
            </a:r>
          </a:p>
          <a:p>
            <a:pPr lvl="1" eaLnBrk="1" hangingPunct="1"/>
            <a:r>
              <a:rPr lang="en-GB" smtClean="0"/>
              <a:t>It does not involve any physical or implemental details</a:t>
            </a:r>
          </a:p>
          <a:p>
            <a:pPr lvl="1" eaLnBrk="1" hangingPunct="1"/>
            <a:r>
              <a:rPr lang="en-GB" smtClean="0"/>
              <a:t>It can be easily understood by ordinary users.</a:t>
            </a:r>
          </a:p>
          <a:p>
            <a:pPr lvl="1" eaLnBrk="1" hangingPunct="1"/>
            <a:r>
              <a:rPr lang="en-GB" smtClean="0"/>
              <a:t>It provides an effective bridge between informal user requirements and logical database design and implementation</a:t>
            </a:r>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3" end="3"/>
                                            </p:txEl>
                                          </p:spTgt>
                                        </p:tgtEl>
                                        <p:attrNameLst>
                                          <p:attrName>style.visibility</p:attrName>
                                        </p:attrNameLst>
                                      </p:cBhvr>
                                      <p:to>
                                        <p:strVal val="visible"/>
                                      </p:to>
                                    </p:set>
                                    <p:anim calcmode="lin" valueType="num">
                                      <p:cBhvr additive="base">
                                        <p:cTn id="7"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4" end="4"/>
                                            </p:txEl>
                                          </p:spTgt>
                                        </p:tgtEl>
                                        <p:attrNameLst>
                                          <p:attrName>style.visibility</p:attrName>
                                        </p:attrNameLst>
                                      </p:cBhvr>
                                      <p:to>
                                        <p:strVal val="visible"/>
                                      </p:to>
                                    </p:set>
                                    <p:anim calcmode="lin" valueType="num">
                                      <p:cBhvr additive="base">
                                        <p:cTn id="11"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8003">
                                            <p:txEl>
                                              <p:pRg st="5" end="5"/>
                                            </p:txEl>
                                          </p:spTgt>
                                        </p:tgtEl>
                                        <p:attrNameLst>
                                          <p:attrName>style.visibility</p:attrName>
                                        </p:attrNameLst>
                                      </p:cBhvr>
                                      <p:to>
                                        <p:strVal val="visible"/>
                                      </p:to>
                                    </p:set>
                                    <p:anim calcmode="lin" valueType="num">
                                      <p:cBhvr additive="base">
                                        <p:cTn id="15" dur="500" fill="hold"/>
                                        <p:tgtEl>
                                          <p:spTgt spid="12800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800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8003">
                                            <p:txEl>
                                              <p:pRg st="6" end="6"/>
                                            </p:txEl>
                                          </p:spTgt>
                                        </p:tgtEl>
                                        <p:attrNameLst>
                                          <p:attrName>style.visibility</p:attrName>
                                        </p:attrNameLst>
                                      </p:cBhvr>
                                      <p:to>
                                        <p:strVal val="visible"/>
                                      </p:to>
                                    </p:set>
                                    <p:anim calcmode="lin" valueType="num">
                                      <p:cBhvr additive="base">
                                        <p:cTn id="19" dur="500" fill="hold"/>
                                        <p:tgtEl>
                                          <p:spTgt spid="12800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8003">
                                            <p:txEl>
                                              <p:pRg st="7" end="7"/>
                                            </p:txEl>
                                          </p:spTgt>
                                        </p:tgtEl>
                                        <p:attrNameLst>
                                          <p:attrName>style.visibility</p:attrName>
                                        </p:attrNameLst>
                                      </p:cBhvr>
                                      <p:to>
                                        <p:strVal val="visible"/>
                                      </p:to>
                                    </p:set>
                                    <p:anim calcmode="lin" valueType="num">
                                      <p:cBhvr additive="base">
                                        <p:cTn id="23" dur="500" fill="hold"/>
                                        <p:tgtEl>
                                          <p:spTgt spid="12800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mtClean="0"/>
              <a:t>Entity-Relationship Modeling</a:t>
            </a:r>
            <a:r>
              <a:rPr lang="en-US" sz="2200" smtClean="0">
                <a:solidFill>
                  <a:schemeClr val="hlink"/>
                </a:solidFill>
              </a:rPr>
              <a:t/>
            </a:r>
            <a:br>
              <a:rPr lang="en-US" sz="2200" smtClean="0">
                <a:solidFill>
                  <a:schemeClr val="hlink"/>
                </a:solidFill>
              </a:rPr>
            </a:br>
            <a:r>
              <a:rPr lang="en-US" sz="2200" smtClean="0">
                <a:solidFill>
                  <a:schemeClr val="hlink"/>
                </a:solidFill>
              </a:rPr>
              <a:t> Example Database Application (COMPANY)</a:t>
            </a:r>
          </a:p>
        </p:txBody>
      </p:sp>
      <p:sp>
        <p:nvSpPr>
          <p:cNvPr id="14340" name="Rectangle 3"/>
          <p:cNvSpPr>
            <a:spLocks noGrp="1" noChangeArrowheads="1"/>
          </p:cNvSpPr>
          <p:nvPr>
            <p:ph idx="1"/>
          </p:nvPr>
        </p:nvSpPr>
        <p:spPr/>
        <p:txBody>
          <a:bodyPr/>
          <a:lstStyle/>
          <a:p>
            <a:pPr eaLnBrk="1" hangingPunct="1">
              <a:lnSpc>
                <a:spcPct val="90000"/>
              </a:lnSpc>
            </a:pPr>
            <a:r>
              <a:rPr lang="en-US" sz="2000" smtClean="0"/>
              <a:t>Requirements of the Company (oversimplified for illustrative purposes)</a:t>
            </a:r>
          </a:p>
          <a:p>
            <a:pPr lvl="1" eaLnBrk="1" hangingPunct="1">
              <a:lnSpc>
                <a:spcPct val="90000"/>
              </a:lnSpc>
            </a:pPr>
            <a:r>
              <a:rPr lang="en-US" sz="1900" smtClean="0"/>
              <a:t>The company is organized into DEPARTMENTs. Each department has a name, number and an employee who </a:t>
            </a:r>
            <a:r>
              <a:rPr lang="en-US" sz="1900" i="1" smtClean="0"/>
              <a:t>manages </a:t>
            </a:r>
            <a:r>
              <a:rPr lang="en-US" sz="1900" smtClean="0"/>
              <a:t>the department. We keep track of the start date of the department</a:t>
            </a:r>
            <a:r>
              <a:rPr lang="en-US" sz="1900" i="1" smtClean="0"/>
              <a:t> </a:t>
            </a:r>
            <a:r>
              <a:rPr lang="en-US" sz="1900" smtClean="0"/>
              <a:t>manager</a:t>
            </a:r>
            <a:endParaRPr lang="en-US" sz="1900" i="1" smtClean="0"/>
          </a:p>
          <a:p>
            <a:pPr lvl="1" eaLnBrk="1" hangingPunct="1">
              <a:lnSpc>
                <a:spcPct val="90000"/>
              </a:lnSpc>
            </a:pPr>
            <a:r>
              <a:rPr lang="en-US" sz="1900" smtClean="0"/>
              <a:t>Each department controls a number of PROJECTs. Each project has a name, number and is located at a single location</a:t>
            </a:r>
          </a:p>
          <a:p>
            <a:pPr lvl="1" eaLnBrk="1" hangingPunct="1">
              <a:lnSpc>
                <a:spcPct val="90000"/>
              </a:lnSpc>
            </a:pPr>
            <a:r>
              <a:rPr lang="en-US" sz="1900" smtClean="0"/>
              <a:t>We store each EMPLOYEE’s social security number, address, salary, sex, and birthdate. Each employee works for one department but may work on several projects. We keep track of the number of hours per week that an employee currently works on each project. We also keep track of the direct supervisor of each employee</a:t>
            </a:r>
          </a:p>
          <a:p>
            <a:pPr lvl="1" eaLnBrk="1" hangingPunct="1">
              <a:lnSpc>
                <a:spcPct val="90000"/>
              </a:lnSpc>
            </a:pPr>
            <a:r>
              <a:rPr lang="en-US" sz="1900" smtClean="0"/>
              <a:t>Each employee may have a number of DEPENDENTs. For each dependent, we keep track of their name, sex, birthdate, and relationship to employee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See word document</a:t>
            </a:r>
            <a:endParaRPr lang="en-US" dirty="0"/>
          </a:p>
        </p:txBody>
      </p:sp>
      <p:sp>
        <p:nvSpPr>
          <p:cNvPr id="4" name="Date Placeholder 3"/>
          <p:cNvSpPr>
            <a:spLocks noGrp="1"/>
          </p:cNvSpPr>
          <p:nvPr>
            <p:ph type="dt" sz="half" idx="10"/>
          </p:nvPr>
        </p:nvSpPr>
        <p:spPr/>
        <p:txBody>
          <a:bodyPr/>
          <a:lstStyle/>
          <a:p>
            <a:pPr>
              <a:defRPr/>
            </a:pPr>
            <a:r>
              <a:rPr lang="en-US" smtClean="0"/>
              <a:t>Dr. Nawaz Khan; Email: n.x.khan@mdx.ac.uk</a:t>
            </a:r>
            <a:endParaRPr lang="en-US"/>
          </a:p>
        </p:txBody>
      </p:sp>
    </p:spTree>
    <p:extLst>
      <p:ext uri="{BB962C8B-B14F-4D97-AF65-F5344CB8AC3E}">
        <p14:creationId xmlns:p14="http://schemas.microsoft.com/office/powerpoint/2010/main" val="256009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ER model concepts</a:t>
            </a:r>
          </a:p>
        </p:txBody>
      </p:sp>
      <p:sp>
        <p:nvSpPr>
          <p:cNvPr id="19460" name="Rectangle 3"/>
          <p:cNvSpPr>
            <a:spLocks noGrp="1" noChangeArrowheads="1"/>
          </p:cNvSpPr>
          <p:nvPr>
            <p:ph idx="1"/>
          </p:nvPr>
        </p:nvSpPr>
        <p:spPr/>
        <p:txBody>
          <a:bodyPr/>
          <a:lstStyle/>
          <a:p>
            <a:pPr eaLnBrk="1" hangingPunct="1"/>
            <a:r>
              <a:rPr lang="en-US" sz="2300" smtClean="0"/>
              <a:t>Entity Types, Value Sets, and Key Attributes</a:t>
            </a:r>
          </a:p>
          <a:p>
            <a:pPr lvl="1" eaLnBrk="1" hangingPunct="1"/>
            <a:r>
              <a:rPr lang="en-US" smtClean="0"/>
              <a:t>Entities with the same basic attributes are grouped or typed into an entity type. For example, the EMPLOYEE entity type or the PROJECT entity type</a:t>
            </a:r>
          </a:p>
          <a:p>
            <a:pPr lvl="1" eaLnBrk="1" hangingPunct="1"/>
            <a:r>
              <a:rPr lang="en-US" smtClean="0"/>
              <a:t>An attribute of an entity type for which each entity must have a unique value is called a key attribute of the entity type. For example, SSN of EMPLOYEE</a:t>
            </a:r>
          </a:p>
          <a:p>
            <a:pPr lvl="1" eaLnBrk="1" hangingPunct="1"/>
            <a:r>
              <a:rPr lang="en-US" smtClean="0"/>
              <a:t>A key attribute may be composite. For example, VehicleTagNumber is a key of the CAR entity type with components (Number, State)</a:t>
            </a:r>
          </a:p>
          <a:p>
            <a:pPr lvl="1" eaLnBrk="1" hangingPunct="1"/>
            <a:r>
              <a:rPr lang="en-US" smtClean="0"/>
              <a:t>An entity type may have more than one key: choose one arbitrarily as the primary key</a:t>
            </a:r>
            <a:endParaRPr lang="en-US" sz="210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ER model concepts</a:t>
            </a:r>
          </a:p>
        </p:txBody>
      </p:sp>
      <p:sp>
        <p:nvSpPr>
          <p:cNvPr id="20484" name="Rectangle 3"/>
          <p:cNvSpPr>
            <a:spLocks noGrp="1" noChangeArrowheads="1"/>
          </p:cNvSpPr>
          <p:nvPr>
            <p:ph idx="1"/>
          </p:nvPr>
        </p:nvSpPr>
        <p:spPr/>
        <p:txBody>
          <a:bodyPr/>
          <a:lstStyle/>
          <a:p>
            <a:pPr eaLnBrk="1" hangingPunct="1">
              <a:lnSpc>
                <a:spcPct val="90000"/>
              </a:lnSpc>
            </a:pPr>
            <a:r>
              <a:rPr lang="en-US" sz="2100" dirty="0" smtClean="0"/>
              <a:t>Relationships and Relationship Types</a:t>
            </a:r>
          </a:p>
          <a:p>
            <a:pPr lvl="1" eaLnBrk="1" hangingPunct="1">
              <a:lnSpc>
                <a:spcPct val="90000"/>
              </a:lnSpc>
            </a:pPr>
            <a:r>
              <a:rPr lang="en-US" sz="1800" dirty="0" smtClean="0"/>
              <a:t>A relationship relates two or more distinct entities with a specific meaning; for example, EMPLOYEE John Smith works on the Product X PROJECT or EMPLOYEE Franklin Wong manages the Research DEPARTMENT</a:t>
            </a:r>
          </a:p>
          <a:p>
            <a:pPr lvl="1" eaLnBrk="1" hangingPunct="1">
              <a:lnSpc>
                <a:spcPct val="90000"/>
              </a:lnSpc>
            </a:pPr>
            <a:r>
              <a:rPr lang="en-US" sz="1800" dirty="0" smtClean="0"/>
              <a:t>Relationships of the same type are grouped or typed into a relationship type. For example, the WORKS_ON relationship type in which EMPLOYEEs and PROJECTs participate, or the MANAGES relationship type in which EMPLOYEEs and DEPARTMENTs participate</a:t>
            </a:r>
          </a:p>
          <a:p>
            <a:pPr lvl="1" eaLnBrk="1" hangingPunct="1">
              <a:lnSpc>
                <a:spcPct val="90000"/>
              </a:lnSpc>
            </a:pPr>
            <a:r>
              <a:rPr lang="en-US" sz="1800" dirty="0" smtClean="0"/>
              <a:t>The degree of a relationship type is the number of participating entity types. Both MANAGES and WORKS_ON are binary relationships</a:t>
            </a:r>
          </a:p>
          <a:p>
            <a:pPr lvl="1" eaLnBrk="1" hangingPunct="1">
              <a:lnSpc>
                <a:spcPct val="90000"/>
              </a:lnSpc>
            </a:pPr>
            <a:r>
              <a:rPr lang="en-US" sz="1800" dirty="0" smtClean="0"/>
              <a:t>More than one relationship type can exist with the same participating entity types; for examples, MANAGES and WORKS_FOR are distinct relationships between EMPLOYEE and DEPARTMENT participate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Entity-Relationship Modeling</a:t>
            </a:r>
            <a:br>
              <a:rPr lang="en-US" smtClean="0"/>
            </a:br>
            <a:r>
              <a:rPr lang="en-US" smtClean="0"/>
              <a:t> </a:t>
            </a:r>
            <a:r>
              <a:rPr lang="en-US" sz="2200" smtClean="0">
                <a:solidFill>
                  <a:schemeClr val="hlink"/>
                </a:solidFill>
              </a:rPr>
              <a:t>ER model concepts</a:t>
            </a:r>
          </a:p>
        </p:txBody>
      </p:sp>
      <p:sp>
        <p:nvSpPr>
          <p:cNvPr id="21508" name="Rectangle 3"/>
          <p:cNvSpPr>
            <a:spLocks noGrp="1" noChangeArrowheads="1"/>
          </p:cNvSpPr>
          <p:nvPr>
            <p:ph idx="1"/>
          </p:nvPr>
        </p:nvSpPr>
        <p:spPr/>
        <p:txBody>
          <a:bodyPr/>
          <a:lstStyle/>
          <a:p>
            <a:pPr eaLnBrk="1" hangingPunct="1"/>
            <a:r>
              <a:rPr lang="en-US" sz="2300" smtClean="0"/>
              <a:t>Weak Entity Types</a:t>
            </a:r>
          </a:p>
          <a:p>
            <a:pPr lvl="1" eaLnBrk="1" hangingPunct="1"/>
            <a:r>
              <a:rPr lang="en-US" smtClean="0"/>
              <a:t>An entity that does not have a key attribute</a:t>
            </a:r>
          </a:p>
          <a:p>
            <a:pPr lvl="1" eaLnBrk="1" hangingPunct="1"/>
            <a:r>
              <a:rPr lang="en-US" smtClean="0"/>
              <a:t>A weak entity must participate in an identifying relationship type with an owner or identifying entity type</a:t>
            </a:r>
          </a:p>
          <a:p>
            <a:pPr lvl="1" eaLnBrk="1" hangingPunct="1"/>
            <a:r>
              <a:rPr lang="en-US" smtClean="0"/>
              <a:t>Entities are identified by the combination of:</a:t>
            </a:r>
          </a:p>
          <a:p>
            <a:pPr lvl="2" eaLnBrk="1" hangingPunct="1"/>
            <a:r>
              <a:rPr lang="en-US" sz="2100" smtClean="0"/>
              <a:t>A partial key of the weak entity type</a:t>
            </a:r>
          </a:p>
          <a:p>
            <a:pPr lvl="2" eaLnBrk="1" hangingPunct="1"/>
            <a:r>
              <a:rPr lang="en-US" sz="2100" smtClean="0"/>
              <a:t>The particular entity they are related to in the identifying entity type</a:t>
            </a:r>
          </a:p>
          <a:p>
            <a:pPr lvl="1" eaLnBrk="1" hangingPunct="1"/>
            <a:r>
              <a:rPr lang="en-US" smtClean="0"/>
              <a:t>Example</a:t>
            </a:r>
            <a:r>
              <a:rPr lang="en-US" b="1" smtClean="0"/>
              <a:t>:</a:t>
            </a:r>
            <a:r>
              <a:rPr lang="en-US" smtClean="0"/>
              <a:t> a DEPENDENT entity is identified by the dependent’s first name (unique wrt. each EMPLOYEE) </a:t>
            </a:r>
            <a:r>
              <a:rPr lang="en-US" i="1" u="sng" smtClean="0"/>
              <a:t>and</a:t>
            </a:r>
            <a:r>
              <a:rPr lang="en-US" u="sng" smtClean="0"/>
              <a:t> </a:t>
            </a:r>
            <a:r>
              <a:rPr lang="en-US" smtClean="0"/>
              <a:t>the specific EMPLOYEE that the dependent is related to.  DEPENDENT is a weak entity type with EMPLOYEE as its identifying entity type via the identifying relationship type DEPENDENT_OF</a:t>
            </a:r>
            <a:endParaRPr lang="en-US" sz="210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2043</TotalTime>
  <Words>1642</Words>
  <Application>Microsoft Macintosh PowerPoint</Application>
  <PresentationFormat>On-screen Show (4:3)</PresentationFormat>
  <Paragraphs>169</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BIS3214 – Data Warehouse and  Business Intelligence   Relational Data Modeling  Entity Relationship Diagrams (ERDs)    </vt:lpstr>
      <vt:lpstr>Lecture Outline</vt:lpstr>
      <vt:lpstr>Entity-Relationship Modeling Lab Notes</vt:lpstr>
      <vt:lpstr>Entity-Relationship Modeling  What is the ER modeling? And why?</vt:lpstr>
      <vt:lpstr>Entity-Relationship Modeling  Example Database Application (COMPANY)</vt:lpstr>
      <vt:lpstr>PowerPoint Presentation</vt:lpstr>
      <vt:lpstr>Entity-Relationship Modeling  ER model concepts</vt:lpstr>
      <vt:lpstr>Entity-Relationship Modeling  ER model concepts</vt:lpstr>
      <vt:lpstr>Entity-Relationship Modeling  ER model concepts</vt:lpstr>
      <vt:lpstr>Entity-Relationship Modeling  More about relationships</vt:lpstr>
      <vt:lpstr>One-to-many(1:*) or Many-to-one (*:1) RELATIONSHIP</vt:lpstr>
      <vt:lpstr>MANY-TO-MANY(*:*) RELATIONSHIP</vt:lpstr>
      <vt:lpstr>Entity-Relationship Modeling  More about relationships</vt:lpstr>
      <vt:lpstr>Entity-Relationship Modeling  ER diagram</vt:lpstr>
      <vt:lpstr>Entity-Relationship Modeling  ER diagram</vt:lpstr>
      <vt:lpstr>Extended E-R Modeling</vt:lpstr>
      <vt:lpstr>Example: EER Modelling</vt:lpstr>
      <vt:lpstr>EER Modelling: When?</vt:lpstr>
    </vt:vector>
  </TitlesOfParts>
  <Manager/>
  <Company>family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khanh</dc:creator>
  <cp:keywords/>
  <dc:description/>
  <cp:lastModifiedBy>Joanna Loveday</cp:lastModifiedBy>
  <cp:revision>648</cp:revision>
  <dcterms:created xsi:type="dcterms:W3CDTF">2004-01-23T21:59:59Z</dcterms:created>
  <dcterms:modified xsi:type="dcterms:W3CDTF">2012-10-17T10:59:08Z</dcterms:modified>
  <cp:category/>
</cp:coreProperties>
</file>