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4" r:id="rId4"/>
    <p:sldId id="272" r:id="rId5"/>
    <p:sldId id="258" r:id="rId6"/>
    <p:sldId id="259" r:id="rId7"/>
    <p:sldId id="260" r:id="rId8"/>
    <p:sldId id="262" r:id="rId9"/>
    <p:sldId id="275" r:id="rId10"/>
    <p:sldId id="277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8" r:id="rId19"/>
    <p:sldId id="279" r:id="rId20"/>
    <p:sldId id="281" r:id="rId21"/>
    <p:sldId id="269" r:id="rId22"/>
    <p:sldId id="270" r:id="rId23"/>
    <p:sldId id="280" r:id="rId24"/>
    <p:sldId id="271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July 11,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July 11,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484069"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Towards distributed Natural Computing with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setup</a:t>
            </a:r>
          </a:p>
          <a:p>
            <a:r>
              <a:rPr lang="en-US" dirty="0" smtClean="0"/>
              <a:t>Show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Extraction From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NEFI description</a:t>
            </a:r>
          </a:p>
          <a:p>
            <a:r>
              <a:rPr lang="en-US" dirty="0" smtClean="0"/>
              <a:t>NEFI example</a:t>
            </a:r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8" y="1935480"/>
            <a:ext cx="425704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observables forming a catalogue</a:t>
            </a:r>
          </a:p>
          <a:p>
            <a:r>
              <a:rPr lang="en-US" dirty="0" smtClean="0"/>
              <a:t>Path, face, cut and percolation</a:t>
            </a:r>
          </a:p>
          <a:p>
            <a:r>
              <a:rPr lang="en-US" dirty="0" smtClean="0"/>
              <a:t>Example information robustness</a:t>
            </a:r>
          </a:p>
        </p:txBody>
      </p:sp>
      <p:pic>
        <p:nvPicPr>
          <p:cNvPr id="4" name="Picture 3" descr="tra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9" y="2755361"/>
            <a:ext cx="4013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SMGR repository concept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 model of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6 but is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 on distributed nature of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organism maintains a dynamic circulation of flow</a:t>
            </a:r>
          </a:p>
          <a:p>
            <a:r>
              <a:rPr lang="en-US" dirty="0" smtClean="0"/>
              <a:t>The organism is robust against changes in topology</a:t>
            </a:r>
          </a:p>
          <a:p>
            <a:r>
              <a:rPr lang="en-US" dirty="0" smtClean="0"/>
              <a:t>The organism operates in a fully distributed manner and requires no central control</a:t>
            </a:r>
          </a:p>
          <a:p>
            <a:r>
              <a:rPr lang="en-US" dirty="0" smtClean="0"/>
              <a:t>The organism has a degree of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our </a:t>
            </a:r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Windkessel</a:t>
            </a:r>
            <a:r>
              <a:rPr lang="en-US" dirty="0" smtClean="0"/>
              <a:t> model used for human cardiovascular systems</a:t>
            </a:r>
          </a:p>
          <a:p>
            <a:r>
              <a:rPr lang="en-US" dirty="0"/>
              <a:t>Mimic the effect of peristaltic pumping using current controlled voltage sources. 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on capturing the self-organized oscillatory dynamics of </a:t>
            </a:r>
            <a:r>
              <a:rPr lang="en-US" dirty="0" smtClean="0"/>
              <a:t>P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emergent flow patterns similar to </a:t>
            </a:r>
            <a:r>
              <a:rPr lang="en-US" dirty="0" smtClean="0"/>
              <a:t>the real thing. </a:t>
            </a:r>
          </a:p>
          <a:p>
            <a:endParaRPr lang="en-US" dirty="0"/>
          </a:p>
        </p:txBody>
      </p:sp>
      <p:pic>
        <p:nvPicPr>
          <p:cNvPr id="4" name="Picture 3" descr="plasmodium_hand_dra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70" y="4139290"/>
            <a:ext cx="4006879" cy="23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a vein segment – P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Resistances, Capacitance, Current controlled voltage source</a:t>
            </a:r>
          </a:p>
          <a:p>
            <a:r>
              <a:rPr lang="en-US" dirty="0" smtClean="0"/>
              <a:t>How strong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</a:p>
          <a:p>
            <a:r>
              <a:rPr lang="en-US" dirty="0" smtClean="0"/>
              <a:t>How fast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  <a:endParaRPr lang="en-US" dirty="0"/>
          </a:p>
        </p:txBody>
      </p:sp>
      <p:pic>
        <p:nvPicPr>
          <p:cNvPr id="5" name="Picture 4" descr="p_el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28" y="3930736"/>
            <a:ext cx="4304893" cy="14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 </a:t>
            </a:r>
            <a:r>
              <a:rPr lang="en-US" dirty="0" err="1" smtClean="0"/>
              <a:t>elemets</a:t>
            </a:r>
            <a:endParaRPr lang="en-US" dirty="0"/>
          </a:p>
        </p:txBody>
      </p:sp>
      <p:pic>
        <p:nvPicPr>
          <p:cNvPr id="4" name="Content Placeholder 3" descr="Screen Shot 2017-07-10 at 4.1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r="11648"/>
          <a:stretch>
            <a:fillRect/>
          </a:stretch>
        </p:blipFill>
        <p:spPr>
          <a:xfrm>
            <a:off x="1753955" y="1872328"/>
            <a:ext cx="5435936" cy="3149614"/>
          </a:xfrm>
        </p:spPr>
      </p:pic>
    </p:spTree>
    <p:extLst>
      <p:ext uri="{BB962C8B-B14F-4D97-AF65-F5344CB8AC3E}">
        <p14:creationId xmlns:p14="http://schemas.microsoft.com/office/powerpoint/2010/main" val="267726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Physarum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Slap elements onto the graph</a:t>
            </a:r>
          </a:p>
          <a:p>
            <a:r>
              <a:rPr lang="en-US" dirty="0" smtClean="0"/>
              <a:t>Solve the electrical system</a:t>
            </a:r>
          </a:p>
          <a:p>
            <a:r>
              <a:rPr lang="en-US" dirty="0" smtClean="0"/>
              <a:t>Observe the convergence of the capacitor voltages and the resulting currents</a:t>
            </a:r>
          </a:p>
          <a:p>
            <a:endParaRPr lang="en-US" dirty="0"/>
          </a:p>
          <a:p>
            <a:r>
              <a:rPr lang="en-US" dirty="0" smtClean="0"/>
              <a:t>Model can be discretized and solved numerically</a:t>
            </a:r>
          </a:p>
          <a:p>
            <a:r>
              <a:rPr lang="en-US" dirty="0" smtClean="0"/>
              <a:t>Several analytical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II: Trying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III: A distributed model of </a:t>
            </a:r>
            <a:r>
              <a:rPr lang="en-US" dirty="0" err="1" smtClean="0"/>
              <a:t>Physarum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capacitor voltages converge, no flows are possible, the network flow dies</a:t>
            </a:r>
          </a:p>
          <a:p>
            <a:r>
              <a:rPr lang="en-US" dirty="0" smtClean="0"/>
              <a:t>If capacitor voltages do not converge, oscillations in the flows are observed numerically</a:t>
            </a:r>
          </a:p>
          <a:p>
            <a:r>
              <a:rPr lang="en-US" dirty="0" smtClean="0"/>
              <a:t>Numerically we always see oscillations for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0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cyles</a:t>
            </a:r>
            <a:r>
              <a:rPr lang="en-US" dirty="0" smtClean="0"/>
              <a:t> we always have convergence</a:t>
            </a:r>
            <a:endParaRPr lang="en-US" dirty="0" smtClean="0"/>
          </a:p>
          <a:p>
            <a:r>
              <a:rPr lang="en-US" dirty="0" smtClean="0"/>
              <a:t>If capacitor voltages converge, either a circulatory flow happens or it dies</a:t>
            </a:r>
          </a:p>
          <a:p>
            <a:r>
              <a:rPr lang="en-US" dirty="0" smtClean="0"/>
              <a:t>4-cycle can be forced into oscillations using extreme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linked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Biologically relevant as </a:t>
            </a:r>
            <a:r>
              <a:rPr lang="en-US" dirty="0" smtClean="0"/>
              <a:t>this setup mimics a famous real experiment</a:t>
            </a:r>
          </a:p>
          <a:p>
            <a:r>
              <a:rPr lang="en-US" dirty="0" smtClean="0"/>
              <a:t>Analysis attempts failed </a:t>
            </a:r>
          </a:p>
          <a:p>
            <a:r>
              <a:rPr lang="en-US" dirty="0" smtClean="0"/>
              <a:t>Numerical results indicate flow reversals on the </a:t>
            </a:r>
            <a:r>
              <a:rPr lang="en-US" smtClean="0"/>
              <a:t>link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Caveats </a:t>
            </a:r>
            <a:r>
              <a:rPr lang="en-US" dirty="0" smtClean="0"/>
              <a:t>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1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647" y="602398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natural computing</a:t>
            </a:r>
          </a:p>
          <a:p>
            <a:r>
              <a:rPr lang="en-US" dirty="0" smtClean="0"/>
              <a:t>What is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What are the approaches</a:t>
            </a:r>
          </a:p>
          <a:p>
            <a:r>
              <a:rPr lang="en-US" dirty="0" smtClean="0"/>
              <a:t>What are the limitations</a:t>
            </a:r>
          </a:p>
          <a:p>
            <a:r>
              <a:rPr lang="en-US" dirty="0" smtClean="0"/>
              <a:t>How to try to go beyond the limitations</a:t>
            </a:r>
          </a:p>
          <a:p>
            <a:endParaRPr lang="en-US" dirty="0"/>
          </a:p>
          <a:p>
            <a:r>
              <a:rPr lang="en-US" dirty="0" smtClean="0"/>
              <a:t>How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Our experiments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sharing</a:t>
            </a:r>
          </a:p>
          <a:p>
            <a:endParaRPr lang="en-US" dirty="0"/>
          </a:p>
          <a:p>
            <a:r>
              <a:rPr lang="en-US" dirty="0" err="1" smtClean="0"/>
              <a:t>Modelling</a:t>
            </a:r>
            <a:r>
              <a:rPr lang="en-US" dirty="0" smtClean="0"/>
              <a:t> distributed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modelling</a:t>
            </a:r>
            <a:r>
              <a:rPr lang="en-US" dirty="0" smtClean="0"/>
              <a:t> targets</a:t>
            </a:r>
          </a:p>
          <a:p>
            <a:r>
              <a:rPr lang="en-US" dirty="0" smtClean="0"/>
              <a:t>Discrete and Continuous model</a:t>
            </a:r>
          </a:p>
          <a:p>
            <a:r>
              <a:rPr lang="en-US" dirty="0" smtClean="0"/>
              <a:t>Studying the model on simple graphs numerical/analytical approach</a:t>
            </a:r>
          </a:p>
          <a:p>
            <a:r>
              <a:rPr lang="en-US" dirty="0" smtClean="0"/>
              <a:t>Limitations of approach and further developments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 with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interdisciplinary</a:t>
            </a:r>
          </a:p>
          <a:p>
            <a:r>
              <a:rPr lang="en-US" dirty="0"/>
              <a:t>Computing Inspired by Nature </a:t>
            </a:r>
          </a:p>
          <a:p>
            <a:r>
              <a:rPr lang="en-US" dirty="0" smtClean="0"/>
              <a:t>Synthesis of Nature by means of computing</a:t>
            </a:r>
          </a:p>
          <a:p>
            <a:r>
              <a:rPr lang="en-US" dirty="0" smtClean="0"/>
              <a:t>Computing with </a:t>
            </a:r>
            <a:r>
              <a:rPr lang="en-US" dirty="0"/>
              <a:t>natural materials</a:t>
            </a:r>
          </a:p>
          <a:p>
            <a:endParaRPr lang="en-US" dirty="0"/>
          </a:p>
        </p:txBody>
      </p:sp>
      <p:pic>
        <p:nvPicPr>
          <p:cNvPr id="4" name="Picture 3" descr="natural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0" y="3392884"/>
            <a:ext cx="3961710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and maintain a </a:t>
            </a:r>
            <a:r>
              <a:rPr lang="en-US" dirty="0" smtClean="0"/>
              <a:t>massive dynamic </a:t>
            </a:r>
            <a:r>
              <a:rPr lang="en-US" dirty="0"/>
              <a:t>complex network of veins. </a:t>
            </a:r>
            <a:r>
              <a:rPr lang="en-US" dirty="0" smtClean="0"/>
              <a:t>highly </a:t>
            </a:r>
            <a:r>
              <a:rPr lang="en-US" dirty="0"/>
              <a:t>adaptive and </a:t>
            </a:r>
            <a:r>
              <a:rPr lang="en-US" dirty="0" smtClean="0"/>
              <a:t>change </a:t>
            </a:r>
            <a:r>
              <a:rPr lang="en-US" dirty="0"/>
              <a:t>drastically in response to changing </a:t>
            </a:r>
            <a:r>
              <a:rPr lang="en-US" dirty="0" smtClean="0"/>
              <a:t>environmental </a:t>
            </a:r>
            <a:r>
              <a:rPr lang="en-US" dirty="0"/>
              <a:t>conditions. This extraordinary functional plasticity allows </a:t>
            </a:r>
            <a:r>
              <a:rPr lang="en-US" dirty="0" smtClean="0"/>
              <a:t>P to </a:t>
            </a:r>
            <a:r>
              <a:rPr lang="en-US" dirty="0"/>
              <a:t>navigate its environment successfully in search for food. </a:t>
            </a:r>
          </a:p>
          <a:p>
            <a:r>
              <a:rPr lang="en-US" dirty="0" smtClean="0"/>
              <a:t>a </a:t>
            </a:r>
            <a:r>
              <a:rPr lang="en-US" dirty="0"/>
              <a:t>typical mammalian vascular network ensures the circulation of blood, the veins of the plasmodium allow protoplasmic fluid to freely flow [97]. </a:t>
            </a:r>
            <a:endParaRPr lang="en-US" dirty="0" smtClean="0"/>
          </a:p>
          <a:p>
            <a:r>
              <a:rPr lang="en-US" dirty="0" smtClean="0"/>
              <a:t>Circulation of protoplasmic fluid is </a:t>
            </a:r>
            <a:r>
              <a:rPr lang="en-US" dirty="0"/>
              <a:t>vital to the organism </a:t>
            </a:r>
            <a:r>
              <a:rPr lang="en-US" dirty="0" smtClean="0"/>
              <a:t>since </a:t>
            </a:r>
            <a:r>
              <a:rPr lang="en-US" dirty="0"/>
              <a:t>it ensures that nutrients, nuclei and other relevant factors are equally available </a:t>
            </a:r>
            <a:r>
              <a:rPr lang="en-US" dirty="0" smtClean="0"/>
              <a:t>everywhere.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Maze solving</a:t>
            </a:r>
          </a:p>
          <a:p>
            <a:r>
              <a:rPr lang="en-US" dirty="0" smtClean="0"/>
              <a:t>Maximization of food uptake</a:t>
            </a:r>
          </a:p>
          <a:p>
            <a:r>
              <a:rPr lang="en-US" dirty="0" smtClean="0"/>
              <a:t>Minimizing risk associated with </a:t>
            </a:r>
            <a:r>
              <a:rPr lang="en-US" dirty="0" err="1" smtClean="0"/>
              <a:t>ligth</a:t>
            </a:r>
            <a:r>
              <a:rPr lang="en-US" dirty="0" smtClean="0"/>
              <a:t>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 algorithms</a:t>
            </a:r>
          </a:p>
          <a:p>
            <a:r>
              <a:rPr lang="en-US" dirty="0" smtClean="0"/>
              <a:t>Many body simulations</a:t>
            </a:r>
          </a:p>
          <a:p>
            <a:r>
              <a:rPr lang="en-US" dirty="0" smtClean="0"/>
              <a:t>Computing with live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Caveat: What about the distributed nature of P</a:t>
            </a:r>
          </a:p>
          <a:p>
            <a:r>
              <a:rPr lang="en-US" dirty="0" smtClean="0"/>
              <a:t>A model would be nice</a:t>
            </a:r>
          </a:p>
          <a:p>
            <a:r>
              <a:rPr lang="en-US" dirty="0" smtClean="0"/>
              <a:t>Need to learn more about networks to tackle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own approach to 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</a:p>
          <a:p>
            <a:r>
              <a:rPr lang="en-US" dirty="0" smtClean="0"/>
              <a:t>Network extraction</a:t>
            </a:r>
          </a:p>
          <a:p>
            <a:r>
              <a:rPr lang="en-US" dirty="0" smtClean="0"/>
              <a:t>Network analysis</a:t>
            </a:r>
          </a:p>
          <a:p>
            <a:r>
              <a:rPr lang="en-US" dirty="0" smtClean="0"/>
              <a:t>Network </a:t>
            </a:r>
            <a:r>
              <a:rPr lang="en-US" dirty="0" err="1"/>
              <a:t>m</a:t>
            </a:r>
            <a:r>
              <a:rPr lang="en-US" dirty="0" err="1" smtClean="0"/>
              <a:t>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Studying the networks formed by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4873</TotalTime>
  <Words>598</Words>
  <Application>Microsoft Macintosh PowerPoint</Application>
  <PresentationFormat>On-screen Show (4:3)</PresentationFormat>
  <Paragraphs>109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Towards distributed Natural Computing with Physarum</vt:lpstr>
      <vt:lpstr>Outline</vt:lpstr>
      <vt:lpstr>Natural Computing with P</vt:lpstr>
      <vt:lpstr>Natural Computing</vt:lpstr>
      <vt:lpstr>Meet Physarum</vt:lpstr>
      <vt:lpstr>Key experimental findings</vt:lpstr>
      <vt:lpstr>Natural computing</vt:lpstr>
      <vt:lpstr>Our own approach to Natural Computing</vt:lpstr>
      <vt:lpstr>Studying the networks formed by P</vt:lpstr>
      <vt:lpstr>Experiments</vt:lpstr>
      <vt:lpstr>Network Extraction From Images</vt:lpstr>
      <vt:lpstr>Network analysis</vt:lpstr>
      <vt:lpstr>Sharing is caring</vt:lpstr>
      <vt:lpstr>A distributed model of P</vt:lpstr>
      <vt:lpstr>Key notes on distributed nature of P</vt:lpstr>
      <vt:lpstr>Introduction to our modelling approach</vt:lpstr>
      <vt:lpstr>Modelling a vein segment – P elements</vt:lpstr>
      <vt:lpstr>Details of P elemets</vt:lpstr>
      <vt:lpstr>Physarum networks</vt:lpstr>
      <vt:lpstr>Example tree</vt:lpstr>
      <vt:lpstr>Example a cycle</vt:lpstr>
      <vt:lpstr>Two linked cycles</vt:lpstr>
      <vt:lpstr>Discussion and Caveats of the model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defense</dc:title>
  <dc:creator>mtd</dc:creator>
  <cp:lastModifiedBy>mtd</cp:lastModifiedBy>
  <cp:revision>66</cp:revision>
  <dcterms:created xsi:type="dcterms:W3CDTF">2017-07-05T13:52:35Z</dcterms:created>
  <dcterms:modified xsi:type="dcterms:W3CDTF">2017-07-12T09:32:13Z</dcterms:modified>
</cp:coreProperties>
</file>