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74" r:id="rId4"/>
    <p:sldId id="272" r:id="rId5"/>
    <p:sldId id="258" r:id="rId6"/>
    <p:sldId id="259" r:id="rId7"/>
    <p:sldId id="260" r:id="rId8"/>
    <p:sldId id="262" r:id="rId9"/>
    <p:sldId id="275" r:id="rId10"/>
    <p:sldId id="277" r:id="rId11"/>
    <p:sldId id="263" r:id="rId12"/>
    <p:sldId id="264" r:id="rId13"/>
    <p:sldId id="265" r:id="rId14"/>
    <p:sldId id="276" r:id="rId15"/>
    <p:sldId id="266" r:id="rId16"/>
    <p:sldId id="267" r:id="rId17"/>
    <p:sldId id="268" r:id="rId18"/>
    <p:sldId id="278" r:id="rId19"/>
    <p:sldId id="279" r:id="rId20"/>
    <p:sldId id="269" r:id="rId21"/>
    <p:sldId id="270" r:id="rId22"/>
    <p:sldId id="280" r:id="rId23"/>
    <p:sldId id="271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July 11,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July 11,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July 11,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July 11,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July 11,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July 11,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July 11, 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July 11,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July 11,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July 11,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July 11,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July 11,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484069">
            <a:off x="685800" y="1371600"/>
            <a:ext cx="7848600" cy="1927225"/>
          </a:xfrm>
        </p:spPr>
        <p:txBody>
          <a:bodyPr/>
          <a:lstStyle/>
          <a:p>
            <a:r>
              <a:rPr lang="en-US" dirty="0" smtClean="0"/>
              <a:t>Towards distributed Natural Computing with </a:t>
            </a:r>
            <a:r>
              <a:rPr lang="en-US" dirty="0" err="1" smtClean="0"/>
              <a:t>Physarum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 defense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98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setup</a:t>
            </a:r>
          </a:p>
          <a:p>
            <a:r>
              <a:rPr lang="en-US" dirty="0" smtClean="0"/>
              <a:t>Show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54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Extraction From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NEFI description</a:t>
            </a:r>
          </a:p>
          <a:p>
            <a:r>
              <a:rPr lang="en-US" dirty="0" smtClean="0"/>
              <a:t>NEFI example</a:t>
            </a:r>
          </a:p>
        </p:txBody>
      </p:sp>
      <p:pic>
        <p:nvPicPr>
          <p:cNvPr id="5" name="Picture 4" descr="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118" y="1935480"/>
            <a:ext cx="4257040" cy="32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observables forming a catalogue</a:t>
            </a:r>
          </a:p>
          <a:p>
            <a:r>
              <a:rPr lang="en-US" dirty="0" smtClean="0"/>
              <a:t>Path, face, cut and percolation</a:t>
            </a:r>
          </a:p>
          <a:p>
            <a:r>
              <a:rPr lang="en-US" dirty="0" smtClean="0"/>
              <a:t>Example information robustness</a:t>
            </a:r>
          </a:p>
        </p:txBody>
      </p:sp>
      <p:pic>
        <p:nvPicPr>
          <p:cNvPr id="4" name="Picture 3" descr="track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79" y="2755361"/>
            <a:ext cx="40132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is caring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SMGR repository concept</a:t>
            </a:r>
          </a:p>
          <a:p>
            <a:r>
              <a:rPr lang="en-US" dirty="0" smtClean="0"/>
              <a:t>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distributed model of 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be 6 but is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5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notes on distributed nature of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organism maintains a dynamic circulation of flow</a:t>
            </a:r>
          </a:p>
          <a:p>
            <a:r>
              <a:rPr lang="en-US" dirty="0" smtClean="0"/>
              <a:t>The organism is robust against changes in topology</a:t>
            </a:r>
          </a:p>
          <a:p>
            <a:r>
              <a:rPr lang="en-US" dirty="0" smtClean="0"/>
              <a:t>The organism operates in a fully distributed manner and requires no central control</a:t>
            </a:r>
          </a:p>
          <a:p>
            <a:r>
              <a:rPr lang="en-US" dirty="0" smtClean="0"/>
              <a:t>The organism has a degree of 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our </a:t>
            </a:r>
            <a:r>
              <a:rPr lang="en-US" dirty="0" err="1" smtClean="0"/>
              <a:t>modelling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Windkessel</a:t>
            </a:r>
            <a:r>
              <a:rPr lang="en-US" dirty="0" smtClean="0"/>
              <a:t> model used for human cardiovascular systems</a:t>
            </a:r>
          </a:p>
          <a:p>
            <a:r>
              <a:rPr lang="en-US" dirty="0"/>
              <a:t>Mimic the effect of peristaltic pumping using current controlled voltage sources. </a:t>
            </a:r>
            <a:endParaRPr lang="en-US" dirty="0" smtClean="0"/>
          </a:p>
          <a:p>
            <a:r>
              <a:rPr lang="en-US" dirty="0" smtClean="0"/>
              <a:t>focus </a:t>
            </a:r>
            <a:r>
              <a:rPr lang="en-US" dirty="0"/>
              <a:t>on capturing the self-organized oscillatory dynamics of </a:t>
            </a:r>
            <a:r>
              <a:rPr lang="en-US" dirty="0" smtClean="0"/>
              <a:t>P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emergent flow patterns similar to </a:t>
            </a:r>
            <a:r>
              <a:rPr lang="en-US" dirty="0" smtClean="0"/>
              <a:t>the real thing. </a:t>
            </a:r>
          </a:p>
          <a:p>
            <a:endParaRPr lang="en-US" dirty="0"/>
          </a:p>
        </p:txBody>
      </p:sp>
      <p:pic>
        <p:nvPicPr>
          <p:cNvPr id="4" name="Picture 3" descr="plasmodium_hand_draw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270" y="4139290"/>
            <a:ext cx="4006879" cy="23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Modelling</a:t>
            </a:r>
            <a:r>
              <a:rPr lang="en-US" dirty="0" smtClean="0"/>
              <a:t> a vein segment – P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Description: Resistances, Capacitance, Current controlled voltage source</a:t>
            </a:r>
          </a:p>
          <a:p>
            <a:r>
              <a:rPr lang="en-US" dirty="0" smtClean="0"/>
              <a:t>How strong can </a:t>
            </a:r>
            <a:r>
              <a:rPr lang="en-US" dirty="0" err="1" smtClean="0"/>
              <a:t>u_p</a:t>
            </a:r>
            <a:r>
              <a:rPr lang="en-US" dirty="0" smtClean="0"/>
              <a:t> react?</a:t>
            </a:r>
          </a:p>
          <a:p>
            <a:r>
              <a:rPr lang="en-US" dirty="0" smtClean="0"/>
              <a:t>How fast can </a:t>
            </a:r>
            <a:r>
              <a:rPr lang="en-US" dirty="0" err="1" smtClean="0"/>
              <a:t>u_p</a:t>
            </a:r>
            <a:r>
              <a:rPr lang="en-US" dirty="0" smtClean="0"/>
              <a:t> react?</a:t>
            </a:r>
            <a:endParaRPr lang="en-US" dirty="0"/>
          </a:p>
        </p:txBody>
      </p:sp>
      <p:pic>
        <p:nvPicPr>
          <p:cNvPr id="5" name="Picture 4" descr="p_ele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728" y="3930736"/>
            <a:ext cx="4304893" cy="146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P </a:t>
            </a:r>
            <a:r>
              <a:rPr lang="en-US" dirty="0" err="1" smtClean="0"/>
              <a:t>elemets</a:t>
            </a:r>
            <a:endParaRPr lang="en-US" dirty="0"/>
          </a:p>
        </p:txBody>
      </p:sp>
      <p:pic>
        <p:nvPicPr>
          <p:cNvPr id="4" name="Content Placeholder 3" descr="Screen Shot 2017-07-10 at 4.10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8" r="11648"/>
          <a:stretch>
            <a:fillRect/>
          </a:stretch>
        </p:blipFill>
        <p:spPr>
          <a:xfrm>
            <a:off x="1753955" y="1872328"/>
            <a:ext cx="5435936" cy="3149614"/>
          </a:xfrm>
        </p:spPr>
      </p:pic>
    </p:spTree>
    <p:extLst>
      <p:ext uri="{BB962C8B-B14F-4D97-AF65-F5344CB8AC3E}">
        <p14:creationId xmlns:p14="http://schemas.microsoft.com/office/powerpoint/2010/main" val="2677269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Physarum</a:t>
            </a:r>
            <a:r>
              <a:rPr lang="en-US" dirty="0" smtClean="0"/>
              <a:t>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Slap elements onto the graph</a:t>
            </a:r>
          </a:p>
          <a:p>
            <a:r>
              <a:rPr lang="en-US" dirty="0" smtClean="0"/>
              <a:t>Solve the electrical system</a:t>
            </a:r>
          </a:p>
          <a:p>
            <a:r>
              <a:rPr lang="en-US" dirty="0" smtClean="0"/>
              <a:t>Observe the convergence of the capacitor voltages and the resulting currents</a:t>
            </a:r>
          </a:p>
          <a:p>
            <a:endParaRPr lang="en-US" dirty="0"/>
          </a:p>
          <a:p>
            <a:r>
              <a:rPr lang="en-US" dirty="0" smtClean="0"/>
              <a:t>Model can be discretized and solved numerically</a:t>
            </a:r>
          </a:p>
          <a:p>
            <a:r>
              <a:rPr lang="en-US" dirty="0" smtClean="0"/>
              <a:t>Several analytical results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4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I: Natural Computing with </a:t>
            </a:r>
            <a:r>
              <a:rPr lang="en-US" dirty="0" err="1" smtClean="0"/>
              <a:t>Physarum</a:t>
            </a:r>
            <a:endParaRPr lang="en-US" dirty="0" smtClean="0"/>
          </a:p>
          <a:p>
            <a:r>
              <a:rPr lang="en-US" dirty="0" smtClean="0"/>
              <a:t>Part II: Trying to learn more about </a:t>
            </a:r>
            <a:r>
              <a:rPr lang="en-US" dirty="0" err="1" smtClean="0"/>
              <a:t>Physarum</a:t>
            </a:r>
            <a:endParaRPr lang="en-US" dirty="0" smtClean="0"/>
          </a:p>
          <a:p>
            <a:r>
              <a:rPr lang="en-US" dirty="0" smtClean="0"/>
              <a:t>Part III: A distributed model of </a:t>
            </a:r>
            <a:r>
              <a:rPr lang="en-US" dirty="0" err="1" smtClean="0"/>
              <a:t>Physarum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2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Theoretical description and simulation results agree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linked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action </a:t>
            </a:r>
            <a:r>
              <a:rPr lang="en-US" smtClean="0"/>
              <a:t>and oscillations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and Caveats </a:t>
            </a:r>
            <a:r>
              <a:rPr lang="en-US" dirty="0" smtClean="0"/>
              <a:t>of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14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2647" y="602398"/>
            <a:ext cx="8229600" cy="4876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What is natural computing</a:t>
            </a:r>
          </a:p>
          <a:p>
            <a:r>
              <a:rPr lang="en-US" dirty="0" smtClean="0"/>
              <a:t>What is natural computing with </a:t>
            </a:r>
            <a:r>
              <a:rPr lang="en-US" dirty="0" err="1" smtClean="0"/>
              <a:t>physarum</a:t>
            </a:r>
            <a:endParaRPr lang="en-US" dirty="0" smtClean="0"/>
          </a:p>
          <a:p>
            <a:r>
              <a:rPr lang="en-US" dirty="0" smtClean="0"/>
              <a:t>What are the approaches</a:t>
            </a:r>
          </a:p>
          <a:p>
            <a:r>
              <a:rPr lang="en-US" dirty="0" smtClean="0"/>
              <a:t>What are the limitations</a:t>
            </a:r>
          </a:p>
          <a:p>
            <a:r>
              <a:rPr lang="en-US" dirty="0" smtClean="0"/>
              <a:t>How to try to go beyond the limitations</a:t>
            </a:r>
          </a:p>
          <a:p>
            <a:endParaRPr lang="en-US" dirty="0"/>
          </a:p>
          <a:p>
            <a:r>
              <a:rPr lang="en-US" dirty="0" smtClean="0"/>
              <a:t>How to learn more about </a:t>
            </a:r>
            <a:r>
              <a:rPr lang="en-US" dirty="0" err="1" smtClean="0"/>
              <a:t>Physarum</a:t>
            </a:r>
            <a:endParaRPr lang="en-US" dirty="0" smtClean="0"/>
          </a:p>
          <a:p>
            <a:r>
              <a:rPr lang="en-US" dirty="0" smtClean="0"/>
              <a:t>Our experiments</a:t>
            </a:r>
          </a:p>
          <a:p>
            <a:r>
              <a:rPr lang="en-US" dirty="0" smtClean="0"/>
              <a:t>Data processing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Data sharing</a:t>
            </a:r>
          </a:p>
          <a:p>
            <a:endParaRPr lang="en-US" dirty="0"/>
          </a:p>
          <a:p>
            <a:r>
              <a:rPr lang="en-US" dirty="0" err="1" smtClean="0"/>
              <a:t>Modelling</a:t>
            </a:r>
            <a:r>
              <a:rPr lang="en-US" dirty="0" smtClean="0"/>
              <a:t> distributed </a:t>
            </a:r>
            <a:r>
              <a:rPr lang="en-US" dirty="0" err="1" smtClean="0"/>
              <a:t>behaviour</a:t>
            </a:r>
            <a:endParaRPr lang="en-US" dirty="0" smtClean="0"/>
          </a:p>
          <a:p>
            <a:r>
              <a:rPr lang="en-US" dirty="0" smtClean="0"/>
              <a:t>Important </a:t>
            </a:r>
            <a:r>
              <a:rPr lang="en-US" dirty="0" err="1" smtClean="0"/>
              <a:t>modelling</a:t>
            </a:r>
            <a:r>
              <a:rPr lang="en-US" dirty="0" smtClean="0"/>
              <a:t> targets</a:t>
            </a:r>
          </a:p>
          <a:p>
            <a:r>
              <a:rPr lang="en-US" dirty="0" smtClean="0"/>
              <a:t>Discrete and Continuous model</a:t>
            </a:r>
          </a:p>
          <a:p>
            <a:r>
              <a:rPr lang="en-US" dirty="0" smtClean="0"/>
              <a:t>Studying the model on simple graphs numerical/analytical approach</a:t>
            </a:r>
          </a:p>
          <a:p>
            <a:r>
              <a:rPr lang="en-US" dirty="0" smtClean="0"/>
              <a:t>Limitations of approach and further developments</a:t>
            </a:r>
          </a:p>
          <a:p>
            <a:endParaRPr lang="en-US" dirty="0"/>
          </a:p>
          <a:p>
            <a:r>
              <a:rPr lang="en-US" dirty="0" smtClean="0"/>
              <a:t>Conclusions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7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Computing with 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3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interdisciplinary</a:t>
            </a:r>
          </a:p>
          <a:p>
            <a:r>
              <a:rPr lang="en-US" dirty="0"/>
              <a:t>Computing Inspired by Nature </a:t>
            </a:r>
          </a:p>
          <a:p>
            <a:r>
              <a:rPr lang="en-US" dirty="0" smtClean="0"/>
              <a:t>Synthesis of Nature by means of computing</a:t>
            </a:r>
          </a:p>
          <a:p>
            <a:r>
              <a:rPr lang="en-US" dirty="0" smtClean="0"/>
              <a:t>Computing with </a:t>
            </a:r>
            <a:r>
              <a:rPr lang="en-US" dirty="0"/>
              <a:t>natural materials</a:t>
            </a:r>
          </a:p>
          <a:p>
            <a:endParaRPr lang="en-US" dirty="0"/>
          </a:p>
        </p:txBody>
      </p:sp>
      <p:pic>
        <p:nvPicPr>
          <p:cNvPr id="4" name="Picture 3" descr="natural_comput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00" y="3392884"/>
            <a:ext cx="3961710" cy="308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8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</a:t>
            </a:r>
            <a:r>
              <a:rPr lang="en-US" dirty="0" err="1" smtClean="0"/>
              <a:t>Physarum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 and maintain a </a:t>
            </a:r>
            <a:r>
              <a:rPr lang="en-US" dirty="0" smtClean="0"/>
              <a:t>massive dynamic </a:t>
            </a:r>
            <a:r>
              <a:rPr lang="en-US" dirty="0"/>
              <a:t>complex network of veins. </a:t>
            </a:r>
            <a:r>
              <a:rPr lang="en-US" dirty="0" smtClean="0"/>
              <a:t>highly </a:t>
            </a:r>
            <a:r>
              <a:rPr lang="en-US" dirty="0"/>
              <a:t>adaptive and </a:t>
            </a:r>
            <a:r>
              <a:rPr lang="en-US" dirty="0" smtClean="0"/>
              <a:t>change </a:t>
            </a:r>
            <a:r>
              <a:rPr lang="en-US" dirty="0"/>
              <a:t>drastically in response to changing </a:t>
            </a:r>
            <a:r>
              <a:rPr lang="en-US" dirty="0" smtClean="0"/>
              <a:t>environmental </a:t>
            </a:r>
            <a:r>
              <a:rPr lang="en-US" dirty="0"/>
              <a:t>conditions. This extraordinary functional plasticity allows </a:t>
            </a:r>
            <a:r>
              <a:rPr lang="en-US" dirty="0" smtClean="0"/>
              <a:t>P to </a:t>
            </a:r>
            <a:r>
              <a:rPr lang="en-US" dirty="0"/>
              <a:t>navigate its environment successfully in search for food. </a:t>
            </a:r>
          </a:p>
          <a:p>
            <a:r>
              <a:rPr lang="en-US" dirty="0" smtClean="0"/>
              <a:t>a </a:t>
            </a:r>
            <a:r>
              <a:rPr lang="en-US" dirty="0"/>
              <a:t>typical mammalian vascular network ensures the circulation of blood, the veins of the plasmodium allow protoplasmic fluid to freely flow [97]. </a:t>
            </a:r>
            <a:endParaRPr lang="en-US" dirty="0" smtClean="0"/>
          </a:p>
          <a:p>
            <a:r>
              <a:rPr lang="en-US" dirty="0" smtClean="0"/>
              <a:t>Circulation of protoplasmic fluid is </a:t>
            </a:r>
            <a:r>
              <a:rPr lang="en-US" dirty="0"/>
              <a:t>vital to the organism </a:t>
            </a:r>
            <a:r>
              <a:rPr lang="en-US" dirty="0" smtClean="0"/>
              <a:t>since </a:t>
            </a:r>
            <a:r>
              <a:rPr lang="en-US" dirty="0"/>
              <a:t>it ensures that nutrients, nuclei and other relevant factors are equally available </a:t>
            </a:r>
            <a:r>
              <a:rPr lang="en-US" dirty="0" smtClean="0"/>
              <a:t>everywhere.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experimental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Synchronisation</a:t>
            </a:r>
            <a:endParaRPr lang="en-US" dirty="0" smtClean="0"/>
          </a:p>
          <a:p>
            <a:r>
              <a:rPr lang="en-US" dirty="0" smtClean="0"/>
              <a:t>Maze solving</a:t>
            </a:r>
          </a:p>
          <a:p>
            <a:r>
              <a:rPr lang="en-US" dirty="0" smtClean="0"/>
              <a:t>Maximization of food uptake</a:t>
            </a:r>
          </a:p>
          <a:p>
            <a:r>
              <a:rPr lang="en-US" dirty="0" smtClean="0"/>
              <a:t>Minimizing risk associated with </a:t>
            </a:r>
            <a:r>
              <a:rPr lang="en-US" dirty="0" err="1" smtClean="0"/>
              <a:t>ligth</a:t>
            </a:r>
            <a:r>
              <a:rPr lang="en-US" dirty="0" smtClean="0"/>
              <a:t> exposure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Shortest path algorithms</a:t>
            </a:r>
          </a:p>
          <a:p>
            <a:r>
              <a:rPr lang="en-US" dirty="0" smtClean="0"/>
              <a:t>Many body simulations</a:t>
            </a:r>
          </a:p>
          <a:p>
            <a:r>
              <a:rPr lang="en-US" dirty="0" smtClean="0"/>
              <a:t>Computing with live </a:t>
            </a:r>
            <a:r>
              <a:rPr lang="en-US" dirty="0" err="1" smtClean="0"/>
              <a:t>physarum</a:t>
            </a:r>
            <a:endParaRPr lang="en-US" dirty="0" smtClean="0"/>
          </a:p>
          <a:p>
            <a:r>
              <a:rPr lang="en-US" dirty="0" smtClean="0"/>
              <a:t>Caveat: What about the distributed nature of P</a:t>
            </a:r>
          </a:p>
          <a:p>
            <a:r>
              <a:rPr lang="en-US" dirty="0" smtClean="0"/>
              <a:t>A model would be nice</a:t>
            </a:r>
          </a:p>
          <a:p>
            <a:r>
              <a:rPr lang="en-US" dirty="0" smtClean="0"/>
              <a:t>Need to learn more about networks to tackle this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own approach to Natural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design</a:t>
            </a:r>
          </a:p>
          <a:p>
            <a:r>
              <a:rPr lang="en-US" dirty="0" smtClean="0"/>
              <a:t>Network extraction</a:t>
            </a:r>
          </a:p>
          <a:p>
            <a:r>
              <a:rPr lang="en-US" dirty="0" smtClean="0"/>
              <a:t>Network analysis</a:t>
            </a:r>
          </a:p>
          <a:p>
            <a:r>
              <a:rPr lang="en-US" dirty="0" smtClean="0"/>
              <a:t>Network </a:t>
            </a:r>
            <a:r>
              <a:rPr lang="en-US" dirty="0" err="1"/>
              <a:t>m</a:t>
            </a:r>
            <a:r>
              <a:rPr lang="en-US" dirty="0" err="1" smtClean="0"/>
              <a:t>odelling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Studying the networks formed by 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58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3408</TotalTime>
  <Words>518</Words>
  <Application>Microsoft Macintosh PowerPoint</Application>
  <PresentationFormat>On-screen Show (4:3)</PresentationFormat>
  <Paragraphs>101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Clarity</vt:lpstr>
      <vt:lpstr>Towards distributed Natural Computing with Physarum</vt:lpstr>
      <vt:lpstr>Outline</vt:lpstr>
      <vt:lpstr>Natural Computing with P</vt:lpstr>
      <vt:lpstr>Natural Computing</vt:lpstr>
      <vt:lpstr>Meet Physarum</vt:lpstr>
      <vt:lpstr>Key experimental findings</vt:lpstr>
      <vt:lpstr>Natural computing</vt:lpstr>
      <vt:lpstr>Our own approach to Natural Computing</vt:lpstr>
      <vt:lpstr>Studying the networks formed by P</vt:lpstr>
      <vt:lpstr>Experiments</vt:lpstr>
      <vt:lpstr>Network Extraction From Images</vt:lpstr>
      <vt:lpstr>Network analysis</vt:lpstr>
      <vt:lpstr>Sharing is caring</vt:lpstr>
      <vt:lpstr>A distributed model of P</vt:lpstr>
      <vt:lpstr>Key notes on distributed nature of P</vt:lpstr>
      <vt:lpstr>Introduction to our modelling approach</vt:lpstr>
      <vt:lpstr>Modelling a vein segment – P elements</vt:lpstr>
      <vt:lpstr>Details of P elemets</vt:lpstr>
      <vt:lpstr>Physarum networks</vt:lpstr>
      <vt:lpstr>Example a cycle</vt:lpstr>
      <vt:lpstr>Two linked cycles</vt:lpstr>
      <vt:lpstr>Discussion and Caveats of the model</vt:lpstr>
      <vt:lpstr>summary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defense</dc:title>
  <dc:creator>mtd</dc:creator>
  <cp:lastModifiedBy>mtd</cp:lastModifiedBy>
  <cp:revision>59</cp:revision>
  <dcterms:created xsi:type="dcterms:W3CDTF">2017-07-05T13:52:35Z</dcterms:created>
  <dcterms:modified xsi:type="dcterms:W3CDTF">2017-07-11T09:07:43Z</dcterms:modified>
</cp:coreProperties>
</file>