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D9A9-0CA7-44F5-93B2-15E325078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D0D1AB-26F7-4A2D-9527-4B721D10B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2421F7-7081-4598-B236-D2D1181504D6}"/>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5" name="Footer Placeholder 4">
            <a:extLst>
              <a:ext uri="{FF2B5EF4-FFF2-40B4-BE49-F238E27FC236}">
                <a16:creationId xmlns:a16="http://schemas.microsoft.com/office/drawing/2014/main" id="{026A87E7-59E2-4C2C-B585-5928BC9284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0EA5B-2DA7-4178-869E-8D4273055067}"/>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7129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38A4-188A-4375-9584-7E680ACC7E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634437-BADA-4329-AC65-955CDC452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13997-C011-456A-ABFB-D410A2E2A1F4}"/>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5" name="Footer Placeholder 4">
            <a:extLst>
              <a:ext uri="{FF2B5EF4-FFF2-40B4-BE49-F238E27FC236}">
                <a16:creationId xmlns:a16="http://schemas.microsoft.com/office/drawing/2014/main" id="{5330D86D-CC82-4A7C-8BB1-1ED43C9BE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047747-D5EA-4E2E-88DF-5A39D6062189}"/>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215676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3E59C-8011-4756-8907-D2599B7D81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9656BC-1534-4D7C-BF7B-B152DAF535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2A6B3-834D-46DF-A1A5-D6AC28545D69}"/>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5" name="Footer Placeholder 4">
            <a:extLst>
              <a:ext uri="{FF2B5EF4-FFF2-40B4-BE49-F238E27FC236}">
                <a16:creationId xmlns:a16="http://schemas.microsoft.com/office/drawing/2014/main" id="{D838C088-4FDB-46E6-9F01-0AD92EDC6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A5EF8-67CA-4A2A-B1D7-27585849C658}"/>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79285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56E0-5638-4455-B566-402ECC5F72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AA22A2-CAC9-4B50-BCE7-EBD7ED5B9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0EC3CC-7747-4425-A5F3-C1C19AB656CF}"/>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5" name="Footer Placeholder 4">
            <a:extLst>
              <a:ext uri="{FF2B5EF4-FFF2-40B4-BE49-F238E27FC236}">
                <a16:creationId xmlns:a16="http://schemas.microsoft.com/office/drawing/2014/main" id="{C54A4E15-4714-402F-B53A-39676D2D8C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DC39A-47D2-4762-B558-6265C92EF094}"/>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206165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AD1F-1744-4A5F-BC8E-0D5BD1967C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4CA865-E60D-42D9-BCF0-77CCC7D75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2B8A32-2E8B-4DC9-A562-9BE9D2BD83AB}"/>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5" name="Footer Placeholder 4">
            <a:extLst>
              <a:ext uri="{FF2B5EF4-FFF2-40B4-BE49-F238E27FC236}">
                <a16:creationId xmlns:a16="http://schemas.microsoft.com/office/drawing/2014/main" id="{8FFDC384-B32F-423E-BC53-4FCDD1E74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B7BB0-0C7E-426D-8672-6C4B0262854D}"/>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396796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12AE-9F85-41EB-90FB-67F7B8FB8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7EAA9B-A9E4-47BB-956B-510563784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7B2997-6329-4B39-9DF8-9083271D9B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303C06-18F2-47C8-9804-DAEC15D44AAF}"/>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6" name="Footer Placeholder 5">
            <a:extLst>
              <a:ext uri="{FF2B5EF4-FFF2-40B4-BE49-F238E27FC236}">
                <a16:creationId xmlns:a16="http://schemas.microsoft.com/office/drawing/2014/main" id="{2B54B4DC-2444-4DC8-8D22-3F69918E84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EDC039-80D3-4A85-A900-3A454F728231}"/>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377663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CD40-7A35-4370-8123-8AEBBFF66F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769875-F660-44B2-9B9C-4B76BF4AE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6C4B4B-8C6E-456F-9153-7B948A376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E7378B-592C-4758-8965-BAD1B21D3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7C2F8-BFEC-42C9-BC72-019CE144A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506814-5F6D-4BA6-B1B0-6B342E350B43}"/>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8" name="Footer Placeholder 7">
            <a:extLst>
              <a:ext uri="{FF2B5EF4-FFF2-40B4-BE49-F238E27FC236}">
                <a16:creationId xmlns:a16="http://schemas.microsoft.com/office/drawing/2014/main" id="{CEEB21EB-300C-4775-BD04-0507B00BEA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25BB8B-8D73-4FC2-9D75-0BDC4A38BA28}"/>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406681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6CBE-A03C-4894-ABE4-DE5E4C077F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D45046-6EFB-49B1-ADC1-5B1EAD5DF8A7}"/>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4" name="Footer Placeholder 3">
            <a:extLst>
              <a:ext uri="{FF2B5EF4-FFF2-40B4-BE49-F238E27FC236}">
                <a16:creationId xmlns:a16="http://schemas.microsoft.com/office/drawing/2014/main" id="{B52DED13-4032-4FE6-8D0E-2443F20672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AB7319-B1AA-40D1-9A19-2473CFF6C8D2}"/>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401686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EA169-BF94-4AE3-AAAD-F3451C6712FF}"/>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3" name="Footer Placeholder 2">
            <a:extLst>
              <a:ext uri="{FF2B5EF4-FFF2-40B4-BE49-F238E27FC236}">
                <a16:creationId xmlns:a16="http://schemas.microsoft.com/office/drawing/2014/main" id="{ABEEC5DA-6BBB-47C0-9AB6-01927B884E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F0E364-5297-4371-9473-FD6A651C4ED6}"/>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42392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8CC8-A0AB-4B30-8D30-89F199E17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72CC49-1D25-4E41-BD4F-D3D937F8E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A4336-CD40-448C-AEF1-F9AE1ADC0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A1BF9-80A6-4809-A1DB-80F017EBF600}"/>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6" name="Footer Placeholder 5">
            <a:extLst>
              <a:ext uri="{FF2B5EF4-FFF2-40B4-BE49-F238E27FC236}">
                <a16:creationId xmlns:a16="http://schemas.microsoft.com/office/drawing/2014/main" id="{E7AEC0BA-47F1-4E70-ACAF-07C984CE4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C6095B-EA68-4EDF-8E05-92AE0FC29EA6}"/>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196908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CCD0-601E-481C-A78C-1040FD719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C3806C-9683-49B0-957C-5B423DCAD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E6A28F-FFCE-498B-97FB-54748CDE7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F1C43-091D-4D22-A3AC-4E71401055FC}"/>
              </a:ext>
            </a:extLst>
          </p:cNvPr>
          <p:cNvSpPr>
            <a:spLocks noGrp="1"/>
          </p:cNvSpPr>
          <p:nvPr>
            <p:ph type="dt" sz="half" idx="10"/>
          </p:nvPr>
        </p:nvSpPr>
        <p:spPr/>
        <p:txBody>
          <a:bodyPr/>
          <a:lstStyle/>
          <a:p>
            <a:fld id="{94B9D505-2D0D-4561-9407-6F395A137B1F}" type="datetimeFigureOut">
              <a:rPr lang="en-IN" smtClean="0"/>
              <a:t>09-09-2020</a:t>
            </a:fld>
            <a:endParaRPr lang="en-IN"/>
          </a:p>
        </p:txBody>
      </p:sp>
      <p:sp>
        <p:nvSpPr>
          <p:cNvPr id="6" name="Footer Placeholder 5">
            <a:extLst>
              <a:ext uri="{FF2B5EF4-FFF2-40B4-BE49-F238E27FC236}">
                <a16:creationId xmlns:a16="http://schemas.microsoft.com/office/drawing/2014/main" id="{0BA3C0BE-95B1-4419-B1B2-1B7BEE6232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C43F02-905C-4860-A522-D187CD54C355}"/>
              </a:ext>
            </a:extLst>
          </p:cNvPr>
          <p:cNvSpPr>
            <a:spLocks noGrp="1"/>
          </p:cNvSpPr>
          <p:nvPr>
            <p:ph type="sldNum" sz="quarter" idx="12"/>
          </p:nvPr>
        </p:nvSpPr>
        <p:spPr/>
        <p:txBody>
          <a:bodyPr/>
          <a:lstStyle/>
          <a:p>
            <a:fld id="{F8486E5E-D6BF-49B1-977C-67938B85CEA4}" type="slidenum">
              <a:rPr lang="en-IN" smtClean="0"/>
              <a:t>‹#›</a:t>
            </a:fld>
            <a:endParaRPr lang="en-IN"/>
          </a:p>
        </p:txBody>
      </p:sp>
    </p:spTree>
    <p:extLst>
      <p:ext uri="{BB962C8B-B14F-4D97-AF65-F5344CB8AC3E}">
        <p14:creationId xmlns:p14="http://schemas.microsoft.com/office/powerpoint/2010/main" val="414303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A740A-045B-410C-BDE1-31C196EB4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9CE7D8-009C-4CCA-BBF2-5DE692EDD0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9EF812-0256-42E9-9FA6-78AA89146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9D505-2D0D-4561-9407-6F395A137B1F}" type="datetimeFigureOut">
              <a:rPr lang="en-IN" smtClean="0"/>
              <a:t>09-09-2020</a:t>
            </a:fld>
            <a:endParaRPr lang="en-IN"/>
          </a:p>
        </p:txBody>
      </p:sp>
      <p:sp>
        <p:nvSpPr>
          <p:cNvPr id="5" name="Footer Placeholder 4">
            <a:extLst>
              <a:ext uri="{FF2B5EF4-FFF2-40B4-BE49-F238E27FC236}">
                <a16:creationId xmlns:a16="http://schemas.microsoft.com/office/drawing/2014/main" id="{658CDA17-69B6-4386-95CA-4723A3062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D20A63-6745-4A52-81CC-ECFEE3BCE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86E5E-D6BF-49B1-977C-67938B85CEA4}" type="slidenum">
              <a:rPr lang="en-IN" smtClean="0"/>
              <a:t>‹#›</a:t>
            </a:fld>
            <a:endParaRPr lang="en-IN"/>
          </a:p>
        </p:txBody>
      </p:sp>
    </p:spTree>
    <p:extLst>
      <p:ext uri="{BB962C8B-B14F-4D97-AF65-F5344CB8AC3E}">
        <p14:creationId xmlns:p14="http://schemas.microsoft.com/office/powerpoint/2010/main" val="11189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Subtitle 3">
            <a:extLst>
              <a:ext uri="{FF2B5EF4-FFF2-40B4-BE49-F238E27FC236}">
                <a16:creationId xmlns:a16="http://schemas.microsoft.com/office/drawing/2014/main" id="{41785DA6-CEE7-4E3B-9818-E4EA7619C26B}"/>
              </a:ext>
            </a:extLst>
          </p:cNvPr>
          <p:cNvSpPr>
            <a:spLocks noGrp="1"/>
          </p:cNvSpPr>
          <p:nvPr>
            <p:ph type="subTitle" idx="1"/>
          </p:nvPr>
        </p:nvSpPr>
        <p:spPr>
          <a:xfrm>
            <a:off x="4073501" y="3292687"/>
            <a:ext cx="3312734" cy="1141851"/>
          </a:xfrm>
          <a:noFill/>
        </p:spPr>
        <p:txBody>
          <a:bodyPr>
            <a:normAutofit fontScale="92500" lnSpcReduction="20000"/>
          </a:bodyPr>
          <a:lstStyle/>
          <a:p>
            <a:r>
              <a:rPr lang="en-IN" sz="2600" b="1" i="1" u="sng" dirty="0">
                <a:solidFill>
                  <a:srgbClr val="080808"/>
                </a:solidFill>
              </a:rPr>
              <a:t>Presented By:</a:t>
            </a:r>
            <a:r>
              <a:rPr lang="en-IN" sz="2000" dirty="0">
                <a:solidFill>
                  <a:srgbClr val="080808"/>
                </a:solidFill>
              </a:rPr>
              <a:t> </a:t>
            </a:r>
          </a:p>
          <a:p>
            <a:r>
              <a:rPr lang="en-IN" i="1" u="sng" dirty="0">
                <a:solidFill>
                  <a:srgbClr val="080808"/>
                </a:solidFill>
              </a:rPr>
              <a:t>Kartik Garg </a:t>
            </a:r>
          </a:p>
          <a:p>
            <a:r>
              <a:rPr lang="en-IN" i="1" u="sng" dirty="0">
                <a:solidFill>
                  <a:srgbClr val="080808"/>
                </a:solidFill>
              </a:rPr>
              <a:t>Kartavya Verma</a:t>
            </a:r>
          </a:p>
        </p:txBody>
      </p:sp>
      <p:sp>
        <p:nvSpPr>
          <p:cNvPr id="2" name="Title 1">
            <a:extLst>
              <a:ext uri="{FF2B5EF4-FFF2-40B4-BE49-F238E27FC236}">
                <a16:creationId xmlns:a16="http://schemas.microsoft.com/office/drawing/2014/main" id="{CFAACF9B-2841-4F5F-8173-BFBC89446D7B}"/>
              </a:ext>
            </a:extLst>
          </p:cNvPr>
          <p:cNvSpPr>
            <a:spLocks noGrp="1"/>
          </p:cNvSpPr>
          <p:nvPr>
            <p:ph type="ctrTitle"/>
          </p:nvPr>
        </p:nvSpPr>
        <p:spPr>
          <a:xfrm>
            <a:off x="3204642" y="1636191"/>
            <a:ext cx="5782716" cy="2150719"/>
          </a:xfrm>
          <a:noFill/>
        </p:spPr>
        <p:txBody>
          <a:bodyPr anchor="ctr">
            <a:normAutofit/>
          </a:bodyPr>
          <a:lstStyle/>
          <a:p>
            <a:r>
              <a:rPr lang="en-IN" sz="3600" b="1" i="1" u="sng" dirty="0">
                <a:solidFill>
                  <a:srgbClr val="080808"/>
                </a:solidFill>
                <a:latin typeface="Agency FB" panose="020B0503020202020204" pitchFamily="34" charset="0"/>
              </a:rPr>
              <a:t>WhatsApp Automation Using RPA</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3021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3BB398-46AA-44F6-B2D1-F38692C96FC6}"/>
              </a:ext>
            </a:extLst>
          </p:cNvPr>
          <p:cNvSpPr>
            <a:spLocks noGrp="1"/>
          </p:cNvSpPr>
          <p:nvPr>
            <p:ph type="title"/>
          </p:nvPr>
        </p:nvSpPr>
        <p:spPr>
          <a:xfrm>
            <a:off x="643467" y="321734"/>
            <a:ext cx="10905066" cy="1135737"/>
          </a:xfrm>
        </p:spPr>
        <p:txBody>
          <a:bodyPr>
            <a:normAutofit/>
          </a:bodyPr>
          <a:lstStyle/>
          <a:p>
            <a:r>
              <a:rPr lang="en-IN" sz="3600" b="1" i="1" u="sng" dirty="0"/>
              <a:t>What is WhatsApp Automation </a:t>
            </a:r>
            <a:r>
              <a:rPr lang="en-IN" sz="3600" dirty="0"/>
              <a:t>?</a:t>
            </a:r>
          </a:p>
        </p:txBody>
      </p:sp>
      <p:sp>
        <p:nvSpPr>
          <p:cNvPr id="3" name="Content Placeholder 2">
            <a:extLst>
              <a:ext uri="{FF2B5EF4-FFF2-40B4-BE49-F238E27FC236}">
                <a16:creationId xmlns:a16="http://schemas.microsoft.com/office/drawing/2014/main" id="{BA670F6E-8977-4B3D-9B58-80800BCC2FD9}"/>
              </a:ext>
            </a:extLst>
          </p:cNvPr>
          <p:cNvSpPr>
            <a:spLocks noGrp="1"/>
          </p:cNvSpPr>
          <p:nvPr>
            <p:ph idx="1"/>
          </p:nvPr>
        </p:nvSpPr>
        <p:spPr>
          <a:xfrm>
            <a:off x="643467" y="1782981"/>
            <a:ext cx="10905066" cy="4393982"/>
          </a:xfrm>
        </p:spPr>
        <p:txBody>
          <a:bodyPr>
            <a:normAutofit/>
          </a:bodyPr>
          <a:lstStyle/>
          <a:p>
            <a:r>
              <a:rPr lang="en-IN" sz="2400" i="1" dirty="0">
                <a:latin typeface="Arial" panose="020B0604020202020204" pitchFamily="34" charset="0"/>
                <a:cs typeface="Arial" panose="020B0604020202020204" pitchFamily="34" charset="0"/>
              </a:rPr>
              <a:t>Using the Robotic Process Automation we can automate our WhatsApp for sending a same  message to the number of users or send a personalised message to the respective contacts in a single go.</a:t>
            </a:r>
          </a:p>
          <a:p>
            <a:pPr marL="0" indent="0">
              <a:buNone/>
            </a:pPr>
            <a:endParaRPr lang="en-IN" sz="2400" i="1" dirty="0">
              <a:latin typeface="Arial" panose="020B0604020202020204" pitchFamily="34" charset="0"/>
              <a:cs typeface="Arial" panose="020B0604020202020204" pitchFamily="34" charset="0"/>
            </a:endParaRPr>
          </a:p>
          <a:p>
            <a:r>
              <a:rPr lang="en-IN" sz="2400" i="1" dirty="0">
                <a:latin typeface="Arial" panose="020B0604020202020204" pitchFamily="34" charset="0"/>
                <a:cs typeface="Arial" panose="020B0604020202020204" pitchFamily="34" charset="0"/>
              </a:rPr>
              <a:t>It reduces the human intervention by almost 80%.</a:t>
            </a:r>
          </a:p>
          <a:p>
            <a:pPr marL="0" indent="0">
              <a:buNone/>
            </a:pPr>
            <a:endParaRPr lang="en-IN" sz="2400" i="1" dirty="0">
              <a:latin typeface="Arial" panose="020B0604020202020204" pitchFamily="34" charset="0"/>
              <a:cs typeface="Arial" panose="020B0604020202020204" pitchFamily="34" charset="0"/>
            </a:endParaRPr>
          </a:p>
          <a:p>
            <a:r>
              <a:rPr lang="en-IN" sz="2400" i="1" dirty="0">
                <a:latin typeface="Arial" panose="020B0604020202020204" pitchFamily="34" charset="0"/>
                <a:cs typeface="Arial" panose="020B0604020202020204" pitchFamily="34" charset="0"/>
              </a:rPr>
              <a:t> This saves lots of your time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527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FB1990-9840-4302-A9A6-15272D1BBFFA}"/>
              </a:ext>
            </a:extLst>
          </p:cNvPr>
          <p:cNvSpPr>
            <a:spLocks noGrp="1"/>
          </p:cNvSpPr>
          <p:nvPr>
            <p:ph type="title"/>
          </p:nvPr>
        </p:nvSpPr>
        <p:spPr>
          <a:xfrm>
            <a:off x="643467" y="321734"/>
            <a:ext cx="10905066" cy="1135737"/>
          </a:xfrm>
        </p:spPr>
        <p:txBody>
          <a:bodyPr>
            <a:normAutofit/>
          </a:bodyPr>
          <a:lstStyle/>
          <a:p>
            <a:r>
              <a:rPr lang="en-IN" sz="4000" b="1" i="1" u="sng" dirty="0"/>
              <a:t>Features of WhatsApp Automation</a:t>
            </a:r>
            <a:endParaRPr lang="en-IN" sz="3600" b="1" i="1" u="sng" dirty="0"/>
          </a:p>
        </p:txBody>
      </p:sp>
      <p:sp>
        <p:nvSpPr>
          <p:cNvPr id="3" name="Content Placeholder 2">
            <a:extLst>
              <a:ext uri="{FF2B5EF4-FFF2-40B4-BE49-F238E27FC236}">
                <a16:creationId xmlns:a16="http://schemas.microsoft.com/office/drawing/2014/main" id="{642222E5-94C4-4D91-B191-347D139077A2}"/>
              </a:ext>
            </a:extLst>
          </p:cNvPr>
          <p:cNvSpPr>
            <a:spLocks noGrp="1"/>
          </p:cNvSpPr>
          <p:nvPr>
            <p:ph idx="1"/>
          </p:nvPr>
        </p:nvSpPr>
        <p:spPr>
          <a:xfrm>
            <a:off x="643467" y="1782981"/>
            <a:ext cx="10905066" cy="4393982"/>
          </a:xfrm>
        </p:spPr>
        <p:txBody>
          <a:bodyPr>
            <a:normAutofit/>
          </a:bodyPr>
          <a:lstStyle/>
          <a:p>
            <a:r>
              <a:rPr lang="en-IN" i="1" dirty="0">
                <a:latin typeface="Arial" panose="020B0604020202020204" pitchFamily="34" charset="0"/>
                <a:cs typeface="Arial" panose="020B0604020202020204" pitchFamily="34" charset="0"/>
              </a:rPr>
              <a:t>Using this you can specify the contacts and the messages you want to send in a excel file.</a:t>
            </a:r>
          </a:p>
          <a:p>
            <a:r>
              <a:rPr lang="en-IN" i="1" dirty="0">
                <a:latin typeface="Arial" panose="020B0604020202020204" pitchFamily="34" charset="0"/>
                <a:cs typeface="Arial" panose="020B0604020202020204" pitchFamily="34" charset="0"/>
              </a:rPr>
              <a:t>All the messages will be sent automatically.</a:t>
            </a:r>
          </a:p>
          <a:p>
            <a:r>
              <a:rPr lang="en-IN" i="1" dirty="0">
                <a:latin typeface="Arial" panose="020B0604020202020204" pitchFamily="34" charset="0"/>
                <a:cs typeface="Arial" panose="020B0604020202020204" pitchFamily="34" charset="0"/>
              </a:rPr>
              <a:t>Same message can be sent to number of contacts simultaneously.</a:t>
            </a:r>
          </a:p>
          <a:p>
            <a:r>
              <a:rPr lang="en-IN" i="1" dirty="0">
                <a:latin typeface="Arial" panose="020B0604020202020204" pitchFamily="34" charset="0"/>
                <a:cs typeface="Arial" panose="020B0604020202020204" pitchFamily="34" charset="0"/>
              </a:rPr>
              <a:t>Personalised messages can also be sent to the respective specified contacts.</a:t>
            </a:r>
          </a:p>
          <a:p>
            <a:r>
              <a:rPr lang="en-IN" i="1" dirty="0">
                <a:latin typeface="Arial" panose="020B0604020202020204" pitchFamily="34" charset="0"/>
                <a:cs typeface="Arial" panose="020B0604020202020204" pitchFamily="34" charset="0"/>
              </a:rPr>
              <a:t>It also tells if the message is successfully delivered or not in case of any error it’s a very beneficial feature.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326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BC1EA2-37A6-4537-9291-CE297B326270}"/>
              </a:ext>
            </a:extLst>
          </p:cNvPr>
          <p:cNvSpPr>
            <a:spLocks noGrp="1"/>
          </p:cNvSpPr>
          <p:nvPr>
            <p:ph type="title"/>
          </p:nvPr>
        </p:nvSpPr>
        <p:spPr>
          <a:xfrm>
            <a:off x="643467" y="321734"/>
            <a:ext cx="10905066" cy="1135737"/>
          </a:xfrm>
        </p:spPr>
        <p:txBody>
          <a:bodyPr>
            <a:normAutofit/>
          </a:bodyPr>
          <a:lstStyle/>
          <a:p>
            <a:r>
              <a:rPr lang="en-IN" sz="4800" b="1" i="1" u="sng"/>
              <a:t>How it works ?</a:t>
            </a:r>
            <a:endParaRPr lang="en-IN" sz="3600" b="1" i="1" u="sng" dirty="0"/>
          </a:p>
        </p:txBody>
      </p:sp>
      <p:sp>
        <p:nvSpPr>
          <p:cNvPr id="3" name="Content Placeholder 2">
            <a:extLst>
              <a:ext uri="{FF2B5EF4-FFF2-40B4-BE49-F238E27FC236}">
                <a16:creationId xmlns:a16="http://schemas.microsoft.com/office/drawing/2014/main" id="{05EABF93-A390-4792-8E65-439D226A2A6B}"/>
              </a:ext>
            </a:extLst>
          </p:cNvPr>
          <p:cNvSpPr>
            <a:spLocks noGrp="1"/>
          </p:cNvSpPr>
          <p:nvPr>
            <p:ph idx="1"/>
          </p:nvPr>
        </p:nvSpPr>
        <p:spPr>
          <a:xfrm>
            <a:off x="643467" y="1782981"/>
            <a:ext cx="10905066" cy="4393982"/>
          </a:xfrm>
        </p:spPr>
        <p:txBody>
          <a:bodyPr>
            <a:normAutofit/>
          </a:bodyPr>
          <a:lstStyle/>
          <a:p>
            <a:r>
              <a:rPr lang="en-IN" i="1">
                <a:latin typeface="Arial" panose="020B0604020202020204" pitchFamily="34" charset="0"/>
                <a:cs typeface="Arial" panose="020B0604020202020204" pitchFamily="34" charset="0"/>
              </a:rPr>
              <a:t>The RPA tool will read all the information from the excel file specified by the user. Based on that it will search the contacts in the WhatsApp web and then send the required messages.</a:t>
            </a:r>
          </a:p>
          <a:p>
            <a:r>
              <a:rPr lang="en-IN" i="1">
                <a:latin typeface="Arial" panose="020B0604020202020204" pitchFamily="34" charset="0"/>
                <a:cs typeface="Arial" panose="020B0604020202020204" pitchFamily="34" charset="0"/>
              </a:rPr>
              <a:t>Though initially the login to the WhatsApp Web have to be done/ performed manually.</a:t>
            </a:r>
          </a:p>
          <a:p>
            <a:r>
              <a:rPr lang="en-IN" i="1">
                <a:latin typeface="Arial" panose="020B0604020202020204" pitchFamily="34" charset="0"/>
                <a:cs typeface="Arial" panose="020B0604020202020204" pitchFamily="34" charset="0"/>
              </a:rPr>
              <a:t>After sending messages successfully to the specified contacts it will make a entry in the excel file in the status column with the string successfully sent or the error message. </a:t>
            </a:r>
          </a:p>
          <a:p>
            <a:r>
              <a:rPr lang="en-IN" i="1">
                <a:latin typeface="Arial" panose="020B0604020202020204" pitchFamily="34" charset="0"/>
                <a:cs typeface="Arial" panose="020B0604020202020204" pitchFamily="34" charset="0"/>
              </a:rPr>
              <a:t>Using the above feature one can get the list the of people to whom message could not be sent.  </a:t>
            </a:r>
            <a:endParaRPr lang="en-IN" i="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592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D5A6-06CD-4FCA-A4D1-99BD0C131899}"/>
              </a:ext>
            </a:extLst>
          </p:cNvPr>
          <p:cNvSpPr>
            <a:spLocks noGrp="1"/>
          </p:cNvSpPr>
          <p:nvPr>
            <p:ph type="title"/>
          </p:nvPr>
        </p:nvSpPr>
        <p:spPr>
          <a:xfrm>
            <a:off x="714756" y="321211"/>
            <a:ext cx="10762488" cy="1207008"/>
          </a:xfrm>
        </p:spPr>
        <p:txBody>
          <a:bodyPr vert="horz" lIns="91440" tIns="45720" rIns="91440" bIns="45720" rtlCol="0" anchor="b">
            <a:normAutofit/>
          </a:bodyPr>
          <a:lstStyle/>
          <a:p>
            <a:pPr algn="ctr"/>
            <a:r>
              <a:rPr lang="en-US" sz="6000" b="1" i="1" u="sng" kern="1200">
                <a:solidFill>
                  <a:schemeClr val="tx1"/>
                </a:solidFill>
                <a:latin typeface="+mj-lt"/>
                <a:ea typeface="+mj-ea"/>
                <a:cs typeface="+mj-cs"/>
              </a:rPr>
              <a:t>Some Program Glimpses</a:t>
            </a:r>
          </a:p>
        </p:txBody>
      </p:sp>
      <p:pic>
        <p:nvPicPr>
          <p:cNvPr id="6" name="Content Placeholder 5" descr="A screenshot of a computer&#10;&#10;Description automatically generated">
            <a:extLst>
              <a:ext uri="{FF2B5EF4-FFF2-40B4-BE49-F238E27FC236}">
                <a16:creationId xmlns:a16="http://schemas.microsoft.com/office/drawing/2014/main" id="{D9E51069-5279-4D00-9EBC-F577E757F60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078" r="22908"/>
          <a:stretch/>
        </p:blipFill>
        <p:spPr>
          <a:xfrm>
            <a:off x="171445" y="1528218"/>
            <a:ext cx="5857870" cy="5120231"/>
          </a:xfrm>
          <a:prstGeom prst="rect">
            <a:avLst/>
          </a:prstGeom>
        </p:spPr>
      </p:pic>
      <p:cxnSp>
        <p:nvCxnSpPr>
          <p:cNvPr id="13" name="Straight Connector 12">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omputer&#10;&#10;Description automatically generated">
            <a:extLst>
              <a:ext uri="{FF2B5EF4-FFF2-40B4-BE49-F238E27FC236}">
                <a16:creationId xmlns:a16="http://schemas.microsoft.com/office/drawing/2014/main" id="{A159AEAD-8A66-4584-8E15-26E87FEE158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38" r="23462" b="1"/>
          <a:stretch/>
        </p:blipFill>
        <p:spPr>
          <a:xfrm>
            <a:off x="6162677" y="1528219"/>
            <a:ext cx="5857870" cy="5120231"/>
          </a:xfrm>
          <a:prstGeom prst="rect">
            <a:avLst/>
          </a:prstGeom>
        </p:spPr>
      </p:pic>
    </p:spTree>
    <p:extLst>
      <p:ext uri="{BB962C8B-B14F-4D97-AF65-F5344CB8AC3E}">
        <p14:creationId xmlns:p14="http://schemas.microsoft.com/office/powerpoint/2010/main" val="279439897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252</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Agency FB</vt:lpstr>
      <vt:lpstr>Arial</vt:lpstr>
      <vt:lpstr>Calibri</vt:lpstr>
      <vt:lpstr>Calibri Light</vt:lpstr>
      <vt:lpstr>Office Theme</vt:lpstr>
      <vt:lpstr>WhatsApp Automation Using RPA</vt:lpstr>
      <vt:lpstr>What is WhatsApp Automation ?</vt:lpstr>
      <vt:lpstr>Features of WhatsApp Automation</vt:lpstr>
      <vt:lpstr>How it works ?</vt:lpstr>
      <vt:lpstr>Some Program Glimpses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 Automation Using RPA</dc:title>
  <dc:creator>Kartik Garg</dc:creator>
  <cp:lastModifiedBy>Kartik Garg</cp:lastModifiedBy>
  <cp:revision>1</cp:revision>
  <dcterms:created xsi:type="dcterms:W3CDTF">2020-09-09T05:47:22Z</dcterms:created>
  <dcterms:modified xsi:type="dcterms:W3CDTF">2020-09-09T05:51:16Z</dcterms:modified>
</cp:coreProperties>
</file>