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36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488754921259837"/>
          <c:y val="0.33612547144897448"/>
          <c:w val="0.40401500984251976"/>
          <c:h val="0.60602247748385363"/>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Others</c:v>
                </c:pt>
                <c:pt idx="1">
                  <c:v>Parents</c:v>
                </c:pt>
                <c:pt idx="2">
                  <c:v>System Admins </c:v>
                </c:pt>
                <c:pt idx="3">
                  <c:v>IT Security</c:v>
                </c:pt>
              </c:strCache>
            </c:strRef>
          </c:cat>
          <c:val>
            <c:numRef>
              <c:f>Sheet1!$B$2:$B$5</c:f>
              <c:numCache>
                <c:formatCode>General</c:formatCode>
                <c:ptCount val="4"/>
                <c:pt idx="0">
                  <c:v>1.5</c:v>
                </c:pt>
                <c:pt idx="1">
                  <c:v>2</c:v>
                </c:pt>
                <c:pt idx="2">
                  <c:v>3</c:v>
                </c:pt>
                <c:pt idx="3">
                  <c:v>3.5</c:v>
                </c:pt>
              </c:numCache>
            </c:numRef>
          </c:val>
          <c:extLst>
            <c:ext xmlns:c16="http://schemas.microsoft.com/office/drawing/2014/chart" uri="{C3380CC4-5D6E-409C-BE32-E72D297353CC}">
              <c16:uniqueId val="{00000000-662D-452C-9EB0-0AEF152F0439}"/>
            </c:ext>
          </c:extLst>
        </c:ser>
        <c:dLbls>
          <c:showLegendKey val="0"/>
          <c:showVal val="0"/>
          <c:showCatName val="0"/>
          <c:showSerName val="0"/>
          <c:showPercent val="1"/>
          <c:showBubbleSize val="0"/>
          <c:showLeaderLines val="0"/>
        </c:dLbls>
        <c:firstSliceAng val="0"/>
      </c:pieChart>
      <c:spPr>
        <a:noFill/>
        <a:ln>
          <a:noFill/>
        </a:ln>
        <a:effectLst/>
      </c:spPr>
    </c:plotArea>
    <c:legend>
      <c:legendPos val="r"/>
      <c:legendEntry>
        <c:idx val="0"/>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77004023129921273"/>
          <c:y val="0.45766514162985106"/>
          <c:w val="0.16242704232283464"/>
          <c:h val="0.2035430485025191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Komal Yadav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Key Logger</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2">
            <a:extLst>
              <a:ext uri="{FF2B5EF4-FFF2-40B4-BE49-F238E27FC236}">
                <a16:creationId xmlns:a16="http://schemas.microsoft.com/office/drawing/2014/main" id="{C825694A-BADA-42F1-A3CD-27F6CDE050E5}"/>
              </a:ext>
            </a:extLst>
          </p:cNvPr>
          <p:cNvSpPr txBox="1"/>
          <p:nvPr/>
        </p:nvSpPr>
        <p:spPr>
          <a:xfrm>
            <a:off x="861059" y="6301105"/>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4590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E382393B-F844-41FB-9F2F-ECE1D43E41F7}"/>
              </a:ext>
            </a:extLst>
          </p:cNvPr>
          <p:cNvSpPr txBox="1"/>
          <p:nvPr/>
        </p:nvSpPr>
        <p:spPr>
          <a:xfrm>
            <a:off x="666750" y="1564391"/>
            <a:ext cx="8324850" cy="2554545"/>
          </a:xfrm>
          <a:prstGeom prst="rect">
            <a:avLst/>
          </a:prstGeom>
          <a:noFill/>
        </p:spPr>
        <p:txBody>
          <a:bodyPr wrap="square" rtlCol="0">
            <a:spAutoFit/>
          </a:bodyPr>
          <a:lstStyle/>
          <a:p>
            <a:r>
              <a:rPr lang="en-US" sz="2000" dirty="0"/>
              <a:t>This project developed a keylogger program with a focus on ethical applications. Targeting parents, businesses, educators, and IT professionals, it offers functionalities like:</a:t>
            </a:r>
          </a:p>
          <a:p>
            <a:pPr>
              <a:buFont typeface="Arial" panose="020B0604020202020204" pitchFamily="34" charset="0"/>
              <a:buChar char="•"/>
            </a:pPr>
            <a:r>
              <a:rPr lang="en-US" sz="2000" dirty="0"/>
              <a:t>Discreet monitoring of user activity.</a:t>
            </a:r>
          </a:p>
          <a:p>
            <a:pPr>
              <a:buFont typeface="Arial" panose="020B0604020202020204" pitchFamily="34" charset="0"/>
              <a:buChar char="•"/>
            </a:pPr>
            <a:r>
              <a:rPr lang="en-US" sz="2000" dirty="0"/>
              <a:t>Customizable filtering for specific data.</a:t>
            </a:r>
          </a:p>
          <a:p>
            <a:pPr>
              <a:buFont typeface="Arial" panose="020B0604020202020204" pitchFamily="34" charset="0"/>
              <a:buChar char="•"/>
            </a:pPr>
            <a:r>
              <a:rPr lang="en-US" sz="2000" dirty="0"/>
              <a:t>Secure storage of captured keystrokes.</a:t>
            </a:r>
          </a:p>
          <a:p>
            <a:pPr>
              <a:buFont typeface="Arial" panose="020B0604020202020204" pitchFamily="34" charset="0"/>
              <a:buChar char="•"/>
            </a:pPr>
            <a:r>
              <a:rPr lang="en-US" sz="2000" dirty="0"/>
              <a:t>User-friendly interface and detailed reporting.</a:t>
            </a:r>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dirty="0"/>
              <a:t>Key Logger</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D9CD566-A2AE-4ED7-B6B1-978915300B5A}"/>
              </a:ext>
            </a:extLst>
          </p:cNvPr>
          <p:cNvSpPr txBox="1"/>
          <p:nvPr/>
        </p:nvSpPr>
        <p:spPr>
          <a:xfrm>
            <a:off x="739775" y="2019300"/>
            <a:ext cx="8102069" cy="1323439"/>
          </a:xfrm>
          <a:prstGeom prst="rect">
            <a:avLst/>
          </a:prstGeom>
          <a:noFill/>
        </p:spPr>
        <p:txBody>
          <a:bodyPr wrap="square" rtlCol="0">
            <a:spAutoFit/>
          </a:bodyPr>
          <a:lstStyle/>
          <a:p>
            <a:pPr algn="just"/>
            <a:r>
              <a:rPr lang="en-US" sz="2000" dirty="0"/>
              <a:t>A keylogger (short for keystroke logger) is a type of surveillance technology used to monitor and record each keystroke typed on a computer's keyboard. Keyloggers can be implemented through various methods, including hardware and software solutions.</a:t>
            </a:r>
            <a:endParaRPr lang="en-IN" sz="2000" dirty="0"/>
          </a:p>
        </p:txBody>
      </p:sp>
      <p:sp>
        <p:nvSpPr>
          <p:cNvPr id="25" name="object 2">
            <a:extLst>
              <a:ext uri="{FF2B5EF4-FFF2-40B4-BE49-F238E27FC236}">
                <a16:creationId xmlns:a16="http://schemas.microsoft.com/office/drawing/2014/main" id="{6C0A8285-613C-4807-A365-233D992B1241}"/>
              </a:ext>
            </a:extLst>
          </p:cNvPr>
          <p:cNvSpPr txBox="1"/>
          <p:nvPr/>
        </p:nvSpPr>
        <p:spPr>
          <a:xfrm>
            <a:off x="928751" y="5842953"/>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19444" y="378362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E1FF511-27ED-4526-81E3-292BFDF58037}"/>
              </a:ext>
            </a:extLst>
          </p:cNvPr>
          <p:cNvSpPr txBox="1"/>
          <p:nvPr/>
        </p:nvSpPr>
        <p:spPr>
          <a:xfrm>
            <a:off x="2301430" y="1828800"/>
            <a:ext cx="6730365" cy="5970865"/>
          </a:xfrm>
          <a:prstGeom prst="rect">
            <a:avLst/>
          </a:prstGeom>
          <a:noFill/>
        </p:spPr>
        <p:txBody>
          <a:bodyPr wrap="square" rtlCol="0">
            <a:spAutoFit/>
          </a:bodyPr>
          <a:lstStyle/>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Introduction to the concept of a keylogger</a:t>
            </a:r>
          </a:p>
          <a:p>
            <a:pPr algn="l" fontAlgn="base"/>
            <a:endParaRPr lang="en-US" sz="2000" b="0" i="0" dirty="0">
              <a:solidFill>
                <a:srgbClr val="000000"/>
              </a:solidFill>
              <a:effectLst/>
              <a:latin typeface="Poppins" panose="020B0502040204020203" pitchFamily="2" charset="0"/>
            </a:endParaRPr>
          </a:p>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The purpose behind the keylogger project</a:t>
            </a:r>
          </a:p>
          <a:p>
            <a:pPr algn="l" fontAlgn="base"/>
            <a:endParaRPr lang="en-US" sz="2000" b="0" i="0" dirty="0">
              <a:solidFill>
                <a:srgbClr val="000000"/>
              </a:solidFill>
              <a:effectLst/>
              <a:latin typeface="Poppins" panose="020B0502040204020203" pitchFamily="2" charset="0"/>
            </a:endParaRPr>
          </a:p>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Key points to be discussed </a:t>
            </a:r>
            <a:r>
              <a:rPr lang="en-US" sz="2000" dirty="0">
                <a:solidFill>
                  <a:srgbClr val="000000"/>
                </a:solidFill>
                <a:latin typeface="Poppins" panose="020B0502040204020203" pitchFamily="2" charset="0"/>
              </a:rPr>
              <a:t>about Key Logger</a:t>
            </a:r>
          </a:p>
          <a:p>
            <a:pPr algn="l" fontAlgn="base"/>
            <a:endParaRPr lang="en-US" sz="2000" dirty="0">
              <a:solidFill>
                <a:srgbClr val="000000"/>
              </a:solidFill>
              <a:latin typeface="Poppins" panose="020B0502040204020203" pitchFamily="2" charset="0"/>
            </a:endParaRPr>
          </a:p>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Usage of Key Logger </a:t>
            </a:r>
            <a:r>
              <a:rPr lang="en-US" sz="2000" dirty="0">
                <a:solidFill>
                  <a:srgbClr val="000000"/>
                </a:solidFill>
                <a:latin typeface="Poppins" panose="020B0502040204020203" pitchFamily="2" charset="0"/>
              </a:rPr>
              <a:t>for different users</a:t>
            </a:r>
          </a:p>
          <a:p>
            <a:pPr algn="l" fontAlgn="base"/>
            <a:endParaRPr lang="en-US" sz="2000" dirty="0">
              <a:solidFill>
                <a:srgbClr val="000000"/>
              </a:solidFill>
              <a:latin typeface="Poppins" panose="020B0502040204020203" pitchFamily="2" charset="0"/>
            </a:endParaRPr>
          </a:p>
          <a:p>
            <a:pPr algn="l" fontAlgn="base">
              <a:buFont typeface="Arial" panose="020B0604020202020204" pitchFamily="34" charset="0"/>
              <a:buChar char="•"/>
            </a:pPr>
            <a:r>
              <a:rPr lang="en-US" sz="2000" b="0" i="0" dirty="0">
                <a:solidFill>
                  <a:srgbClr val="000000"/>
                </a:solidFill>
                <a:effectLst/>
                <a:latin typeface="Poppins" panose="020B0502040204020203" pitchFamily="2" charset="0"/>
              </a:rPr>
              <a:t> Modelling as </a:t>
            </a:r>
            <a:r>
              <a:rPr lang="en-US" sz="2400" b="0" i="0" dirty="0">
                <a:solidFill>
                  <a:srgbClr val="000000"/>
                </a:solidFill>
                <a:effectLst/>
                <a:latin typeface="Poppins" panose="020B0502040204020203" pitchFamily="2" charset="0"/>
              </a:rPr>
              <a:t>well</a:t>
            </a:r>
            <a:r>
              <a:rPr lang="en-US" sz="2000" b="0" i="0" dirty="0">
                <a:solidFill>
                  <a:srgbClr val="000000"/>
                </a:solidFill>
                <a:effectLst/>
                <a:latin typeface="Poppins" panose="020B0502040204020203" pitchFamily="2" charset="0"/>
              </a:rPr>
              <a:t> as the results obtained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10383"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C1C893-599D-4D1E-BA21-595BCC65B498}"/>
              </a:ext>
            </a:extLst>
          </p:cNvPr>
          <p:cNvSpPr txBox="1"/>
          <p:nvPr/>
        </p:nvSpPr>
        <p:spPr>
          <a:xfrm>
            <a:off x="834071" y="1695450"/>
            <a:ext cx="7157403" cy="4401205"/>
          </a:xfrm>
          <a:prstGeom prst="rect">
            <a:avLst/>
          </a:prstGeom>
          <a:noFill/>
        </p:spPr>
        <p:txBody>
          <a:bodyPr wrap="square" rtlCol="0">
            <a:spAutoFit/>
          </a:bodyPr>
          <a:lstStyle/>
          <a:p>
            <a:pPr algn="just"/>
            <a:r>
              <a:rPr lang="en-US" sz="2000" dirty="0"/>
              <a:t>The rapid advancement of technology and the increasing use of digital devices have introduced significant challenges in maintaining security and privacy. One such challenge is the misuse of keystroke logging technology. While keyloggers can serve legitimate purposes such as parental control, employee monitoring, and personal security, they are often associated with malicious activities such as unauthorized access, data breaches, and identity theft.</a:t>
            </a:r>
            <a:endParaRPr lang="en-IN" sz="2000" dirty="0"/>
          </a:p>
          <a:p>
            <a:pPr algn="just"/>
            <a:endParaRPr lang="en-IN" sz="2000" dirty="0"/>
          </a:p>
          <a:p>
            <a:pPr algn="just"/>
            <a:endParaRPr lang="en-IN" sz="2000" dirty="0"/>
          </a:p>
          <a:p>
            <a:pPr algn="just"/>
            <a:endParaRPr lang="en-IN" sz="2000" dirty="0"/>
          </a:p>
          <a:p>
            <a:pPr algn="just"/>
            <a:endParaRPr lang="en-IN" sz="2000" dirty="0"/>
          </a:p>
          <a:p>
            <a:pPr algn="just"/>
            <a:endParaRPr lang="en-IN" sz="2000" dirty="0"/>
          </a:p>
          <a:p>
            <a:pPr algn="just"/>
            <a:endParaRPr lang="en-IN" sz="2000" dirty="0"/>
          </a:p>
          <a:p>
            <a:pPr algn="just"/>
            <a:endParaRPr lang="en-IN" sz="2000" dirty="0"/>
          </a:p>
        </p:txBody>
      </p:sp>
      <p:sp>
        <p:nvSpPr>
          <p:cNvPr id="12" name="object 2">
            <a:extLst>
              <a:ext uri="{FF2B5EF4-FFF2-40B4-BE49-F238E27FC236}">
                <a16:creationId xmlns:a16="http://schemas.microsoft.com/office/drawing/2014/main" id="{93E6BDB7-C4A9-4732-9DCB-243A9D290F1D}"/>
              </a:ext>
            </a:extLst>
          </p:cNvPr>
          <p:cNvSpPr txBox="1"/>
          <p:nvPr/>
        </p:nvSpPr>
        <p:spPr>
          <a:xfrm>
            <a:off x="838200" y="6419533"/>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543800" y="1442358"/>
            <a:ext cx="259202" cy="29750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8519A78-7410-4CFC-809E-EFC1AD6DF177}"/>
              </a:ext>
            </a:extLst>
          </p:cNvPr>
          <p:cNvSpPr txBox="1"/>
          <p:nvPr/>
        </p:nvSpPr>
        <p:spPr>
          <a:xfrm>
            <a:off x="820737" y="1828800"/>
            <a:ext cx="7489825" cy="6186309"/>
          </a:xfrm>
          <a:prstGeom prst="rect">
            <a:avLst/>
          </a:prstGeom>
          <a:noFill/>
        </p:spPr>
        <p:txBody>
          <a:bodyPr wrap="square" rtlCol="0">
            <a:spAutoFit/>
          </a:bodyPr>
          <a:lstStyle/>
          <a:p>
            <a:pPr algn="just"/>
            <a:r>
              <a:rPr lang="en-US" dirty="0"/>
              <a:t>The project aims to develop an ethical and secure keylogger that can be used for authorized monitoring purposes, such as parental control and employee oversight, while ensuring data security and user privacy. The keylogger will be designed to be transparent, compliant with legal standards, and equipped with robust security measures to prevent misuse.</a:t>
            </a:r>
          </a:p>
          <a:p>
            <a:pPr algn="just"/>
            <a:endParaRPr lang="en-US" dirty="0"/>
          </a:p>
          <a:p>
            <a:pPr marL="285750" indent="-285750" algn="just">
              <a:buFont typeface="Arial" panose="020B0604020202020204" pitchFamily="34" charset="0"/>
              <a:buChar char="•"/>
            </a:pPr>
            <a:r>
              <a:rPr lang="en-US" dirty="0"/>
              <a:t>Unauthorized Access</a:t>
            </a:r>
          </a:p>
          <a:p>
            <a:pPr marL="285750" indent="-285750" algn="just">
              <a:buFont typeface="Arial" panose="020B0604020202020204" pitchFamily="34" charset="0"/>
              <a:buChar char="•"/>
            </a:pPr>
            <a:r>
              <a:rPr lang="en-US" dirty="0"/>
              <a:t>Data Breaches</a:t>
            </a:r>
          </a:p>
          <a:p>
            <a:pPr marL="285750" indent="-285750" algn="just">
              <a:buFont typeface="Arial" panose="020B0604020202020204" pitchFamily="34" charset="0"/>
              <a:buChar char="•"/>
            </a:pPr>
            <a:r>
              <a:rPr lang="en-US" dirty="0"/>
              <a:t>Privacy Concerns</a:t>
            </a:r>
          </a:p>
          <a:p>
            <a:pPr marL="285750" indent="-285750" algn="just">
              <a:buFont typeface="Arial" panose="020B0604020202020204" pitchFamily="34" charset="0"/>
              <a:buChar char="•"/>
            </a:pPr>
            <a:r>
              <a:rPr lang="en-US" dirty="0"/>
              <a:t>Detection and Prevention</a:t>
            </a:r>
          </a:p>
          <a:p>
            <a:pPr algn="just"/>
            <a:endParaRPr lang="en-US" dirty="0"/>
          </a:p>
          <a:p>
            <a:pPr algn="just"/>
            <a:r>
              <a:rPr lang="en-US" dirty="0"/>
              <a:t>By addressing these challenges, the project seeks to provide a reliable tool that offers peace of mind to parents, employers, and security professionals, ensuring the responsible use of keystroke logging technology.</a:t>
            </a:r>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p:txBody>
      </p:sp>
      <p:sp>
        <p:nvSpPr>
          <p:cNvPr id="12" name="object 2">
            <a:extLst>
              <a:ext uri="{FF2B5EF4-FFF2-40B4-BE49-F238E27FC236}">
                <a16:creationId xmlns:a16="http://schemas.microsoft.com/office/drawing/2014/main" id="{4F58CE0B-1981-4C75-8C02-6B7731A3CB33}"/>
              </a:ext>
            </a:extLst>
          </p:cNvPr>
          <p:cNvSpPr txBox="1"/>
          <p:nvPr/>
        </p:nvSpPr>
        <p:spPr>
          <a:xfrm>
            <a:off x="861059" y="640111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466DF6E-3464-487D-BAB6-C10CA8080B50}"/>
              </a:ext>
            </a:extLst>
          </p:cNvPr>
          <p:cNvSpPr txBox="1"/>
          <p:nvPr/>
        </p:nvSpPr>
        <p:spPr>
          <a:xfrm>
            <a:off x="739775" y="2133600"/>
            <a:ext cx="7261225" cy="3139321"/>
          </a:xfrm>
          <a:prstGeom prst="rect">
            <a:avLst/>
          </a:prstGeom>
          <a:noFill/>
        </p:spPr>
        <p:txBody>
          <a:bodyPr wrap="square" rtlCol="0">
            <a:spAutoFit/>
          </a:bodyPr>
          <a:lstStyle/>
          <a:p>
            <a:pPr fontAlgn="base"/>
            <a:r>
              <a:rPr lang="en-US" b="1" dirty="0">
                <a:effectLst/>
                <a:latin typeface="Poppins" panose="00000500000000000000" pitchFamily="2" charset="0"/>
              </a:rPr>
              <a:t>Target Audience:</a:t>
            </a:r>
            <a:endParaRPr lang="en-US" dirty="0">
              <a:effectLst/>
              <a:latin typeface="Poppins" panose="00000500000000000000" pitchFamily="2"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0" name="object 2">
            <a:extLst>
              <a:ext uri="{FF2B5EF4-FFF2-40B4-BE49-F238E27FC236}">
                <a16:creationId xmlns:a16="http://schemas.microsoft.com/office/drawing/2014/main" id="{76D830AB-BF52-46CD-936E-95CE22FF2E9D}"/>
              </a:ext>
            </a:extLst>
          </p:cNvPr>
          <p:cNvSpPr txBox="1"/>
          <p:nvPr/>
        </p:nvSpPr>
        <p:spPr>
          <a:xfrm>
            <a:off x="757609" y="6402852"/>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graphicFrame>
        <p:nvGraphicFramePr>
          <p:cNvPr id="13" name="Chart 12">
            <a:extLst>
              <a:ext uri="{FF2B5EF4-FFF2-40B4-BE49-F238E27FC236}">
                <a16:creationId xmlns:a16="http://schemas.microsoft.com/office/drawing/2014/main" id="{8F0BE797-884A-4506-8CCE-BAAF3412F4F1}"/>
              </a:ext>
            </a:extLst>
          </p:cNvPr>
          <p:cNvGraphicFramePr/>
          <p:nvPr>
            <p:extLst>
              <p:ext uri="{D42A27DB-BD31-4B8C-83A1-F6EECF244321}">
                <p14:modId xmlns:p14="http://schemas.microsoft.com/office/powerpoint/2010/main" val="2397189673"/>
              </p:ext>
            </p:extLst>
          </p:nvPr>
        </p:nvGraphicFramePr>
        <p:xfrm>
          <a:off x="697831" y="868859"/>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8769" y="1745456"/>
            <a:ext cx="2695574" cy="3248025"/>
          </a:xfrm>
          <a:prstGeom prst="ellipse">
            <a:avLst/>
          </a:prstGeom>
          <a:ln>
            <a:noFill/>
          </a:ln>
          <a:effectLst>
            <a:softEdge rad="112500"/>
          </a:effectLst>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33324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object 2">
            <a:extLst>
              <a:ext uri="{FF2B5EF4-FFF2-40B4-BE49-F238E27FC236}">
                <a16:creationId xmlns:a16="http://schemas.microsoft.com/office/drawing/2014/main" id="{DC17F02A-6500-4065-9D38-2AE27136211A}"/>
              </a:ext>
            </a:extLst>
          </p:cNvPr>
          <p:cNvSpPr txBox="1"/>
          <p:nvPr/>
        </p:nvSpPr>
        <p:spPr>
          <a:xfrm>
            <a:off x="762000" y="640111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
        <p:nvSpPr>
          <p:cNvPr id="14" name="Rectangle 4">
            <a:extLst>
              <a:ext uri="{FF2B5EF4-FFF2-40B4-BE49-F238E27FC236}">
                <a16:creationId xmlns:a16="http://schemas.microsoft.com/office/drawing/2014/main" id="{E39E1CEA-DC2A-4A4C-B53E-09EB29784BB7}"/>
              </a:ext>
            </a:extLst>
          </p:cNvPr>
          <p:cNvSpPr>
            <a:spLocks noChangeArrowheads="1"/>
          </p:cNvSpPr>
          <p:nvPr/>
        </p:nvSpPr>
        <p:spPr bwMode="auto">
          <a:xfrm>
            <a:off x="2914343" y="1956425"/>
            <a:ext cx="727329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The keylogger solution is a comprehensive software application designed for ethical monitoring purposes. It operates discreetly to capture keystrokes, providing real-time monitoring and reporting.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Features and Capabilities: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Real-time Monitoring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Encrypted Data Storage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User-friendly Interface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Remote Access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Customizable Alerts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Comprehensive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054340" y="62447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90014" y="2965391"/>
            <a:ext cx="2380000" cy="3112388"/>
          </a:xfrm>
          <a:prstGeom prst="rect">
            <a:avLst/>
          </a:prstGeom>
          <a:ln>
            <a:noFill/>
          </a:ln>
          <a:effectLst>
            <a:softEdge rad="112500"/>
          </a:effectLst>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AA6C3530-D932-425E-B6F3-B3112C246EE2}"/>
              </a:ext>
            </a:extLst>
          </p:cNvPr>
          <p:cNvSpPr txBox="1"/>
          <p:nvPr/>
        </p:nvSpPr>
        <p:spPr>
          <a:xfrm>
            <a:off x="2095500" y="1227979"/>
            <a:ext cx="8001000" cy="5016758"/>
          </a:xfrm>
          <a:prstGeom prst="rect">
            <a:avLst/>
          </a:prstGeom>
          <a:noFill/>
        </p:spPr>
        <p:txBody>
          <a:bodyPr wrap="square" rtlCol="0">
            <a:spAutoFit/>
          </a:bodyPr>
          <a:lstStyle/>
          <a:p>
            <a:endParaRPr lang="en-US" sz="2000" dirty="0"/>
          </a:p>
          <a:p>
            <a:pPr marL="800100" lvl="1" indent="-342900">
              <a:buFont typeface="Arial" panose="020B0604020202020204" pitchFamily="34" charset="0"/>
              <a:buChar char="•"/>
            </a:pPr>
            <a:r>
              <a:rPr lang="en-US" sz="2000" b="1" dirty="0"/>
              <a:t>Real-time Monitoring:</a:t>
            </a:r>
            <a:r>
              <a:rPr lang="en-US" sz="2000" dirty="0"/>
              <a:t> Immediate insights by capturing keystrokes as they happen.</a:t>
            </a:r>
          </a:p>
          <a:p>
            <a:pPr marL="800100" lvl="1" indent="-342900">
              <a:buFont typeface="Arial" panose="020B0604020202020204" pitchFamily="34" charset="0"/>
              <a:buChar char="•"/>
            </a:pPr>
            <a:r>
              <a:rPr lang="en-US" sz="2000" b="1" dirty="0"/>
              <a:t>Stealth Mode:</a:t>
            </a:r>
            <a:r>
              <a:rPr lang="en-US" sz="2000" dirty="0"/>
              <a:t> Operates hidden to avoid detection.</a:t>
            </a:r>
          </a:p>
          <a:p>
            <a:pPr marL="800100" lvl="1" indent="-342900">
              <a:buFont typeface="Arial" panose="020B0604020202020204" pitchFamily="34" charset="0"/>
              <a:buChar char="•"/>
            </a:pPr>
            <a:r>
              <a:rPr lang="en-US" sz="2000" b="1" dirty="0"/>
              <a:t>Customizable Alerts:</a:t>
            </a:r>
            <a:r>
              <a:rPr lang="en-US" sz="2000" dirty="0"/>
              <a:t> Notifications for specific keywords or unusual activities.</a:t>
            </a:r>
          </a:p>
          <a:p>
            <a:pPr marL="800100" lvl="1" indent="-342900">
              <a:buFont typeface="Arial" panose="020B0604020202020204" pitchFamily="34" charset="0"/>
              <a:buChar char="•"/>
            </a:pPr>
            <a:r>
              <a:rPr lang="en-US" sz="2000" b="1" dirty="0"/>
              <a:t>Encrypted Data Storage:</a:t>
            </a:r>
            <a:r>
              <a:rPr lang="en-US" sz="2000" dirty="0"/>
              <a:t> Securely stores captured data to prevent unauthorized access.</a:t>
            </a:r>
          </a:p>
          <a:p>
            <a:pPr marL="800100" lvl="1" indent="-342900">
              <a:buFont typeface="Arial" panose="020B0604020202020204" pitchFamily="34" charset="0"/>
              <a:buChar char="•"/>
            </a:pPr>
            <a:r>
              <a:rPr lang="en-US" sz="2000" b="1" dirty="0"/>
              <a:t>Remote Access:</a:t>
            </a:r>
            <a:r>
              <a:rPr lang="en-US" sz="2000" dirty="0"/>
              <a:t> Authorized users can access data from anywhere securely.</a:t>
            </a:r>
          </a:p>
          <a:p>
            <a:pPr lvl="1"/>
            <a:r>
              <a:rPr lang="en-US" sz="2000" b="1" dirty="0"/>
              <a:t>Advanced Features:</a:t>
            </a:r>
            <a:endParaRPr lang="en-US" sz="2000" dirty="0"/>
          </a:p>
          <a:p>
            <a:pPr marL="800100" lvl="1" indent="-342900">
              <a:buFont typeface="Arial" panose="020B0604020202020204" pitchFamily="34" charset="0"/>
              <a:buChar char="•"/>
            </a:pPr>
            <a:r>
              <a:rPr lang="en-US" sz="2000" b="1" dirty="0"/>
              <a:t>Comprehensive Reporting:</a:t>
            </a:r>
            <a:r>
              <a:rPr lang="en-US" sz="2000" dirty="0"/>
              <a:t> Detailed activity reports for review.</a:t>
            </a:r>
          </a:p>
          <a:p>
            <a:pPr marL="800100" lvl="1" indent="-342900">
              <a:buFont typeface="Arial" panose="020B0604020202020204" pitchFamily="34" charset="0"/>
              <a:buChar char="•"/>
            </a:pPr>
            <a:r>
              <a:rPr lang="en-US" sz="2000" b="1" dirty="0"/>
              <a:t>Cross-Platform Compatibility:</a:t>
            </a:r>
            <a:r>
              <a:rPr lang="en-US" sz="2000" dirty="0"/>
              <a:t> Works across different operating systems.</a:t>
            </a:r>
          </a:p>
          <a:p>
            <a:pPr marL="800100" lvl="1" indent="-342900">
              <a:buFont typeface="Arial" panose="020B0604020202020204" pitchFamily="34" charset="0"/>
              <a:buChar char="•"/>
            </a:pPr>
            <a:r>
              <a:rPr lang="en-US" sz="2000" b="1" dirty="0"/>
              <a:t>User-friendly Interface:</a:t>
            </a:r>
            <a:r>
              <a:rPr lang="en-US" sz="2000" dirty="0"/>
              <a:t> Simple and intuitive for all technical levels.</a:t>
            </a:r>
          </a:p>
          <a:p>
            <a:pPr algn="l" fontAlgn="base"/>
            <a:endParaRPr lang="en-US" sz="2000" dirty="0">
              <a:solidFill>
                <a:srgbClr val="000000"/>
              </a:solidFill>
              <a:latin typeface="Poppins" panose="000005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6419533"/>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13/06/2024 Final 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9400" y="8861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3075" name="Picture 3" descr="Proposed Methodology of Unprivileged Keylogger Detection | Download  Scientific Diagram">
            <a:extLst>
              <a:ext uri="{FF2B5EF4-FFF2-40B4-BE49-F238E27FC236}">
                <a16:creationId xmlns:a16="http://schemas.microsoft.com/office/drawing/2014/main" id="{A054A354-D68B-4C4D-A0AB-42A87919C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839200" cy="3512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723</TotalTime>
  <Words>521</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Poppins</vt:lpstr>
      <vt:lpstr>Trebuchet MS</vt:lpstr>
      <vt:lpstr>Office Theme</vt:lpstr>
      <vt:lpstr>Komal Yadav </vt:lpstr>
      <vt:lpstr>Key 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Komal Yadav</dc:title>
  <dc:creator>Komal Yadav</dc:creator>
  <cp:lastModifiedBy>Komal Yadav</cp:lastModifiedBy>
  <cp:revision>3</cp:revision>
  <dcterms:created xsi:type="dcterms:W3CDTF">2024-06-03T05:48:59Z</dcterms:created>
  <dcterms:modified xsi:type="dcterms:W3CDTF">2024-06-14T15:03:13Z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