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4630400" cy="8229600"/>
  <p:notesSz cx="8229600" cy="14630400"/>
  <p:embeddedFontLst>
    <p:embeddedFont>
      <p:font typeface="Consolas" panose="020B0609020204030204" pitchFamily="49" charset="0"/>
      <p:regular r:id="rId23"/>
      <p:bold r:id="rId24"/>
      <p:italic r:id="rId25"/>
      <p:boldItalic r:id="rId26"/>
    </p:embeddedFont>
    <p:embeddedFont>
      <p:font typeface="Host Grotesk Medium" panose="020B0604020202020204" charset="0"/>
      <p:regular r:id="rId27"/>
    </p:embeddedFont>
    <p:embeddedFont>
      <p:font typeface="Roboto" panose="02000000000000000000" pitchFamily="2" charset="0"/>
      <p:regular r:id="rId28"/>
      <p:bold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4" d="100"/>
          <a:sy n="64" d="100"/>
        </p:scale>
        <p:origin x="82"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tha S" userId="aa528c4fce6cfa41" providerId="LiveId" clId="{733F3890-A973-4033-8A97-902B34A200E9}"/>
    <pc:docChg chg="modSld">
      <pc:chgData name="Haritha S" userId="aa528c4fce6cfa41" providerId="LiveId" clId="{733F3890-A973-4033-8A97-902B34A200E9}" dt="2025-08-19T18:30:27.573" v="4" actId="14100"/>
      <pc:docMkLst>
        <pc:docMk/>
      </pc:docMkLst>
      <pc:sldChg chg="modSp mod">
        <pc:chgData name="Haritha S" userId="aa528c4fce6cfa41" providerId="LiveId" clId="{733F3890-A973-4033-8A97-902B34A200E9}" dt="2025-08-19T18:30:07.507" v="2" actId="1076"/>
        <pc:sldMkLst>
          <pc:docMk/>
          <pc:sldMk cId="0" sldId="256"/>
        </pc:sldMkLst>
        <pc:spChg chg="mod">
          <ac:chgData name="Haritha S" userId="aa528c4fce6cfa41" providerId="LiveId" clId="{733F3890-A973-4033-8A97-902B34A200E9}" dt="2025-08-19T18:30:07.507" v="2" actId="1076"/>
          <ac:spMkLst>
            <pc:docMk/>
            <pc:sldMk cId="0" sldId="256"/>
            <ac:spMk id="3" creationId="{00000000-0000-0000-0000-000000000000}"/>
          </ac:spMkLst>
        </pc:spChg>
        <pc:spChg chg="mod">
          <ac:chgData name="Haritha S" userId="aa528c4fce6cfa41" providerId="LiveId" clId="{733F3890-A973-4033-8A97-902B34A200E9}" dt="2025-08-19T18:29:49.447" v="0" actId="1076"/>
          <ac:spMkLst>
            <pc:docMk/>
            <pc:sldMk cId="0" sldId="256"/>
            <ac:spMk id="4" creationId="{00000000-0000-0000-0000-000000000000}"/>
          </ac:spMkLst>
        </pc:spChg>
      </pc:sldChg>
      <pc:sldChg chg="modSp mod">
        <pc:chgData name="Haritha S" userId="aa528c4fce6cfa41" providerId="LiveId" clId="{733F3890-A973-4033-8A97-902B34A200E9}" dt="2025-08-19T18:30:27.573" v="4" actId="14100"/>
        <pc:sldMkLst>
          <pc:docMk/>
          <pc:sldMk cId="0" sldId="260"/>
        </pc:sldMkLst>
        <pc:picChg chg="mod">
          <ac:chgData name="Haritha S" userId="aa528c4fce6cfa41" providerId="LiveId" clId="{733F3890-A973-4033-8A97-902B34A200E9}" dt="2025-08-19T18:30:27.573" v="4" actId="14100"/>
          <ac:picMkLst>
            <pc:docMk/>
            <pc:sldMk cId="0" sldId="260"/>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13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4D4D4D"/>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4D4D4D"/>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4D4D4D"/>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80808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C7E0E7"/>
          </a:solidFill>
          <a:ln/>
        </p:spPr>
      </p:sp>
      <p:sp>
        <p:nvSpPr>
          <p:cNvPr id="3" name="Shape 1"/>
          <p:cNvSpPr/>
          <p:nvPr/>
        </p:nvSpPr>
        <p:spPr>
          <a:xfrm>
            <a:off x="0" y="0"/>
            <a:ext cx="14630400" cy="8229600"/>
          </a:xfrm>
          <a:prstGeom prst="rect">
            <a:avLst/>
          </a:prstGeom>
          <a:solidFill>
            <a:srgbClr val="FAF9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473"/>
            <a:ext cx="14630400" cy="8229600"/>
          </a:xfrm>
          <a:prstGeom prst="rect">
            <a:avLst/>
          </a:prstGeom>
          <a:solidFill>
            <a:srgbClr val="000000">
              <a:alpha val="80000"/>
            </a:srgbClr>
          </a:solidFill>
          <a:ln/>
        </p:spPr>
        <p:txBody>
          <a:bodyPr/>
          <a:lstStyle/>
          <a:p>
            <a:endParaRPr lang="en-IN"/>
          </a:p>
        </p:txBody>
      </p:sp>
      <p:sp>
        <p:nvSpPr>
          <p:cNvPr id="4" name="Text 1"/>
          <p:cNvSpPr/>
          <p:nvPr/>
        </p:nvSpPr>
        <p:spPr>
          <a:xfrm>
            <a:off x="2622589" y="2401857"/>
            <a:ext cx="13042821" cy="708779"/>
          </a:xfrm>
          <a:prstGeom prst="rect">
            <a:avLst/>
          </a:prstGeom>
          <a:noFill/>
          <a:ln/>
        </p:spPr>
        <p:txBody>
          <a:bodyPr wrap="none" lIns="0" tIns="0" rIns="0" bIns="0" rtlCol="0" anchor="t"/>
          <a:lstStyle/>
          <a:p>
            <a:pPr marL="0" indent="0" algn="l">
              <a:lnSpc>
                <a:spcPts val="5550"/>
              </a:lnSpc>
              <a:buNone/>
            </a:pPr>
            <a:r>
              <a:rPr lang="en-US" sz="6000" dirty="0">
                <a:solidFill>
                  <a:srgbClr val="FFFFFF"/>
                </a:solidFill>
                <a:latin typeface="Host Grotesk Medium" pitchFamily="34" charset="0"/>
                <a:ea typeface="Host Grotesk Medium" pitchFamily="34" charset="-122"/>
                <a:cs typeface="Host Grotesk Medium" pitchFamily="34" charset="-120"/>
              </a:rPr>
              <a:t>EV MARKET INTELLIGENCE                    </a:t>
            </a:r>
            <a:endParaRPr lang="en-US" sz="6000" dirty="0"/>
          </a:p>
        </p:txBody>
      </p:sp>
      <p:sp>
        <p:nvSpPr>
          <p:cNvPr id="5" name="Text 2"/>
          <p:cNvSpPr/>
          <p:nvPr/>
        </p:nvSpPr>
        <p:spPr>
          <a:xfrm>
            <a:off x="793790" y="3576161"/>
            <a:ext cx="13042821" cy="340162"/>
          </a:xfrm>
          <a:prstGeom prst="rect">
            <a:avLst/>
          </a:prstGeom>
          <a:noFill/>
          <a:ln/>
        </p:spPr>
        <p:txBody>
          <a:bodyPr wrap="none" lIns="0" tIns="0" rIns="0" bIns="0" rtlCol="0" anchor="t"/>
          <a:lstStyle/>
          <a:p>
            <a:pPr marL="0" indent="0" algn="l">
              <a:lnSpc>
                <a:spcPts val="2650"/>
              </a:lnSpc>
              <a:buNone/>
            </a:pPr>
            <a:r>
              <a:rPr lang="en-US" sz="1750" dirty="0">
                <a:solidFill>
                  <a:srgbClr val="FFFFFF"/>
                </a:solidFill>
                <a:latin typeface="Roboto" pitchFamily="34" charset="0"/>
                <a:ea typeface="Roboto" pitchFamily="34" charset="-122"/>
                <a:cs typeface="Roboto" pitchFamily="34" charset="-120"/>
              </a:rPr>
              <a:t>                                                                                         Done By: S. Haritha</a:t>
            </a:r>
            <a:endParaRPr lang="en-US" sz="1750" dirty="0"/>
          </a:p>
        </p:txBody>
      </p:sp>
      <p:sp>
        <p:nvSpPr>
          <p:cNvPr id="6" name="Text 3"/>
          <p:cNvSpPr/>
          <p:nvPr/>
        </p:nvSpPr>
        <p:spPr>
          <a:xfrm>
            <a:off x="793790" y="4171474"/>
            <a:ext cx="13042821" cy="340162"/>
          </a:xfrm>
          <a:prstGeom prst="rect">
            <a:avLst/>
          </a:prstGeom>
          <a:noFill/>
          <a:ln/>
        </p:spPr>
        <p:txBody>
          <a:bodyPr wrap="none" lIns="0" tIns="0" rIns="0" bIns="0" rtlCol="0" anchor="t"/>
          <a:lstStyle/>
          <a:p>
            <a:pPr marL="0" indent="0" algn="l">
              <a:lnSpc>
                <a:spcPts val="2650"/>
              </a:lnSpc>
              <a:buNone/>
            </a:pPr>
            <a:r>
              <a:rPr lang="en-US" sz="1750" dirty="0">
                <a:solidFill>
                  <a:srgbClr val="FFFFFF"/>
                </a:solidFill>
                <a:latin typeface="Roboto" pitchFamily="34" charset="0"/>
                <a:ea typeface="Roboto" pitchFamily="34" charset="-122"/>
                <a:cs typeface="Roboto" pitchFamily="34" charset="-120"/>
              </a:rPr>
              <a:t>                                                                                         Date: July 2025</a:t>
            </a:r>
            <a:endParaRPr lang="en-US" sz="1750" dirty="0"/>
          </a:p>
        </p:txBody>
      </p:sp>
      <p:sp>
        <p:nvSpPr>
          <p:cNvPr id="7" name="Text 4"/>
          <p:cNvSpPr/>
          <p:nvPr/>
        </p:nvSpPr>
        <p:spPr>
          <a:xfrm>
            <a:off x="793790" y="4766786"/>
            <a:ext cx="13042821" cy="340162"/>
          </a:xfrm>
          <a:prstGeom prst="rect">
            <a:avLst/>
          </a:prstGeom>
          <a:noFill/>
          <a:ln/>
        </p:spPr>
        <p:txBody>
          <a:bodyPr wrap="none" lIns="0" tIns="0" rIns="0" bIns="0" rtlCol="0" anchor="t"/>
          <a:lstStyle/>
          <a:p>
            <a:pPr marL="0" indent="0" algn="l">
              <a:lnSpc>
                <a:spcPts val="2650"/>
              </a:lnSpc>
              <a:buNone/>
            </a:pPr>
            <a:r>
              <a:rPr lang="en-US" sz="1750" dirty="0">
                <a:solidFill>
                  <a:srgbClr val="FFFFFF"/>
                </a:solidFill>
                <a:latin typeface="Roboto" pitchFamily="34" charset="0"/>
                <a:ea typeface="Roboto" pitchFamily="34" charset="-122"/>
                <a:cs typeface="Roboto" pitchFamily="34" charset="-120"/>
              </a:rPr>
              <a:t>                                                      Tools Used:  EXCEL DATASET, SQL SERVER, POWERB BI &amp; DAX MEASURES</a:t>
            </a:r>
            <a:endParaRPr lang="en-US" sz="1750" dirty="0"/>
          </a:p>
        </p:txBody>
      </p:sp>
      <p:sp>
        <p:nvSpPr>
          <p:cNvPr id="8" name="Text 5"/>
          <p:cNvSpPr/>
          <p:nvPr/>
        </p:nvSpPr>
        <p:spPr>
          <a:xfrm>
            <a:off x="793790" y="5362099"/>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2952869" y="374056"/>
            <a:ext cx="5675590" cy="313134"/>
          </a:xfrm>
          <a:prstGeom prst="rect">
            <a:avLst/>
          </a:prstGeom>
          <a:noFill/>
          <a:ln/>
        </p:spPr>
        <p:txBody>
          <a:bodyPr wrap="none" lIns="0" tIns="0" rIns="0" bIns="0" rtlCol="0" anchor="t"/>
          <a:lstStyle/>
          <a:p>
            <a:pPr marL="0" indent="0" algn="l">
              <a:lnSpc>
                <a:spcPts val="2450"/>
              </a:lnSpc>
              <a:buNone/>
            </a:pPr>
            <a:r>
              <a:rPr lang="en-US" sz="2800" b="1" dirty="0">
                <a:solidFill>
                  <a:srgbClr val="2E3C4E"/>
                </a:solidFill>
                <a:latin typeface="Host Grotesk Medium" pitchFamily="34" charset="0"/>
                <a:ea typeface="Host Grotesk Medium" pitchFamily="34" charset="-122"/>
                <a:cs typeface="Host Grotesk Medium" pitchFamily="34" charset="-120"/>
              </a:rPr>
              <a:t>New Measures Created in Power BI</a:t>
            </a:r>
            <a:endParaRPr lang="en-US" sz="2800" b="1" dirty="0"/>
          </a:p>
        </p:txBody>
      </p:sp>
      <p:sp>
        <p:nvSpPr>
          <p:cNvPr id="3" name="Shape 1"/>
          <p:cNvSpPr/>
          <p:nvPr/>
        </p:nvSpPr>
        <p:spPr>
          <a:xfrm>
            <a:off x="438269" y="1068705"/>
            <a:ext cx="13753862" cy="6655594"/>
          </a:xfrm>
          <a:prstGeom prst="roundRect">
            <a:avLst>
              <a:gd name="adj" fmla="val 790"/>
            </a:avLst>
          </a:prstGeom>
          <a:noFill/>
          <a:ln w="7620">
            <a:solidFill>
              <a:srgbClr val="000000">
                <a:alpha val="8000"/>
              </a:srgbClr>
            </a:solidFill>
            <a:prstDash val="solid"/>
          </a:ln>
        </p:spPr>
        <p:txBody>
          <a:bodyPr/>
          <a:lstStyle/>
          <a:p>
            <a:endParaRPr lang="en-IN"/>
          </a:p>
        </p:txBody>
      </p:sp>
      <p:sp>
        <p:nvSpPr>
          <p:cNvPr id="4" name="Shape 2"/>
          <p:cNvSpPr/>
          <p:nvPr/>
        </p:nvSpPr>
        <p:spPr>
          <a:xfrm>
            <a:off x="445889" y="1076325"/>
            <a:ext cx="13737193" cy="353378"/>
          </a:xfrm>
          <a:prstGeom prst="rect">
            <a:avLst/>
          </a:prstGeom>
          <a:solidFill>
            <a:srgbClr val="FFFFFF">
              <a:alpha val="4000"/>
            </a:srgbClr>
          </a:solidFill>
          <a:ln/>
        </p:spPr>
        <p:txBody>
          <a:bodyPr/>
          <a:lstStyle/>
          <a:p>
            <a:endParaRPr lang="en-IN"/>
          </a:p>
        </p:txBody>
      </p:sp>
      <p:sp>
        <p:nvSpPr>
          <p:cNvPr id="5" name="Text 3"/>
          <p:cNvSpPr/>
          <p:nvPr/>
        </p:nvSpPr>
        <p:spPr>
          <a:xfrm>
            <a:off x="1715572" y="1185446"/>
            <a:ext cx="4324469" cy="187881"/>
          </a:xfrm>
          <a:prstGeom prst="rect">
            <a:avLst/>
          </a:prstGeom>
          <a:noFill/>
          <a:ln/>
        </p:spPr>
        <p:txBody>
          <a:bodyPr wrap="none" lIns="0" tIns="0" rIns="0" bIns="0" rtlCol="0" anchor="t"/>
          <a:lstStyle/>
          <a:p>
            <a:pPr marL="0" indent="0" algn="l">
              <a:lnSpc>
                <a:spcPts val="1450"/>
              </a:lnSpc>
              <a:buNone/>
            </a:pPr>
            <a:r>
              <a:rPr lang="en-US" sz="1600" b="1" dirty="0">
                <a:solidFill>
                  <a:srgbClr val="384653"/>
                </a:solidFill>
                <a:latin typeface="Roboto" pitchFamily="34" charset="0"/>
                <a:ea typeface="Roboto" pitchFamily="34" charset="-122"/>
                <a:cs typeface="Roboto" pitchFamily="34" charset="-120"/>
              </a:rPr>
              <a:t>Measure Name</a:t>
            </a:r>
            <a:endParaRPr lang="en-US" sz="1600" dirty="0"/>
          </a:p>
        </p:txBody>
      </p:sp>
      <p:sp>
        <p:nvSpPr>
          <p:cNvPr id="6" name="Text 4"/>
          <p:cNvSpPr/>
          <p:nvPr/>
        </p:nvSpPr>
        <p:spPr>
          <a:xfrm>
            <a:off x="6047661" y="1170772"/>
            <a:ext cx="4320659" cy="187881"/>
          </a:xfrm>
          <a:prstGeom prst="rect">
            <a:avLst/>
          </a:prstGeom>
          <a:noFill/>
          <a:ln/>
        </p:spPr>
        <p:txBody>
          <a:bodyPr wrap="none" lIns="0" tIns="0" rIns="0" bIns="0" rtlCol="0" anchor="t"/>
          <a:lstStyle/>
          <a:p>
            <a:pPr marL="0" indent="0" algn="l">
              <a:lnSpc>
                <a:spcPts val="1450"/>
              </a:lnSpc>
              <a:buNone/>
            </a:pPr>
            <a:r>
              <a:rPr lang="en-US" sz="1600" b="1" dirty="0">
                <a:solidFill>
                  <a:srgbClr val="384653"/>
                </a:solidFill>
                <a:latin typeface="Roboto" pitchFamily="34" charset="0"/>
                <a:ea typeface="Roboto" pitchFamily="34" charset="-122"/>
                <a:cs typeface="Roboto" pitchFamily="34" charset="-120"/>
              </a:rPr>
              <a:t>DAX Formula</a:t>
            </a:r>
            <a:endParaRPr lang="en-US" sz="1600" dirty="0"/>
          </a:p>
        </p:txBody>
      </p:sp>
      <p:sp>
        <p:nvSpPr>
          <p:cNvPr id="7" name="Text 5"/>
          <p:cNvSpPr/>
          <p:nvPr/>
        </p:nvSpPr>
        <p:spPr>
          <a:xfrm>
            <a:off x="11128296" y="1159073"/>
            <a:ext cx="4324469" cy="187881"/>
          </a:xfrm>
          <a:prstGeom prst="rect">
            <a:avLst/>
          </a:prstGeom>
          <a:noFill/>
          <a:ln/>
        </p:spPr>
        <p:txBody>
          <a:bodyPr wrap="none" lIns="0" tIns="0" rIns="0" bIns="0" rtlCol="0" anchor="t"/>
          <a:lstStyle/>
          <a:p>
            <a:pPr marL="0" indent="0" algn="l">
              <a:lnSpc>
                <a:spcPts val="1450"/>
              </a:lnSpc>
              <a:buNone/>
            </a:pPr>
            <a:r>
              <a:rPr lang="en-US" sz="1600" b="1" dirty="0">
                <a:solidFill>
                  <a:srgbClr val="384653"/>
                </a:solidFill>
                <a:latin typeface="Roboto" pitchFamily="34" charset="0"/>
                <a:ea typeface="Roboto" pitchFamily="34" charset="-122"/>
                <a:cs typeface="Roboto" pitchFamily="34" charset="-120"/>
              </a:rPr>
              <a:t>Meaning</a:t>
            </a:r>
            <a:endParaRPr lang="en-US" sz="1600" dirty="0"/>
          </a:p>
        </p:txBody>
      </p:sp>
      <p:sp>
        <p:nvSpPr>
          <p:cNvPr id="8" name="Shape 6"/>
          <p:cNvSpPr/>
          <p:nvPr/>
        </p:nvSpPr>
        <p:spPr>
          <a:xfrm>
            <a:off x="445889" y="1429703"/>
            <a:ext cx="13737193" cy="360998"/>
          </a:xfrm>
          <a:prstGeom prst="rect">
            <a:avLst/>
          </a:prstGeom>
          <a:solidFill>
            <a:srgbClr val="000000">
              <a:alpha val="4000"/>
            </a:srgbClr>
          </a:solidFill>
          <a:ln/>
        </p:spPr>
        <p:txBody>
          <a:bodyPr/>
          <a:lstStyle/>
          <a:p>
            <a:endParaRPr lang="en-IN" sz="2000" dirty="0"/>
          </a:p>
        </p:txBody>
      </p:sp>
      <p:sp>
        <p:nvSpPr>
          <p:cNvPr id="9" name="Text 7"/>
          <p:cNvSpPr/>
          <p:nvPr/>
        </p:nvSpPr>
        <p:spPr>
          <a:xfrm>
            <a:off x="572572" y="1512451"/>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 Range</a:t>
            </a:r>
            <a:endParaRPr lang="en-US" sz="1300" dirty="0"/>
          </a:p>
        </p:txBody>
      </p:sp>
      <p:sp>
        <p:nvSpPr>
          <p:cNvPr id="10" name="Text 8"/>
          <p:cNvSpPr/>
          <p:nvPr/>
        </p:nvSpPr>
        <p:spPr>
          <a:xfrm>
            <a:off x="4694248" y="1488956"/>
            <a:ext cx="4085442" cy="169128"/>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AVERAGE(Ev_vehicles_dataset[Electric_Range])</a:t>
            </a:r>
            <a:endParaRPr lang="en-US" sz="1100" b="1" dirty="0"/>
          </a:p>
        </p:txBody>
      </p:sp>
      <p:sp>
        <p:nvSpPr>
          <p:cNvPr id="11" name="Text 9"/>
          <p:cNvSpPr/>
          <p:nvPr/>
        </p:nvSpPr>
        <p:spPr>
          <a:xfrm>
            <a:off x="9756191" y="1526788"/>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electric range of all vehicles.</a:t>
            </a:r>
            <a:endParaRPr lang="en-US" sz="1200" dirty="0"/>
          </a:p>
        </p:txBody>
      </p:sp>
      <p:sp>
        <p:nvSpPr>
          <p:cNvPr id="12" name="Shape 10"/>
          <p:cNvSpPr/>
          <p:nvPr/>
        </p:nvSpPr>
        <p:spPr>
          <a:xfrm>
            <a:off x="445889" y="1790700"/>
            <a:ext cx="13737193" cy="556498"/>
          </a:xfrm>
          <a:prstGeom prst="rect">
            <a:avLst/>
          </a:prstGeom>
          <a:solidFill>
            <a:srgbClr val="FFFFFF">
              <a:alpha val="4000"/>
            </a:srgbClr>
          </a:solidFill>
          <a:ln/>
        </p:spPr>
        <p:txBody>
          <a:bodyPr/>
          <a:lstStyle/>
          <a:p>
            <a:endParaRPr lang="en-IN"/>
          </a:p>
        </p:txBody>
      </p:sp>
      <p:sp>
        <p:nvSpPr>
          <p:cNvPr id="13" name="Text 11"/>
          <p:cNvSpPr/>
          <p:nvPr/>
        </p:nvSpPr>
        <p:spPr>
          <a:xfrm>
            <a:off x="572572" y="1873448"/>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Avg_NonEligible_Range</a:t>
            </a:r>
            <a:endParaRPr lang="en-US" sz="1300" dirty="0"/>
          </a:p>
        </p:txBody>
      </p:sp>
      <p:sp>
        <p:nvSpPr>
          <p:cNvPr id="14" name="Text 12"/>
          <p:cNvSpPr/>
          <p:nvPr/>
        </p:nvSpPr>
        <p:spPr>
          <a:xfrm>
            <a:off x="4677911" y="1947325"/>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CALCULATE(AVERAGE(Ev_vehicles_dataset[Electric_Range]), Ev_vehicles_dataset[CAFV_Eligibility] = "Not eligible")</a:t>
            </a:r>
            <a:endParaRPr lang="en-US" sz="1100" b="1" dirty="0"/>
          </a:p>
        </p:txBody>
      </p:sp>
      <p:sp>
        <p:nvSpPr>
          <p:cNvPr id="15" name="Text 13"/>
          <p:cNvSpPr/>
          <p:nvPr/>
        </p:nvSpPr>
        <p:spPr>
          <a:xfrm>
            <a:off x="9756192" y="1897241"/>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range of vehicles that are not </a:t>
            </a:r>
          </a:p>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CAFV eligible</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16" name="Shape 14"/>
          <p:cNvSpPr/>
          <p:nvPr/>
        </p:nvSpPr>
        <p:spPr>
          <a:xfrm>
            <a:off x="445889" y="2347198"/>
            <a:ext cx="13737193" cy="556498"/>
          </a:xfrm>
          <a:prstGeom prst="rect">
            <a:avLst/>
          </a:prstGeom>
          <a:solidFill>
            <a:srgbClr val="000000">
              <a:alpha val="4000"/>
            </a:srgbClr>
          </a:solidFill>
          <a:ln/>
        </p:spPr>
        <p:txBody>
          <a:bodyPr/>
          <a:lstStyle/>
          <a:p>
            <a:endParaRPr lang="en-IN" dirty="0"/>
          </a:p>
        </p:txBody>
      </p:sp>
      <p:sp>
        <p:nvSpPr>
          <p:cNvPr id="17" name="Text 15"/>
          <p:cNvSpPr/>
          <p:nvPr/>
        </p:nvSpPr>
        <p:spPr>
          <a:xfrm>
            <a:off x="572572" y="2429947"/>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Avg_Price_by_CAFV_Eligibility</a:t>
            </a:r>
            <a:endParaRPr lang="en-US" sz="1300" dirty="0"/>
          </a:p>
        </p:txBody>
      </p:sp>
      <p:sp>
        <p:nvSpPr>
          <p:cNvPr id="18" name="Text 16"/>
          <p:cNvSpPr/>
          <p:nvPr/>
        </p:nvSpPr>
        <p:spPr>
          <a:xfrm>
            <a:off x="4677912" y="2467511"/>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AVERAGEX(VALUES(Ev_vehicles_dataset[CAFV_Eligibility]), AVERAGE(Ev_vehicles_dataset[Base_MSRP]))</a:t>
            </a:r>
            <a:endParaRPr lang="en-US" sz="1100" b="1" dirty="0"/>
          </a:p>
        </p:txBody>
      </p:sp>
      <p:sp>
        <p:nvSpPr>
          <p:cNvPr id="19" name="Text 17"/>
          <p:cNvSpPr/>
          <p:nvPr/>
        </p:nvSpPr>
        <p:spPr>
          <a:xfrm>
            <a:off x="9756192" y="2429947"/>
            <a:ext cx="4324469" cy="341133"/>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base MSRP price for each CAFV </a:t>
            </a:r>
          </a:p>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eligibility category</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20" name="Shape 18"/>
          <p:cNvSpPr/>
          <p:nvPr/>
        </p:nvSpPr>
        <p:spPr>
          <a:xfrm>
            <a:off x="445889" y="2903696"/>
            <a:ext cx="13737193" cy="556498"/>
          </a:xfrm>
          <a:prstGeom prst="rect">
            <a:avLst/>
          </a:prstGeom>
          <a:solidFill>
            <a:srgbClr val="FFFFFF">
              <a:alpha val="4000"/>
            </a:srgbClr>
          </a:solidFill>
          <a:ln/>
        </p:spPr>
        <p:txBody>
          <a:bodyPr/>
          <a:lstStyle/>
          <a:p>
            <a:endParaRPr lang="en-IN"/>
          </a:p>
        </p:txBody>
      </p:sp>
      <p:sp>
        <p:nvSpPr>
          <p:cNvPr id="21" name="Text 19"/>
          <p:cNvSpPr/>
          <p:nvPr/>
        </p:nvSpPr>
        <p:spPr>
          <a:xfrm>
            <a:off x="572572" y="2986445"/>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Total CAFV Eligible</a:t>
            </a:r>
            <a:endParaRPr lang="en-US" sz="1300" dirty="0"/>
          </a:p>
        </p:txBody>
      </p:sp>
      <p:sp>
        <p:nvSpPr>
          <p:cNvPr id="22" name="Text 20"/>
          <p:cNvSpPr/>
          <p:nvPr/>
        </p:nvSpPr>
        <p:spPr>
          <a:xfrm>
            <a:off x="4685259" y="2997598"/>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Ev_vehicles_dataset[CAFV_Eligibility] = "cafv eligible")</a:t>
            </a:r>
            <a:endParaRPr lang="en-US" sz="1100" b="1" dirty="0"/>
          </a:p>
        </p:txBody>
      </p:sp>
      <p:sp>
        <p:nvSpPr>
          <p:cNvPr id="23" name="Text 21"/>
          <p:cNvSpPr/>
          <p:nvPr/>
        </p:nvSpPr>
        <p:spPr>
          <a:xfrm>
            <a:off x="9756192" y="3083838"/>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Counts the number of CAFV eligible vehicles</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24" name="Shape 22"/>
          <p:cNvSpPr/>
          <p:nvPr/>
        </p:nvSpPr>
        <p:spPr>
          <a:xfrm>
            <a:off x="445889" y="3460194"/>
            <a:ext cx="13737193" cy="360998"/>
          </a:xfrm>
          <a:prstGeom prst="rect">
            <a:avLst/>
          </a:prstGeom>
          <a:solidFill>
            <a:srgbClr val="000000">
              <a:alpha val="4000"/>
            </a:srgbClr>
          </a:solidFill>
          <a:ln/>
        </p:spPr>
        <p:txBody>
          <a:bodyPr/>
          <a:lstStyle/>
          <a:p>
            <a:endParaRPr lang="en-IN"/>
          </a:p>
        </p:txBody>
      </p:sp>
      <p:sp>
        <p:nvSpPr>
          <p:cNvPr id="25" name="Text 23"/>
          <p:cNvSpPr/>
          <p:nvPr/>
        </p:nvSpPr>
        <p:spPr>
          <a:xfrm>
            <a:off x="572572" y="3542943"/>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Total_Vehicles</a:t>
            </a:r>
            <a:endParaRPr lang="en-US" sz="1300" dirty="0"/>
          </a:p>
        </p:txBody>
      </p:sp>
      <p:sp>
        <p:nvSpPr>
          <p:cNvPr id="26" name="Text 24"/>
          <p:cNvSpPr/>
          <p:nvPr/>
        </p:nvSpPr>
        <p:spPr>
          <a:xfrm>
            <a:off x="4677913" y="3551815"/>
            <a:ext cx="4320659" cy="195501"/>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COUNTROWS(Ev_vehicles_dataset)</a:t>
            </a:r>
            <a:endParaRPr lang="en-US" sz="1100" b="1" dirty="0"/>
          </a:p>
        </p:txBody>
      </p:sp>
      <p:sp>
        <p:nvSpPr>
          <p:cNvPr id="27" name="Text 25"/>
          <p:cNvSpPr/>
          <p:nvPr/>
        </p:nvSpPr>
        <p:spPr>
          <a:xfrm>
            <a:off x="9733478" y="3542943"/>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Total number of vehicles in the dataset.</a:t>
            </a:r>
            <a:endParaRPr lang="en-US" sz="1200" dirty="0"/>
          </a:p>
        </p:txBody>
      </p:sp>
      <p:sp>
        <p:nvSpPr>
          <p:cNvPr id="28" name="Shape 26"/>
          <p:cNvSpPr/>
          <p:nvPr/>
        </p:nvSpPr>
        <p:spPr>
          <a:xfrm>
            <a:off x="-131627" y="3821192"/>
            <a:ext cx="13737193" cy="360998"/>
          </a:xfrm>
          <a:prstGeom prst="rect">
            <a:avLst/>
          </a:prstGeom>
          <a:solidFill>
            <a:srgbClr val="FFFFFF">
              <a:alpha val="4000"/>
            </a:srgbClr>
          </a:solidFill>
          <a:ln/>
        </p:spPr>
        <p:txBody>
          <a:bodyPr/>
          <a:lstStyle/>
          <a:p>
            <a:endParaRPr lang="en-IN"/>
          </a:p>
        </p:txBody>
      </p:sp>
      <p:sp>
        <p:nvSpPr>
          <p:cNvPr id="29" name="Text 27"/>
          <p:cNvSpPr/>
          <p:nvPr/>
        </p:nvSpPr>
        <p:spPr>
          <a:xfrm>
            <a:off x="572572" y="3903940"/>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Max_ElectricRange</a:t>
            </a:r>
            <a:endParaRPr lang="en-US" sz="1300" dirty="0"/>
          </a:p>
        </p:txBody>
      </p:sp>
      <p:sp>
        <p:nvSpPr>
          <p:cNvPr id="30" name="Text 28"/>
          <p:cNvSpPr/>
          <p:nvPr/>
        </p:nvSpPr>
        <p:spPr>
          <a:xfrm>
            <a:off x="4677914" y="3903940"/>
            <a:ext cx="4320659" cy="195501"/>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MAX(Ev_vehicles_dataset[Electric_Range])</a:t>
            </a:r>
            <a:endParaRPr lang="en-US" sz="1100" b="1" dirty="0"/>
          </a:p>
        </p:txBody>
      </p:sp>
      <p:sp>
        <p:nvSpPr>
          <p:cNvPr id="31" name="Text 29"/>
          <p:cNvSpPr/>
          <p:nvPr/>
        </p:nvSpPr>
        <p:spPr>
          <a:xfrm>
            <a:off x="9733478" y="3903940"/>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Finds the highest electric range value among all vehicles.</a:t>
            </a:r>
            <a:endParaRPr lang="en-US" sz="1200" dirty="0"/>
          </a:p>
        </p:txBody>
      </p:sp>
      <p:sp>
        <p:nvSpPr>
          <p:cNvPr id="32" name="Shape 30"/>
          <p:cNvSpPr/>
          <p:nvPr/>
        </p:nvSpPr>
        <p:spPr>
          <a:xfrm>
            <a:off x="445889" y="4182189"/>
            <a:ext cx="13737193" cy="751999"/>
          </a:xfrm>
          <a:prstGeom prst="rect">
            <a:avLst/>
          </a:prstGeom>
          <a:solidFill>
            <a:srgbClr val="000000">
              <a:alpha val="4000"/>
            </a:srgbClr>
          </a:solidFill>
          <a:ln/>
        </p:spPr>
        <p:txBody>
          <a:bodyPr/>
          <a:lstStyle/>
          <a:p>
            <a:endParaRPr lang="en-IN"/>
          </a:p>
        </p:txBody>
      </p:sp>
      <p:sp>
        <p:nvSpPr>
          <p:cNvPr id="33" name="Text 31"/>
          <p:cNvSpPr/>
          <p:nvPr/>
        </p:nvSpPr>
        <p:spPr>
          <a:xfrm>
            <a:off x="572572" y="4264938"/>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PHEV Count</a:t>
            </a:r>
            <a:endParaRPr lang="en-US" sz="1300" dirty="0"/>
          </a:p>
        </p:txBody>
      </p:sp>
      <p:sp>
        <p:nvSpPr>
          <p:cNvPr id="34" name="Text 32"/>
          <p:cNvSpPr/>
          <p:nvPr/>
        </p:nvSpPr>
        <p:spPr>
          <a:xfrm>
            <a:off x="4687546" y="4193888"/>
            <a:ext cx="4915502" cy="586502"/>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"PHEV", ALLEXCEPT(Ev_vehicles_dataset, Ev_vehicles_dataset[Model_Year]))</a:t>
            </a:r>
            <a:endParaRPr lang="en-US" sz="1100" b="1" dirty="0"/>
          </a:p>
        </p:txBody>
      </p:sp>
      <p:sp>
        <p:nvSpPr>
          <p:cNvPr id="35" name="Text 33"/>
          <p:cNvSpPr/>
          <p:nvPr/>
        </p:nvSpPr>
        <p:spPr>
          <a:xfrm>
            <a:off x="9733478" y="4430494"/>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Counts the number of PHEVs per model year</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36" name="Shape 34"/>
          <p:cNvSpPr/>
          <p:nvPr/>
        </p:nvSpPr>
        <p:spPr>
          <a:xfrm>
            <a:off x="445889" y="4934188"/>
            <a:ext cx="13737193" cy="751999"/>
          </a:xfrm>
          <a:prstGeom prst="rect">
            <a:avLst/>
          </a:prstGeom>
          <a:solidFill>
            <a:srgbClr val="FFFFFF">
              <a:alpha val="4000"/>
            </a:srgbClr>
          </a:solidFill>
          <a:ln/>
        </p:spPr>
        <p:txBody>
          <a:bodyPr/>
          <a:lstStyle/>
          <a:p>
            <a:endParaRPr lang="en-IN"/>
          </a:p>
        </p:txBody>
      </p:sp>
      <p:sp>
        <p:nvSpPr>
          <p:cNvPr id="37" name="Text 35"/>
          <p:cNvSpPr/>
          <p:nvPr/>
        </p:nvSpPr>
        <p:spPr>
          <a:xfrm>
            <a:off x="572572" y="5016937"/>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BEV Count</a:t>
            </a:r>
            <a:endParaRPr lang="en-US" sz="1300" dirty="0"/>
          </a:p>
        </p:txBody>
      </p:sp>
      <p:sp>
        <p:nvSpPr>
          <p:cNvPr id="38" name="Text 36"/>
          <p:cNvSpPr/>
          <p:nvPr/>
        </p:nvSpPr>
        <p:spPr>
          <a:xfrm>
            <a:off x="4687546" y="5030206"/>
            <a:ext cx="4915502" cy="586502"/>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"BEV", ALLEXCEPT(Ev_vehicles_dataset, Ev_vehicles_dataset[Model_Year]))</a:t>
            </a:r>
            <a:endParaRPr lang="en-US" sz="1100" b="1" dirty="0"/>
          </a:p>
        </p:txBody>
      </p:sp>
      <p:sp>
        <p:nvSpPr>
          <p:cNvPr id="39" name="Text 37"/>
          <p:cNvSpPr/>
          <p:nvPr/>
        </p:nvSpPr>
        <p:spPr>
          <a:xfrm>
            <a:off x="9756192" y="5186401"/>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Counts the number of BEVs per model year</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40" name="Shape 38"/>
          <p:cNvSpPr/>
          <p:nvPr/>
        </p:nvSpPr>
        <p:spPr>
          <a:xfrm>
            <a:off x="445889" y="5686187"/>
            <a:ext cx="13737193" cy="556498"/>
          </a:xfrm>
          <a:prstGeom prst="rect">
            <a:avLst/>
          </a:prstGeom>
          <a:solidFill>
            <a:srgbClr val="000000">
              <a:alpha val="4000"/>
            </a:srgbClr>
          </a:solidFill>
          <a:ln/>
        </p:spPr>
        <p:txBody>
          <a:bodyPr/>
          <a:lstStyle/>
          <a:p>
            <a:endParaRPr lang="en-IN"/>
          </a:p>
        </p:txBody>
      </p:sp>
      <p:sp>
        <p:nvSpPr>
          <p:cNvPr id="41" name="Text 39"/>
          <p:cNvSpPr/>
          <p:nvPr/>
        </p:nvSpPr>
        <p:spPr>
          <a:xfrm>
            <a:off x="572572" y="5768935"/>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BEV_Vehicle_Count</a:t>
            </a:r>
            <a:endParaRPr lang="en-US" sz="1300" dirty="0"/>
          </a:p>
        </p:txBody>
      </p:sp>
      <p:sp>
        <p:nvSpPr>
          <p:cNvPr id="42" name="Text 40"/>
          <p:cNvSpPr/>
          <p:nvPr/>
        </p:nvSpPr>
        <p:spPr>
          <a:xfrm>
            <a:off x="4687546" y="5743674"/>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"BEV")</a:t>
            </a:r>
            <a:endParaRPr lang="en-US" sz="1100" b="1" dirty="0"/>
          </a:p>
        </p:txBody>
      </p:sp>
      <p:sp>
        <p:nvSpPr>
          <p:cNvPr id="43" name="Text 41"/>
          <p:cNvSpPr/>
          <p:nvPr/>
        </p:nvSpPr>
        <p:spPr>
          <a:xfrm>
            <a:off x="9761010" y="5839985"/>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Total number of BEV vehicles in the dataset</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44" name="Shape 42"/>
          <p:cNvSpPr/>
          <p:nvPr/>
        </p:nvSpPr>
        <p:spPr>
          <a:xfrm>
            <a:off x="462558" y="6242685"/>
            <a:ext cx="13737193" cy="556498"/>
          </a:xfrm>
          <a:prstGeom prst="rect">
            <a:avLst/>
          </a:prstGeom>
          <a:solidFill>
            <a:srgbClr val="FFFFFF">
              <a:alpha val="4000"/>
            </a:srgbClr>
          </a:solidFill>
          <a:ln/>
        </p:spPr>
        <p:txBody>
          <a:bodyPr/>
          <a:lstStyle/>
          <a:p>
            <a:endParaRPr lang="en-IN"/>
          </a:p>
        </p:txBody>
      </p:sp>
      <p:sp>
        <p:nvSpPr>
          <p:cNvPr id="45" name="Text 43"/>
          <p:cNvSpPr/>
          <p:nvPr/>
        </p:nvSpPr>
        <p:spPr>
          <a:xfrm>
            <a:off x="572572" y="6325433"/>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PHEV_Vehicle_Count</a:t>
            </a:r>
            <a:endParaRPr lang="en-US" sz="1300" dirty="0"/>
          </a:p>
        </p:txBody>
      </p:sp>
      <p:sp>
        <p:nvSpPr>
          <p:cNvPr id="46" name="Text 44"/>
          <p:cNvSpPr/>
          <p:nvPr/>
        </p:nvSpPr>
        <p:spPr>
          <a:xfrm>
            <a:off x="4687545" y="6350695"/>
            <a:ext cx="4320659" cy="391001"/>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CALCULATE(COUNTROWS(Ev_vehicles_dataset), Ev_vehicles_dataset[EV_Type] = "PHEV")</a:t>
            </a:r>
            <a:endParaRPr lang="en-US" sz="1100" b="1" dirty="0"/>
          </a:p>
        </p:txBody>
      </p:sp>
      <p:sp>
        <p:nvSpPr>
          <p:cNvPr id="47" name="Text 45"/>
          <p:cNvSpPr/>
          <p:nvPr/>
        </p:nvSpPr>
        <p:spPr>
          <a:xfrm>
            <a:off x="9756190" y="6409381"/>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Total number of PHEV vehicles in the dataset</a:t>
            </a:r>
            <a:r>
              <a:rPr lang="en-US" sz="950" dirty="0">
                <a:solidFill>
                  <a:srgbClr val="384653"/>
                </a:solidFill>
                <a:latin typeface="Roboto" pitchFamily="34" charset="0"/>
                <a:ea typeface="Roboto" pitchFamily="34" charset="-122"/>
                <a:cs typeface="Roboto" pitchFamily="34" charset="-120"/>
              </a:rPr>
              <a:t>.</a:t>
            </a:r>
            <a:endParaRPr lang="en-US" sz="950" dirty="0"/>
          </a:p>
        </p:txBody>
      </p:sp>
      <p:sp>
        <p:nvSpPr>
          <p:cNvPr id="48" name="Shape 46"/>
          <p:cNvSpPr/>
          <p:nvPr/>
        </p:nvSpPr>
        <p:spPr>
          <a:xfrm>
            <a:off x="445889" y="6799183"/>
            <a:ext cx="13737193" cy="556498"/>
          </a:xfrm>
          <a:prstGeom prst="rect">
            <a:avLst/>
          </a:prstGeom>
          <a:solidFill>
            <a:srgbClr val="000000">
              <a:alpha val="4000"/>
            </a:srgbClr>
          </a:solidFill>
          <a:ln/>
        </p:spPr>
        <p:txBody>
          <a:bodyPr/>
          <a:lstStyle/>
          <a:p>
            <a:endParaRPr lang="en-IN"/>
          </a:p>
        </p:txBody>
      </p:sp>
      <p:sp>
        <p:nvSpPr>
          <p:cNvPr id="49" name="Text 47"/>
          <p:cNvSpPr/>
          <p:nvPr/>
        </p:nvSpPr>
        <p:spPr>
          <a:xfrm>
            <a:off x="572572" y="6881932"/>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Avg_Range_by_EV_Type</a:t>
            </a:r>
            <a:endParaRPr lang="en-US" sz="1300" dirty="0"/>
          </a:p>
        </p:txBody>
      </p:sp>
      <p:sp>
        <p:nvSpPr>
          <p:cNvPr id="50" name="Text 48"/>
          <p:cNvSpPr/>
          <p:nvPr/>
        </p:nvSpPr>
        <p:spPr>
          <a:xfrm>
            <a:off x="4685259" y="6931799"/>
            <a:ext cx="4451865" cy="391002"/>
          </a:xfrm>
          <a:prstGeom prst="rect">
            <a:avLst/>
          </a:prstGeom>
          <a:noFill/>
          <a:ln/>
        </p:spPr>
        <p:txBody>
          <a:bodyPr wrap="squar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AVERAGEX(VALUES(Ev_vehicles_dataset[EV_Type]), CALCULATE(AVERAGE(Ev_vehicles_dataset[Electric_Range])))</a:t>
            </a:r>
            <a:endParaRPr lang="en-US" sz="1100" b="1" dirty="0"/>
          </a:p>
        </p:txBody>
      </p:sp>
      <p:sp>
        <p:nvSpPr>
          <p:cNvPr id="51" name="Text 49"/>
          <p:cNvSpPr/>
          <p:nvPr/>
        </p:nvSpPr>
        <p:spPr>
          <a:xfrm>
            <a:off x="9733478" y="6881932"/>
            <a:ext cx="4324469" cy="187881"/>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Calculates the average range for each EV type (BEV and PHEV</a:t>
            </a:r>
            <a:r>
              <a:rPr lang="en-US" sz="1100" dirty="0">
                <a:solidFill>
                  <a:srgbClr val="384653"/>
                </a:solidFill>
                <a:latin typeface="Roboto" pitchFamily="34" charset="0"/>
                <a:ea typeface="Roboto" pitchFamily="34" charset="-122"/>
                <a:cs typeface="Roboto" pitchFamily="34" charset="-120"/>
              </a:rPr>
              <a:t>).</a:t>
            </a:r>
            <a:endParaRPr lang="en-US" sz="1100" dirty="0"/>
          </a:p>
        </p:txBody>
      </p:sp>
      <p:sp>
        <p:nvSpPr>
          <p:cNvPr id="52" name="Shape 50"/>
          <p:cNvSpPr/>
          <p:nvPr/>
        </p:nvSpPr>
        <p:spPr>
          <a:xfrm>
            <a:off x="445889" y="7355681"/>
            <a:ext cx="13737193" cy="360998"/>
          </a:xfrm>
          <a:prstGeom prst="rect">
            <a:avLst/>
          </a:prstGeom>
          <a:solidFill>
            <a:srgbClr val="FFFFFF">
              <a:alpha val="4000"/>
            </a:srgbClr>
          </a:solidFill>
          <a:ln/>
        </p:spPr>
        <p:txBody>
          <a:bodyPr/>
          <a:lstStyle/>
          <a:p>
            <a:endParaRPr lang="en-IN"/>
          </a:p>
        </p:txBody>
      </p:sp>
      <p:sp>
        <p:nvSpPr>
          <p:cNvPr id="53" name="Text 51"/>
          <p:cNvSpPr/>
          <p:nvPr/>
        </p:nvSpPr>
        <p:spPr>
          <a:xfrm>
            <a:off x="572572" y="7438430"/>
            <a:ext cx="4324469" cy="187881"/>
          </a:xfrm>
          <a:prstGeom prst="rect">
            <a:avLst/>
          </a:prstGeom>
          <a:noFill/>
          <a:ln/>
        </p:spPr>
        <p:txBody>
          <a:bodyPr wrap="none" lIns="0" tIns="0" rIns="0" bIns="0" rtlCol="0" anchor="t"/>
          <a:lstStyle/>
          <a:p>
            <a:pPr marL="0" indent="0" algn="l">
              <a:lnSpc>
                <a:spcPts val="1450"/>
              </a:lnSpc>
              <a:buNone/>
            </a:pPr>
            <a:r>
              <a:rPr lang="en-US" sz="1300" b="1" dirty="0">
                <a:solidFill>
                  <a:srgbClr val="384653"/>
                </a:solidFill>
                <a:latin typeface="Roboto" pitchFamily="34" charset="0"/>
                <a:ea typeface="Roboto" pitchFamily="34" charset="-122"/>
                <a:cs typeface="Roboto" pitchFamily="34" charset="-120"/>
              </a:rPr>
              <a:t>Avg Electric Range</a:t>
            </a:r>
            <a:endParaRPr lang="en-US" sz="1300" dirty="0"/>
          </a:p>
        </p:txBody>
      </p:sp>
      <p:sp>
        <p:nvSpPr>
          <p:cNvPr id="54" name="Text 52"/>
          <p:cNvSpPr/>
          <p:nvPr/>
        </p:nvSpPr>
        <p:spPr>
          <a:xfrm>
            <a:off x="4687546" y="7488297"/>
            <a:ext cx="4320659" cy="195501"/>
          </a:xfrm>
          <a:prstGeom prst="rect">
            <a:avLst/>
          </a:prstGeom>
          <a:noFill/>
          <a:ln/>
        </p:spPr>
        <p:txBody>
          <a:bodyPr wrap="none" lIns="0" tIns="0" rIns="0" bIns="0" rtlCol="0" anchor="t"/>
          <a:lstStyle/>
          <a:p>
            <a:pPr marL="0" indent="0" algn="l">
              <a:lnSpc>
                <a:spcPts val="1450"/>
              </a:lnSpc>
              <a:buNone/>
            </a:pPr>
            <a:r>
              <a:rPr lang="en-US" sz="1100" b="1" dirty="0">
                <a:solidFill>
                  <a:srgbClr val="384653"/>
                </a:solidFill>
                <a:highlight>
                  <a:srgbClr val="EDECE8"/>
                </a:highlight>
                <a:latin typeface="Consolas" pitchFamily="34" charset="0"/>
                <a:ea typeface="Consolas" pitchFamily="34" charset="-122"/>
                <a:cs typeface="Consolas" pitchFamily="34" charset="-120"/>
              </a:rPr>
              <a:t>AVERAGE(Ev_vehicles_dataset[Electric_Range])</a:t>
            </a:r>
            <a:endParaRPr lang="en-US" sz="1100" b="1" dirty="0"/>
          </a:p>
        </p:txBody>
      </p:sp>
      <p:sp>
        <p:nvSpPr>
          <p:cNvPr id="55" name="Text 53"/>
          <p:cNvSpPr/>
          <p:nvPr/>
        </p:nvSpPr>
        <p:spPr>
          <a:xfrm>
            <a:off x="9761010" y="7451328"/>
            <a:ext cx="4296937" cy="174983"/>
          </a:xfrm>
          <a:prstGeom prst="rect">
            <a:avLst/>
          </a:prstGeom>
          <a:noFill/>
          <a:ln/>
        </p:spPr>
        <p:txBody>
          <a:bodyPr wrap="none" lIns="0" tIns="0" rIns="0" bIns="0" rtlCol="0" anchor="t"/>
          <a:lstStyle/>
          <a:p>
            <a:pPr marL="0" indent="0" algn="l">
              <a:lnSpc>
                <a:spcPts val="1450"/>
              </a:lnSpc>
              <a:buNone/>
            </a:pPr>
            <a:r>
              <a:rPr lang="en-US" sz="1200" dirty="0">
                <a:solidFill>
                  <a:srgbClr val="384653"/>
                </a:solidFill>
                <a:latin typeface="Roboto" pitchFamily="34" charset="0"/>
                <a:ea typeface="Roboto" pitchFamily="34" charset="-122"/>
                <a:cs typeface="Roboto" pitchFamily="34" charset="-120"/>
              </a:rPr>
              <a:t>Same as Avg Range; used in visuals or card display</a:t>
            </a:r>
            <a:r>
              <a:rPr lang="en-US" sz="950" dirty="0">
                <a:solidFill>
                  <a:srgbClr val="384653"/>
                </a:solidFill>
                <a:latin typeface="Roboto" pitchFamily="34" charset="0"/>
                <a:ea typeface="Roboto" pitchFamily="34" charset="-122"/>
                <a:cs typeface="Roboto" pitchFamily="34" charset="-120"/>
              </a:rPr>
              <a:t>.</a:t>
            </a:r>
            <a:endParaRPr lang="en-US" sz="9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2559913" y="369808"/>
            <a:ext cx="8095178" cy="427673"/>
          </a:xfrm>
          <a:prstGeom prst="rect">
            <a:avLst/>
          </a:prstGeom>
          <a:noFill/>
          <a:ln/>
        </p:spPr>
        <p:txBody>
          <a:bodyPr wrap="none" lIns="0" tIns="0" rIns="0" bIns="0" rtlCol="0" anchor="t"/>
          <a:lstStyle/>
          <a:p>
            <a:pPr marL="0" indent="0" algn="l">
              <a:lnSpc>
                <a:spcPts val="3350"/>
              </a:lnSpc>
              <a:buNone/>
            </a:pPr>
            <a:r>
              <a:rPr lang="en-US" sz="2650" b="1" dirty="0">
                <a:solidFill>
                  <a:srgbClr val="2E3C4E"/>
                </a:solidFill>
                <a:latin typeface="Host Grotesk Medium" pitchFamily="34" charset="0"/>
                <a:ea typeface="Host Grotesk Medium" pitchFamily="34" charset="-122"/>
                <a:cs typeface="Host Grotesk Medium" pitchFamily="34" charset="-120"/>
              </a:rPr>
              <a:t>               Stakeholders Benefiting from the Analysis</a:t>
            </a:r>
            <a:endParaRPr lang="en-US" sz="2650" dirty="0"/>
          </a:p>
        </p:txBody>
      </p:sp>
      <p:sp>
        <p:nvSpPr>
          <p:cNvPr id="3" name="Text 1"/>
          <p:cNvSpPr/>
          <p:nvPr/>
        </p:nvSpPr>
        <p:spPr>
          <a:xfrm>
            <a:off x="598765" y="1451134"/>
            <a:ext cx="6784657" cy="256580"/>
          </a:xfrm>
          <a:prstGeom prst="rect">
            <a:avLst/>
          </a:prstGeom>
          <a:noFill/>
          <a:ln/>
        </p:spPr>
        <p:txBody>
          <a:bodyPr wrap="none" lIns="0" tIns="0" rIns="0" bIns="0" rtlCol="0" anchor="t"/>
          <a:lstStyle/>
          <a:p>
            <a:pPr marL="0" indent="0" algn="l">
              <a:lnSpc>
                <a:spcPts val="2000"/>
              </a:lnSpc>
              <a:buNone/>
            </a:pPr>
            <a:endParaRPr lang="en-US" sz="1300" dirty="0"/>
          </a:p>
        </p:txBody>
      </p:sp>
      <p:pic>
        <p:nvPicPr>
          <p:cNvPr id="4" name="Image 0" descr="preencoded.png"/>
          <p:cNvPicPr>
            <a:picLocks noChangeAspect="1"/>
          </p:cNvPicPr>
          <p:nvPr/>
        </p:nvPicPr>
        <p:blipFill>
          <a:blip r:embed="rId3"/>
          <a:stretch>
            <a:fillRect/>
          </a:stretch>
        </p:blipFill>
        <p:spPr>
          <a:xfrm>
            <a:off x="376843" y="1696939"/>
            <a:ext cx="6230659" cy="3946783"/>
          </a:xfrm>
          <a:prstGeom prst="rect">
            <a:avLst/>
          </a:prstGeom>
        </p:spPr>
      </p:pic>
      <p:sp>
        <p:nvSpPr>
          <p:cNvPr id="5" name="Text 2"/>
          <p:cNvSpPr/>
          <p:nvPr/>
        </p:nvSpPr>
        <p:spPr>
          <a:xfrm>
            <a:off x="598765" y="4169450"/>
            <a:ext cx="6784657" cy="320754"/>
          </a:xfrm>
          <a:prstGeom prst="rect">
            <a:avLst/>
          </a:prstGeom>
          <a:noFill/>
          <a:ln/>
        </p:spPr>
        <p:txBody>
          <a:bodyPr wrap="none" lIns="0" tIns="0" rIns="0" bIns="0" rtlCol="0" anchor="t"/>
          <a:lstStyle/>
          <a:p>
            <a:pPr marL="0" indent="0" algn="l">
              <a:lnSpc>
                <a:spcPts val="2500"/>
              </a:lnSpc>
              <a:buNone/>
            </a:pPr>
            <a:endParaRPr lang="en-US" sz="1650" dirty="0"/>
          </a:p>
        </p:txBody>
      </p:sp>
      <p:sp>
        <p:nvSpPr>
          <p:cNvPr id="14" name="Text 11"/>
          <p:cNvSpPr/>
          <p:nvPr/>
        </p:nvSpPr>
        <p:spPr>
          <a:xfrm>
            <a:off x="6769247" y="1321942"/>
            <a:ext cx="6230660" cy="320754"/>
          </a:xfrm>
          <a:prstGeom prst="rect">
            <a:avLst/>
          </a:prstGeom>
          <a:noFill/>
          <a:ln/>
        </p:spPr>
        <p:txBody>
          <a:bodyPr wrap="none" lIns="0" tIns="0" rIns="0" bIns="0" rtlCol="0" anchor="t"/>
          <a:lstStyle/>
          <a:p>
            <a:pPr marL="0" indent="0" algn="l">
              <a:lnSpc>
                <a:spcPts val="2500"/>
              </a:lnSpc>
              <a:buNone/>
            </a:pPr>
            <a:r>
              <a:rPr lang="en-US" sz="1650" dirty="0">
                <a:solidFill>
                  <a:srgbClr val="000000"/>
                </a:solidFill>
                <a:latin typeface="Roboto" pitchFamily="34" charset="0"/>
                <a:ea typeface="Roboto" pitchFamily="34" charset="-122"/>
                <a:cs typeface="Roboto" pitchFamily="34" charset="-120"/>
              </a:rPr>
              <a:t>🔹</a:t>
            </a:r>
            <a:r>
              <a:rPr lang="en-US" sz="2400" b="1" dirty="0">
                <a:solidFill>
                  <a:srgbClr val="384653"/>
                </a:solidFill>
                <a:latin typeface="Roboto" pitchFamily="34" charset="0"/>
                <a:ea typeface="Roboto" pitchFamily="34" charset="-122"/>
                <a:cs typeface="Roboto" pitchFamily="34" charset="-120"/>
              </a:rPr>
              <a:t>Summary of Insights</a:t>
            </a:r>
            <a:endParaRPr lang="en-US" sz="2400" dirty="0"/>
          </a:p>
        </p:txBody>
      </p:sp>
      <p:sp>
        <p:nvSpPr>
          <p:cNvPr id="15" name="Text 12"/>
          <p:cNvSpPr/>
          <p:nvPr/>
        </p:nvSpPr>
        <p:spPr>
          <a:xfrm>
            <a:off x="7030954" y="1696939"/>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BEVs are the </a:t>
            </a:r>
            <a:r>
              <a:rPr lang="en-US" sz="1600" b="1" dirty="0">
                <a:solidFill>
                  <a:srgbClr val="384653"/>
                </a:solidFill>
                <a:latin typeface="Roboto" pitchFamily="34" charset="0"/>
                <a:ea typeface="Roboto" pitchFamily="34" charset="-122"/>
                <a:cs typeface="Roboto" pitchFamily="34" charset="-120"/>
              </a:rPr>
              <a:t>preferred EV type</a:t>
            </a:r>
            <a:r>
              <a:rPr lang="en-US" sz="1600" dirty="0">
                <a:solidFill>
                  <a:srgbClr val="384653"/>
                </a:solidFill>
                <a:latin typeface="Roboto" pitchFamily="34" charset="0"/>
                <a:ea typeface="Roboto" pitchFamily="34" charset="-122"/>
                <a:cs typeface="Roboto" pitchFamily="34" charset="-120"/>
              </a:rPr>
              <a:t> among CAFV-eligible vehicles</a:t>
            </a:r>
            <a:endParaRPr lang="en-US" sz="1600" dirty="0"/>
          </a:p>
        </p:txBody>
      </p:sp>
      <p:sp>
        <p:nvSpPr>
          <p:cNvPr id="16" name="Text 13"/>
          <p:cNvSpPr/>
          <p:nvPr/>
        </p:nvSpPr>
        <p:spPr>
          <a:xfrm>
            <a:off x="7030954" y="2071685"/>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Only </a:t>
            </a:r>
            <a:r>
              <a:rPr lang="en-US" sz="1600" b="1" dirty="0">
                <a:solidFill>
                  <a:srgbClr val="384653"/>
                </a:solidFill>
                <a:latin typeface="Roboto" pitchFamily="34" charset="0"/>
                <a:ea typeface="Roboto" pitchFamily="34" charset="-122"/>
                <a:cs typeface="Roboto" pitchFamily="34" charset="-120"/>
              </a:rPr>
              <a:t>31%</a:t>
            </a:r>
            <a:r>
              <a:rPr lang="en-US" sz="1600" dirty="0">
                <a:solidFill>
                  <a:srgbClr val="384653"/>
                </a:solidFill>
                <a:latin typeface="Roboto" pitchFamily="34" charset="0"/>
                <a:ea typeface="Roboto" pitchFamily="34" charset="-122"/>
                <a:cs typeface="Roboto" pitchFamily="34" charset="-120"/>
              </a:rPr>
              <a:t> of vehicles meet CAFV eligibility criteria; </a:t>
            </a:r>
            <a:r>
              <a:rPr lang="en-US" sz="1600" b="1" dirty="0">
                <a:solidFill>
                  <a:srgbClr val="384653"/>
                </a:solidFill>
                <a:latin typeface="Roboto" pitchFamily="34" charset="0"/>
                <a:ea typeface="Roboto" pitchFamily="34" charset="-122"/>
                <a:cs typeface="Roboto" pitchFamily="34" charset="-120"/>
              </a:rPr>
              <a:t>58% have unknown status</a:t>
            </a:r>
            <a:endParaRPr lang="en-US" sz="1600" dirty="0"/>
          </a:p>
        </p:txBody>
      </p:sp>
      <p:sp>
        <p:nvSpPr>
          <p:cNvPr id="17" name="Text 14"/>
          <p:cNvSpPr/>
          <p:nvPr/>
        </p:nvSpPr>
        <p:spPr>
          <a:xfrm>
            <a:off x="7030954" y="2472860"/>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b="1" dirty="0">
                <a:solidFill>
                  <a:srgbClr val="384653"/>
                </a:solidFill>
                <a:latin typeface="Roboto" pitchFamily="34" charset="0"/>
                <a:ea typeface="Roboto" pitchFamily="34" charset="-122"/>
                <a:cs typeface="Roboto" pitchFamily="34" charset="-120"/>
              </a:rPr>
              <a:t>Seattle, Bellevue, Bothell</a:t>
            </a:r>
            <a:r>
              <a:rPr lang="en-US" sz="1600" dirty="0">
                <a:solidFill>
                  <a:srgbClr val="384653"/>
                </a:solidFill>
                <a:latin typeface="Roboto" pitchFamily="34" charset="0"/>
                <a:ea typeface="Roboto" pitchFamily="34" charset="-122"/>
                <a:cs typeface="Roboto" pitchFamily="34" charset="-120"/>
              </a:rPr>
              <a:t> are top cities with 1,000+ EV registrations</a:t>
            </a:r>
            <a:endParaRPr lang="en-US" sz="1600" dirty="0"/>
          </a:p>
        </p:txBody>
      </p:sp>
      <p:sp>
        <p:nvSpPr>
          <p:cNvPr id="18" name="Text 15"/>
          <p:cNvSpPr/>
          <p:nvPr/>
        </p:nvSpPr>
        <p:spPr>
          <a:xfrm>
            <a:off x="7030954" y="2874883"/>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b="1" dirty="0">
                <a:solidFill>
                  <a:srgbClr val="384653"/>
                </a:solidFill>
                <a:latin typeface="Roboto" pitchFamily="34" charset="0"/>
                <a:ea typeface="Roboto" pitchFamily="34" charset="-122"/>
                <a:cs typeface="Roboto" pitchFamily="34" charset="-120"/>
              </a:rPr>
              <a:t>Tesla dominates</a:t>
            </a:r>
            <a:r>
              <a:rPr lang="en-US" sz="1600" dirty="0">
                <a:solidFill>
                  <a:srgbClr val="384653"/>
                </a:solidFill>
                <a:latin typeface="Roboto" pitchFamily="34" charset="0"/>
                <a:ea typeface="Roboto" pitchFamily="34" charset="-122"/>
                <a:cs typeface="Roboto" pitchFamily="34" charset="-120"/>
              </a:rPr>
              <a:t> high electric range segment (&gt;100 miles)</a:t>
            </a:r>
            <a:endParaRPr lang="en-US" sz="1600" dirty="0"/>
          </a:p>
        </p:txBody>
      </p:sp>
      <p:sp>
        <p:nvSpPr>
          <p:cNvPr id="19" name="Text 16"/>
          <p:cNvSpPr/>
          <p:nvPr/>
        </p:nvSpPr>
        <p:spPr>
          <a:xfrm>
            <a:off x="7030954" y="3227013"/>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Post-2020, </a:t>
            </a:r>
            <a:r>
              <a:rPr lang="en-US" sz="1600" b="1" dirty="0">
                <a:solidFill>
                  <a:srgbClr val="384653"/>
                </a:solidFill>
                <a:latin typeface="Roboto" pitchFamily="34" charset="0"/>
                <a:ea typeface="Roboto" pitchFamily="34" charset="-122"/>
                <a:cs typeface="Roboto" pitchFamily="34" charset="-120"/>
              </a:rPr>
              <a:t>BEV dominance increases</a:t>
            </a:r>
            <a:r>
              <a:rPr lang="en-US" sz="1600" dirty="0">
                <a:solidFill>
                  <a:srgbClr val="384653"/>
                </a:solidFill>
                <a:latin typeface="Roboto" pitchFamily="34" charset="0"/>
                <a:ea typeface="Roboto" pitchFamily="34" charset="-122"/>
                <a:cs typeface="Roboto" pitchFamily="34" charset="-120"/>
              </a:rPr>
              <a:t>, reflecting market shift to full-electric vehicles</a:t>
            </a:r>
            <a:endParaRPr lang="en-US" sz="1600" dirty="0"/>
          </a:p>
        </p:txBody>
      </p:sp>
      <p:sp>
        <p:nvSpPr>
          <p:cNvPr id="20" name="Text 17"/>
          <p:cNvSpPr/>
          <p:nvPr/>
        </p:nvSpPr>
        <p:spPr>
          <a:xfrm>
            <a:off x="6769247" y="3954016"/>
            <a:ext cx="6230660" cy="320754"/>
          </a:xfrm>
          <a:prstGeom prst="rect">
            <a:avLst/>
          </a:prstGeom>
          <a:noFill/>
          <a:ln/>
        </p:spPr>
        <p:txBody>
          <a:bodyPr wrap="none" lIns="0" tIns="0" rIns="0" bIns="0" rtlCol="0" anchor="t"/>
          <a:lstStyle/>
          <a:p>
            <a:pPr marL="0" indent="0" algn="l">
              <a:lnSpc>
                <a:spcPts val="2500"/>
              </a:lnSpc>
              <a:buNone/>
            </a:pPr>
            <a:r>
              <a:rPr lang="en-US" sz="2400" dirty="0">
                <a:solidFill>
                  <a:srgbClr val="000000"/>
                </a:solidFill>
                <a:latin typeface="Roboto" pitchFamily="34" charset="0"/>
                <a:ea typeface="Roboto" pitchFamily="34" charset="-122"/>
                <a:cs typeface="Roboto" pitchFamily="34" charset="-120"/>
              </a:rPr>
              <a:t>🧠</a:t>
            </a:r>
            <a:r>
              <a:rPr lang="en-US" sz="2400" b="1" dirty="0">
                <a:solidFill>
                  <a:srgbClr val="384653"/>
                </a:solidFill>
                <a:latin typeface="Roboto" pitchFamily="34" charset="0"/>
                <a:ea typeface="Roboto" pitchFamily="34" charset="-122"/>
                <a:cs typeface="Roboto" pitchFamily="34" charset="-120"/>
              </a:rPr>
              <a:t>Business Conclusion</a:t>
            </a:r>
            <a:endParaRPr lang="en-US" sz="2400" dirty="0"/>
          </a:p>
        </p:txBody>
      </p:sp>
      <p:sp>
        <p:nvSpPr>
          <p:cNvPr id="21" name="Text 18"/>
          <p:cNvSpPr/>
          <p:nvPr/>
        </p:nvSpPr>
        <p:spPr>
          <a:xfrm>
            <a:off x="7030954" y="4440047"/>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The EV market is clearly moving toward </a:t>
            </a:r>
            <a:r>
              <a:rPr lang="en-US" sz="1600" b="1" dirty="0">
                <a:solidFill>
                  <a:srgbClr val="384653"/>
                </a:solidFill>
                <a:latin typeface="Roboto" pitchFamily="34" charset="0"/>
                <a:ea typeface="Roboto" pitchFamily="34" charset="-122"/>
                <a:cs typeface="Roboto" pitchFamily="34" charset="-120"/>
              </a:rPr>
              <a:t>long-range BEVs</a:t>
            </a:r>
            <a:r>
              <a:rPr lang="en-US" sz="1600" dirty="0">
                <a:solidFill>
                  <a:srgbClr val="384653"/>
                </a:solidFill>
                <a:latin typeface="Roboto" pitchFamily="34" charset="0"/>
                <a:ea typeface="Roboto" pitchFamily="34" charset="-122"/>
                <a:cs typeface="Roboto" pitchFamily="34" charset="-120"/>
              </a:rPr>
              <a:t> that align with clean energy policies</a:t>
            </a:r>
            <a:endParaRPr lang="en-US" sz="1600" dirty="0"/>
          </a:p>
        </p:txBody>
      </p:sp>
      <p:sp>
        <p:nvSpPr>
          <p:cNvPr id="22" name="Text 19"/>
          <p:cNvSpPr/>
          <p:nvPr/>
        </p:nvSpPr>
        <p:spPr>
          <a:xfrm>
            <a:off x="7030954" y="5062706"/>
            <a:ext cx="6230660" cy="256580"/>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Cities with strong EV adoption can guide </a:t>
            </a:r>
            <a:r>
              <a:rPr lang="en-US" sz="1600" b="1" dirty="0">
                <a:solidFill>
                  <a:srgbClr val="384653"/>
                </a:solidFill>
                <a:latin typeface="Roboto" pitchFamily="34" charset="0"/>
                <a:ea typeface="Roboto" pitchFamily="34" charset="-122"/>
                <a:cs typeface="Roboto" pitchFamily="34" charset="-120"/>
              </a:rPr>
              <a:t>infrastructure and policy investment</a:t>
            </a:r>
            <a:endParaRPr lang="en-US" sz="1600" dirty="0"/>
          </a:p>
        </p:txBody>
      </p:sp>
      <p:sp>
        <p:nvSpPr>
          <p:cNvPr id="23" name="Text 20"/>
          <p:cNvSpPr/>
          <p:nvPr/>
        </p:nvSpPr>
        <p:spPr>
          <a:xfrm>
            <a:off x="7030954" y="5484089"/>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The high percentage of “unknown eligibility” highlights </a:t>
            </a:r>
            <a:r>
              <a:rPr lang="en-US" sz="1600" b="1" dirty="0">
                <a:solidFill>
                  <a:srgbClr val="384653"/>
                </a:solidFill>
                <a:latin typeface="Roboto" pitchFamily="34" charset="0"/>
                <a:ea typeface="Roboto" pitchFamily="34" charset="-122"/>
                <a:cs typeface="Roboto" pitchFamily="34" charset="-120"/>
              </a:rPr>
              <a:t>data quality issues</a:t>
            </a:r>
            <a:r>
              <a:rPr lang="en-US" sz="1600" dirty="0">
                <a:solidFill>
                  <a:srgbClr val="384653"/>
                </a:solidFill>
                <a:latin typeface="Roboto" pitchFamily="34" charset="0"/>
                <a:ea typeface="Roboto" pitchFamily="34" charset="-122"/>
                <a:cs typeface="Roboto" pitchFamily="34" charset="-120"/>
              </a:rPr>
              <a:t> needing attention</a:t>
            </a:r>
            <a:endParaRPr lang="en-US" sz="1600" dirty="0"/>
          </a:p>
        </p:txBody>
      </p:sp>
      <p:sp>
        <p:nvSpPr>
          <p:cNvPr id="24" name="Text 21"/>
          <p:cNvSpPr/>
          <p:nvPr/>
        </p:nvSpPr>
        <p:spPr>
          <a:xfrm>
            <a:off x="7026987" y="6156929"/>
            <a:ext cx="6230660" cy="513159"/>
          </a:xfrm>
          <a:prstGeom prst="rect">
            <a:avLst/>
          </a:prstGeom>
          <a:noFill/>
          <a:ln/>
        </p:spPr>
        <p:txBody>
          <a:bodyPr wrap="square" lIns="0" tIns="0" rIns="0" bIns="0" rtlCol="0" anchor="t"/>
          <a:lstStyle/>
          <a:p>
            <a:pPr marL="342900" indent="-342900" algn="l">
              <a:lnSpc>
                <a:spcPts val="2000"/>
              </a:lnSpc>
              <a:buSzPct val="100000"/>
              <a:buChar char="•"/>
            </a:pPr>
            <a:r>
              <a:rPr lang="en-US" sz="1600" dirty="0">
                <a:solidFill>
                  <a:srgbClr val="384653"/>
                </a:solidFill>
                <a:latin typeface="Roboto" pitchFamily="34" charset="0"/>
                <a:ea typeface="Roboto" pitchFamily="34" charset="-122"/>
                <a:cs typeface="Roboto" pitchFamily="34" charset="-120"/>
              </a:rPr>
              <a:t>Stakeholders should </a:t>
            </a:r>
            <a:r>
              <a:rPr lang="en-US" sz="1600" b="1" dirty="0">
                <a:solidFill>
                  <a:srgbClr val="384653"/>
                </a:solidFill>
                <a:latin typeface="Roboto" pitchFamily="34" charset="0"/>
                <a:ea typeface="Roboto" pitchFamily="34" charset="-122"/>
                <a:cs typeface="Roboto" pitchFamily="34" charset="-120"/>
              </a:rPr>
              <a:t>invest in BEVs, improve CAFV data reporting</a:t>
            </a:r>
            <a:r>
              <a:rPr lang="en-US" sz="1600" dirty="0">
                <a:solidFill>
                  <a:srgbClr val="384653"/>
                </a:solidFill>
                <a:latin typeface="Roboto" pitchFamily="34" charset="0"/>
                <a:ea typeface="Roboto" pitchFamily="34" charset="-122"/>
                <a:cs typeface="Roboto" pitchFamily="34" charset="-120"/>
              </a:rPr>
              <a:t>, and target growth cities</a:t>
            </a:r>
            <a:endParaRPr lang="en-US" sz="1600" dirty="0"/>
          </a:p>
        </p:txBody>
      </p:sp>
      <p:sp>
        <p:nvSpPr>
          <p:cNvPr id="25" name="Text 22"/>
          <p:cNvSpPr/>
          <p:nvPr/>
        </p:nvSpPr>
        <p:spPr>
          <a:xfrm>
            <a:off x="7808476" y="6462355"/>
            <a:ext cx="6230660" cy="256580"/>
          </a:xfrm>
          <a:prstGeom prst="rect">
            <a:avLst/>
          </a:prstGeom>
          <a:noFill/>
          <a:ln/>
        </p:spPr>
        <p:txBody>
          <a:bodyPr wrap="none" lIns="0" tIns="0" rIns="0" bIns="0" rtlCol="0" anchor="t"/>
          <a:lstStyle/>
          <a:p>
            <a:pPr marL="0" indent="0" algn="l">
              <a:lnSpc>
                <a:spcPts val="2000"/>
              </a:lnSpc>
              <a:buNone/>
            </a:pPr>
            <a:endParaRPr lang="en-US" sz="1300" dirty="0"/>
          </a:p>
        </p:txBody>
      </p:sp>
      <p:sp>
        <p:nvSpPr>
          <p:cNvPr id="26" name="Text 23"/>
          <p:cNvSpPr/>
          <p:nvPr/>
        </p:nvSpPr>
        <p:spPr>
          <a:xfrm>
            <a:off x="598765" y="7231499"/>
            <a:ext cx="2566392" cy="320873"/>
          </a:xfrm>
          <a:prstGeom prst="rect">
            <a:avLst/>
          </a:prstGeom>
          <a:noFill/>
          <a:ln/>
        </p:spPr>
        <p:txBody>
          <a:bodyPr wrap="none" lIns="0" tIns="0" rIns="0" bIns="0" rtlCol="0" anchor="t"/>
          <a:lstStyle/>
          <a:p>
            <a:pPr marL="0" indent="0" algn="l">
              <a:lnSpc>
                <a:spcPts val="2500"/>
              </a:lnSpc>
              <a:buNone/>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2025509" y="446008"/>
            <a:ext cx="7868245" cy="441246"/>
          </a:xfrm>
          <a:prstGeom prst="rect">
            <a:avLst/>
          </a:prstGeom>
          <a:noFill/>
          <a:ln/>
        </p:spPr>
        <p:txBody>
          <a:bodyPr wrap="none" lIns="0" tIns="0" rIns="0" bIns="0" rtlCol="0" anchor="t"/>
          <a:lstStyle/>
          <a:p>
            <a:pPr marL="0" indent="0" algn="l">
              <a:lnSpc>
                <a:spcPts val="3450"/>
              </a:lnSpc>
              <a:buNone/>
            </a:pPr>
            <a:r>
              <a:rPr lang="en-US" sz="2750" b="1" dirty="0">
                <a:solidFill>
                  <a:srgbClr val="2E3C4E"/>
                </a:solidFill>
                <a:latin typeface="Host Grotesk Medium" pitchFamily="34" charset="0"/>
                <a:ea typeface="Host Grotesk Medium" pitchFamily="34" charset="-122"/>
                <a:cs typeface="Host Grotesk Medium" pitchFamily="34" charset="-120"/>
              </a:rPr>
              <a:t>EV Retention &amp; Preference Analysis</a:t>
            </a:r>
            <a:endParaRPr lang="en-US" sz="2750" dirty="0"/>
          </a:p>
        </p:txBody>
      </p:sp>
      <p:pic>
        <p:nvPicPr>
          <p:cNvPr id="3" name="Image 0" descr="preencoded.png"/>
          <p:cNvPicPr>
            <a:picLocks noChangeAspect="1"/>
          </p:cNvPicPr>
          <p:nvPr/>
        </p:nvPicPr>
        <p:blipFill>
          <a:blip r:embed="rId3"/>
          <a:stretch>
            <a:fillRect/>
          </a:stretch>
        </p:blipFill>
        <p:spPr>
          <a:xfrm>
            <a:off x="485468" y="1973179"/>
            <a:ext cx="5373911" cy="4195337"/>
          </a:xfrm>
          <a:prstGeom prst="rect">
            <a:avLst/>
          </a:prstGeom>
        </p:spPr>
      </p:pic>
      <p:sp>
        <p:nvSpPr>
          <p:cNvPr id="10" name="Text 7"/>
          <p:cNvSpPr/>
          <p:nvPr/>
        </p:nvSpPr>
        <p:spPr>
          <a:xfrm>
            <a:off x="6971008" y="1385411"/>
            <a:ext cx="2922746" cy="330994"/>
          </a:xfrm>
          <a:prstGeom prst="rect">
            <a:avLst/>
          </a:prstGeom>
          <a:noFill/>
          <a:ln/>
        </p:spPr>
        <p:txBody>
          <a:bodyPr wrap="none" lIns="0" tIns="0" rIns="0" bIns="0" rtlCol="0" anchor="t"/>
          <a:lstStyle/>
          <a:p>
            <a:pPr marL="0" indent="0" algn="l">
              <a:lnSpc>
                <a:spcPts val="2600"/>
              </a:lnSpc>
              <a:buNone/>
            </a:pPr>
            <a:r>
              <a:rPr lang="en-US" sz="2050" dirty="0">
                <a:solidFill>
                  <a:srgbClr val="000000"/>
                </a:solidFill>
                <a:latin typeface="Host Grotesk Medium" pitchFamily="34" charset="0"/>
                <a:ea typeface="Host Grotesk Medium" pitchFamily="34" charset="-122"/>
                <a:cs typeface="Host Grotesk Medium" pitchFamily="34" charset="-120"/>
              </a:rPr>
              <a:t>🧠</a:t>
            </a:r>
            <a:r>
              <a:rPr lang="en-US" sz="205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050" dirty="0"/>
          </a:p>
        </p:txBody>
      </p:sp>
      <p:sp>
        <p:nvSpPr>
          <p:cNvPr id="11" name="Text 8"/>
          <p:cNvSpPr/>
          <p:nvPr/>
        </p:nvSpPr>
        <p:spPr>
          <a:xfrm>
            <a:off x="7349907" y="1855232"/>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Postal codes show </a:t>
            </a:r>
            <a:r>
              <a:rPr lang="en-US" sz="1600" b="1" dirty="0">
                <a:solidFill>
                  <a:srgbClr val="384653"/>
                </a:solidFill>
                <a:latin typeface="Roboto" pitchFamily="34" charset="0"/>
                <a:ea typeface="Roboto" pitchFamily="34" charset="-122"/>
                <a:cs typeface="Roboto" pitchFamily="34" charset="-120"/>
              </a:rPr>
              <a:t>model switches</a:t>
            </a:r>
            <a:r>
              <a:rPr lang="en-US" sz="1600" dirty="0">
                <a:solidFill>
                  <a:srgbClr val="384653"/>
                </a:solidFill>
                <a:latin typeface="Roboto" pitchFamily="34" charset="0"/>
                <a:ea typeface="Roboto" pitchFamily="34" charset="-122"/>
                <a:cs typeface="Roboto" pitchFamily="34" charset="-120"/>
              </a:rPr>
              <a:t> (e.g., Acura ZDX) with notable </a:t>
            </a:r>
            <a:r>
              <a:rPr lang="en-US" sz="1600" b="1" dirty="0">
                <a:solidFill>
                  <a:srgbClr val="384653"/>
                </a:solidFill>
                <a:latin typeface="Roboto" pitchFamily="34" charset="0"/>
                <a:ea typeface="Roboto" pitchFamily="34" charset="-122"/>
                <a:cs typeface="Roboto" pitchFamily="34" charset="-120"/>
              </a:rPr>
              <a:t>range drops</a:t>
            </a:r>
            <a:r>
              <a:rPr lang="en-US" sz="1600" dirty="0">
                <a:solidFill>
                  <a:srgbClr val="384653"/>
                </a:solidFill>
                <a:latin typeface="Roboto" pitchFamily="34" charset="0"/>
                <a:ea typeface="Roboto" pitchFamily="34" charset="-122"/>
                <a:cs typeface="Roboto" pitchFamily="34" charset="-120"/>
              </a:rPr>
              <a:t>, often to </a:t>
            </a:r>
            <a:r>
              <a:rPr lang="en-US" sz="1600" b="1" dirty="0">
                <a:solidFill>
                  <a:srgbClr val="384653"/>
                </a:solidFill>
                <a:latin typeface="Roboto" pitchFamily="34" charset="0"/>
                <a:ea typeface="Roboto" pitchFamily="34" charset="-122"/>
                <a:cs typeface="Roboto" pitchFamily="34" charset="-120"/>
              </a:rPr>
              <a:t>zero range</a:t>
            </a:r>
            <a:endParaRPr lang="en-US" sz="1600" dirty="0"/>
          </a:p>
        </p:txBody>
      </p:sp>
      <p:sp>
        <p:nvSpPr>
          <p:cNvPr id="12" name="Text 9"/>
          <p:cNvSpPr/>
          <p:nvPr/>
        </p:nvSpPr>
        <p:spPr>
          <a:xfrm>
            <a:off x="7349907" y="2461974"/>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EV type analysis post-2020 shows </a:t>
            </a:r>
            <a:r>
              <a:rPr lang="en-US" sz="1600" b="1" dirty="0">
                <a:solidFill>
                  <a:srgbClr val="384653"/>
                </a:solidFill>
                <a:latin typeface="Roboto" pitchFamily="34" charset="0"/>
                <a:ea typeface="Roboto" pitchFamily="34" charset="-122"/>
                <a:cs typeface="Roboto" pitchFamily="34" charset="-120"/>
              </a:rPr>
              <a:t>sharp increase in BEVs</a:t>
            </a:r>
            <a:r>
              <a:rPr lang="en-US" sz="1600" dirty="0">
                <a:solidFill>
                  <a:srgbClr val="384653"/>
                </a:solidFill>
                <a:latin typeface="Roboto" pitchFamily="34" charset="0"/>
                <a:ea typeface="Roboto" pitchFamily="34" charset="-122"/>
                <a:cs typeface="Roboto" pitchFamily="34" charset="-120"/>
              </a:rPr>
              <a:t>, especially in </a:t>
            </a:r>
            <a:r>
              <a:rPr lang="en-US" sz="1600" b="1" dirty="0">
                <a:solidFill>
                  <a:srgbClr val="384653"/>
                </a:solidFill>
                <a:latin typeface="Roboto" pitchFamily="34" charset="0"/>
                <a:ea typeface="Roboto" pitchFamily="34" charset="-122"/>
                <a:cs typeface="Roboto" pitchFamily="34" charset="-120"/>
              </a:rPr>
              <a:t>2023 and 2024</a:t>
            </a:r>
            <a:endParaRPr lang="en-US" sz="1600" dirty="0"/>
          </a:p>
        </p:txBody>
      </p:sp>
      <p:sp>
        <p:nvSpPr>
          <p:cNvPr id="13" name="Text 10"/>
          <p:cNvSpPr/>
          <p:nvPr/>
        </p:nvSpPr>
        <p:spPr>
          <a:xfrm>
            <a:off x="7345454" y="3068716"/>
            <a:ext cx="6343769" cy="264795"/>
          </a:xfrm>
          <a:prstGeom prst="rect">
            <a:avLst/>
          </a:prstGeom>
          <a:noFill/>
          <a:ln/>
        </p:spPr>
        <p:txBody>
          <a:bodyPr wrap="none" lIns="0" tIns="0" rIns="0" bIns="0" rtlCol="0" anchor="t"/>
          <a:lstStyle/>
          <a:p>
            <a:pPr marL="342900" indent="-342900" algn="l">
              <a:lnSpc>
                <a:spcPts val="2050"/>
              </a:lnSpc>
              <a:buSzPct val="100000"/>
              <a:buChar char="•"/>
            </a:pPr>
            <a:r>
              <a:rPr lang="en-US" sz="1600" b="1" dirty="0">
                <a:solidFill>
                  <a:srgbClr val="384653"/>
                </a:solidFill>
                <a:latin typeface="Roboto" pitchFamily="34" charset="0"/>
                <a:ea typeface="Roboto" pitchFamily="34" charset="-122"/>
                <a:cs typeface="Roboto" pitchFamily="34" charset="-120"/>
              </a:rPr>
              <a:t>2023 alone accounts for 56.33% of BEV registrations</a:t>
            </a:r>
            <a:endParaRPr lang="en-US" sz="1600" dirty="0"/>
          </a:p>
        </p:txBody>
      </p:sp>
      <p:sp>
        <p:nvSpPr>
          <p:cNvPr id="14" name="Text 11"/>
          <p:cNvSpPr/>
          <p:nvPr/>
        </p:nvSpPr>
        <p:spPr>
          <a:xfrm>
            <a:off x="7349907" y="3410663"/>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BEV and PHEV counts show a </a:t>
            </a:r>
            <a:r>
              <a:rPr lang="en-US" sz="1600" b="1" dirty="0">
                <a:solidFill>
                  <a:srgbClr val="384653"/>
                </a:solidFill>
                <a:latin typeface="Roboto" pitchFamily="34" charset="0"/>
                <a:ea typeface="Roboto" pitchFamily="34" charset="-122"/>
                <a:cs typeface="Roboto" pitchFamily="34" charset="-120"/>
              </a:rPr>
              <a:t>positive correlation</a:t>
            </a:r>
            <a:r>
              <a:rPr lang="en-US" sz="1600" dirty="0">
                <a:solidFill>
                  <a:srgbClr val="384653"/>
                </a:solidFill>
                <a:latin typeface="Roboto" pitchFamily="34" charset="0"/>
                <a:ea typeface="Roboto" pitchFamily="34" charset="-122"/>
                <a:cs typeface="Roboto" pitchFamily="34" charset="-120"/>
              </a:rPr>
              <a:t>, but BEVs dominate recent years</a:t>
            </a:r>
            <a:endParaRPr lang="en-US" sz="1600" dirty="0"/>
          </a:p>
        </p:txBody>
      </p:sp>
      <p:sp>
        <p:nvSpPr>
          <p:cNvPr id="15" name="Text 12"/>
          <p:cNvSpPr/>
          <p:nvPr/>
        </p:nvSpPr>
        <p:spPr>
          <a:xfrm>
            <a:off x="6971008" y="4048806"/>
            <a:ext cx="2845475" cy="330994"/>
          </a:xfrm>
          <a:prstGeom prst="rect">
            <a:avLst/>
          </a:prstGeom>
          <a:noFill/>
          <a:ln/>
        </p:spPr>
        <p:txBody>
          <a:bodyPr wrap="none" lIns="0" tIns="0" rIns="0" bIns="0" rtlCol="0" anchor="t"/>
          <a:lstStyle/>
          <a:p>
            <a:pPr marL="0" indent="0" algn="l">
              <a:lnSpc>
                <a:spcPts val="2600"/>
              </a:lnSpc>
              <a:buNone/>
            </a:pPr>
            <a:r>
              <a:rPr lang="en-US" sz="2050" dirty="0">
                <a:solidFill>
                  <a:srgbClr val="000000"/>
                </a:solidFill>
                <a:latin typeface="Host Grotesk Medium" pitchFamily="34" charset="0"/>
                <a:ea typeface="Host Grotesk Medium" pitchFamily="34" charset="-122"/>
                <a:cs typeface="Host Grotesk Medium" pitchFamily="34" charset="-120"/>
              </a:rPr>
              <a:t>✅</a:t>
            </a:r>
            <a:r>
              <a:rPr lang="en-US" sz="205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050" dirty="0"/>
          </a:p>
        </p:txBody>
      </p:sp>
      <p:sp>
        <p:nvSpPr>
          <p:cNvPr id="16" name="Text 13"/>
          <p:cNvSpPr/>
          <p:nvPr/>
        </p:nvSpPr>
        <p:spPr>
          <a:xfrm>
            <a:off x="7349907" y="4531519"/>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The shift toward BEVs is </a:t>
            </a:r>
            <a:r>
              <a:rPr lang="en-US" sz="1600" b="1" dirty="0">
                <a:solidFill>
                  <a:srgbClr val="384653"/>
                </a:solidFill>
                <a:latin typeface="Roboto" pitchFamily="34" charset="0"/>
                <a:ea typeface="Roboto" pitchFamily="34" charset="-122"/>
                <a:cs typeface="Roboto" pitchFamily="34" charset="-120"/>
              </a:rPr>
              <a:t>strong and accelerating</a:t>
            </a:r>
            <a:r>
              <a:rPr lang="en-US" sz="1600" dirty="0">
                <a:solidFill>
                  <a:srgbClr val="384653"/>
                </a:solidFill>
                <a:latin typeface="Roboto" pitchFamily="34" charset="0"/>
                <a:ea typeface="Roboto" pitchFamily="34" charset="-122"/>
                <a:cs typeface="Roboto" pitchFamily="34" charset="-120"/>
              </a:rPr>
              <a:t>, especially in the last two years</a:t>
            </a:r>
            <a:endParaRPr lang="en-US" sz="1600" dirty="0"/>
          </a:p>
        </p:txBody>
      </p:sp>
      <p:sp>
        <p:nvSpPr>
          <p:cNvPr id="17" name="Text 14"/>
          <p:cNvSpPr/>
          <p:nvPr/>
        </p:nvSpPr>
        <p:spPr>
          <a:xfrm>
            <a:off x="7349907" y="5136322"/>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Range fluctuations (especially drop to zero) may reflect </a:t>
            </a:r>
            <a:r>
              <a:rPr lang="en-US" sz="1600" b="1" dirty="0">
                <a:solidFill>
                  <a:srgbClr val="384653"/>
                </a:solidFill>
                <a:latin typeface="Roboto" pitchFamily="34" charset="0"/>
                <a:ea typeface="Roboto" pitchFamily="34" charset="-122"/>
                <a:cs typeface="Roboto" pitchFamily="34" charset="-120"/>
              </a:rPr>
              <a:t>fleet updates, registration anomalies, or vehicle deactivations</a:t>
            </a:r>
            <a:endParaRPr lang="en-US" sz="1600" dirty="0"/>
          </a:p>
        </p:txBody>
      </p:sp>
      <p:sp>
        <p:nvSpPr>
          <p:cNvPr id="18" name="Text 15"/>
          <p:cNvSpPr/>
          <p:nvPr/>
        </p:nvSpPr>
        <p:spPr>
          <a:xfrm>
            <a:off x="7349907" y="5734910"/>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b="1" dirty="0">
                <a:solidFill>
                  <a:srgbClr val="384653"/>
                </a:solidFill>
                <a:latin typeface="Roboto" pitchFamily="34" charset="0"/>
                <a:ea typeface="Roboto" pitchFamily="34" charset="-122"/>
                <a:cs typeface="Roboto" pitchFamily="34" charset="-120"/>
              </a:rPr>
              <a:t>2023 and 2024 are peak years</a:t>
            </a:r>
            <a:r>
              <a:rPr lang="en-US" sz="1600" dirty="0">
                <a:solidFill>
                  <a:srgbClr val="384653"/>
                </a:solidFill>
                <a:latin typeface="Roboto" pitchFamily="34" charset="0"/>
                <a:ea typeface="Roboto" pitchFamily="34" charset="-122"/>
                <a:cs typeface="Roboto" pitchFamily="34" charset="-120"/>
              </a:rPr>
              <a:t> for BEV adoption → Indicates a clear consumer and industry shift</a:t>
            </a:r>
            <a:endParaRPr lang="en-US" sz="1600" dirty="0"/>
          </a:p>
        </p:txBody>
      </p:sp>
      <p:sp>
        <p:nvSpPr>
          <p:cNvPr id="19" name="Text 16"/>
          <p:cNvSpPr/>
          <p:nvPr/>
        </p:nvSpPr>
        <p:spPr>
          <a:xfrm>
            <a:off x="7349907" y="6373131"/>
            <a:ext cx="6343769" cy="529590"/>
          </a:xfrm>
          <a:prstGeom prst="rect">
            <a:avLst/>
          </a:prstGeom>
          <a:noFill/>
          <a:ln/>
        </p:spPr>
        <p:txBody>
          <a:bodyPr wrap="square" lIns="0" tIns="0" rIns="0" bIns="0" rtlCol="0" anchor="t"/>
          <a:lstStyle/>
          <a:p>
            <a:pPr marL="342900" indent="-342900" algn="l">
              <a:lnSpc>
                <a:spcPts val="2050"/>
              </a:lnSpc>
              <a:buSzPct val="100000"/>
              <a:buChar char="•"/>
            </a:pPr>
            <a:r>
              <a:rPr lang="en-US" sz="1600" dirty="0">
                <a:solidFill>
                  <a:srgbClr val="384653"/>
                </a:solidFill>
                <a:latin typeface="Roboto" pitchFamily="34" charset="0"/>
                <a:ea typeface="Roboto" pitchFamily="34" charset="-122"/>
                <a:cs typeface="Roboto" pitchFamily="34" charset="-120"/>
              </a:rPr>
              <a:t>Identifying </a:t>
            </a:r>
            <a:r>
              <a:rPr lang="en-US" sz="1600" b="1" dirty="0">
                <a:solidFill>
                  <a:srgbClr val="384653"/>
                </a:solidFill>
                <a:latin typeface="Roboto" pitchFamily="34" charset="0"/>
                <a:ea typeface="Roboto" pitchFamily="34" charset="-122"/>
                <a:cs typeface="Roboto" pitchFamily="34" charset="-120"/>
              </a:rPr>
              <a:t>postal codes with range drops</a:t>
            </a:r>
            <a:r>
              <a:rPr lang="en-US" sz="1600" dirty="0">
                <a:solidFill>
                  <a:srgbClr val="384653"/>
                </a:solidFill>
                <a:latin typeface="Roboto" pitchFamily="34" charset="0"/>
                <a:ea typeface="Roboto" pitchFamily="34" charset="-122"/>
                <a:cs typeface="Roboto" pitchFamily="34" charset="-120"/>
              </a:rPr>
              <a:t> can help detect </a:t>
            </a:r>
            <a:r>
              <a:rPr lang="en-US" sz="1600" b="1" dirty="0">
                <a:solidFill>
                  <a:srgbClr val="384653"/>
                </a:solidFill>
                <a:latin typeface="Roboto" pitchFamily="34" charset="0"/>
                <a:ea typeface="Roboto" pitchFamily="34" charset="-122"/>
                <a:cs typeface="Roboto" pitchFamily="34" charset="-120"/>
              </a:rPr>
              <a:t>market churn or early retirement of older EV models</a:t>
            </a:r>
            <a:endParaRPr lang="en-US" sz="1600" dirty="0"/>
          </a:p>
        </p:txBody>
      </p:sp>
      <p:sp>
        <p:nvSpPr>
          <p:cNvPr id="20" name="Text 17"/>
          <p:cNvSpPr/>
          <p:nvPr/>
        </p:nvSpPr>
        <p:spPr>
          <a:xfrm>
            <a:off x="7676317" y="7011352"/>
            <a:ext cx="2647831" cy="330994"/>
          </a:xfrm>
          <a:prstGeom prst="rect">
            <a:avLst/>
          </a:prstGeom>
          <a:noFill/>
          <a:ln/>
        </p:spPr>
        <p:txBody>
          <a:bodyPr wrap="none" lIns="0" tIns="0" rIns="0" bIns="0" rtlCol="0" anchor="t"/>
          <a:lstStyle/>
          <a:p>
            <a:pPr marL="0" indent="0" algn="l">
              <a:lnSpc>
                <a:spcPts val="2600"/>
              </a:lnSpc>
              <a:buNone/>
            </a:pPr>
            <a:endParaRPr lang="en-US" sz="2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2845745" y="666925"/>
            <a:ext cx="6955988" cy="356830"/>
          </a:xfrm>
          <a:prstGeom prst="rect">
            <a:avLst/>
          </a:prstGeom>
          <a:noFill/>
          <a:ln/>
        </p:spPr>
        <p:txBody>
          <a:bodyPr wrap="none" lIns="0" tIns="0" rIns="0" bIns="0" rtlCol="0" anchor="t"/>
          <a:lstStyle/>
          <a:p>
            <a:pPr marL="0" indent="0" algn="l">
              <a:lnSpc>
                <a:spcPts val="2800"/>
              </a:lnSpc>
              <a:buNone/>
            </a:pPr>
            <a:r>
              <a:rPr lang="en-US" sz="2600" b="1" dirty="0">
                <a:solidFill>
                  <a:srgbClr val="2E3C4E"/>
                </a:solidFill>
                <a:latin typeface="Host Grotesk Medium" pitchFamily="34" charset="0"/>
                <a:ea typeface="Host Grotesk Medium" pitchFamily="34" charset="-122"/>
                <a:cs typeface="Host Grotesk Medium" pitchFamily="34" charset="-120"/>
              </a:rPr>
              <a:t>               Low Adoption &amp; Non-Compliant EV Models</a:t>
            </a:r>
            <a:endParaRPr lang="en-US" sz="2600" dirty="0"/>
          </a:p>
        </p:txBody>
      </p:sp>
      <p:pic>
        <p:nvPicPr>
          <p:cNvPr id="3" name="Image 0" descr="preencoded.png"/>
          <p:cNvPicPr>
            <a:picLocks noChangeAspect="1"/>
          </p:cNvPicPr>
          <p:nvPr/>
        </p:nvPicPr>
        <p:blipFill>
          <a:blip r:embed="rId3"/>
          <a:stretch>
            <a:fillRect/>
          </a:stretch>
        </p:blipFill>
        <p:spPr>
          <a:xfrm>
            <a:off x="883499" y="1919062"/>
            <a:ext cx="6661739" cy="5110401"/>
          </a:xfrm>
          <a:prstGeom prst="rect">
            <a:avLst/>
          </a:prstGeom>
        </p:spPr>
      </p:pic>
      <p:sp>
        <p:nvSpPr>
          <p:cNvPr id="10" name="Text 7"/>
          <p:cNvSpPr/>
          <p:nvPr/>
        </p:nvSpPr>
        <p:spPr>
          <a:xfrm>
            <a:off x="7755969" y="2033776"/>
            <a:ext cx="2363986" cy="267533"/>
          </a:xfrm>
          <a:prstGeom prst="rect">
            <a:avLst/>
          </a:prstGeom>
          <a:noFill/>
          <a:ln/>
        </p:spPr>
        <p:txBody>
          <a:bodyPr wrap="none" lIns="0" tIns="0" rIns="0" bIns="0" rtlCol="0" anchor="t"/>
          <a:lstStyle/>
          <a:p>
            <a:pPr marL="0" indent="0" algn="l">
              <a:lnSpc>
                <a:spcPts val="2100"/>
              </a:lnSpc>
              <a:buNone/>
            </a:pPr>
            <a:r>
              <a:rPr lang="en-US" sz="165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8013622" y="2493081"/>
            <a:ext cx="6222087" cy="428149"/>
          </a:xfrm>
          <a:prstGeom prst="rect">
            <a:avLst/>
          </a:prstGeom>
          <a:noFill/>
          <a:ln/>
        </p:spPr>
        <p:txBody>
          <a:bodyPr wrap="squar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Several </a:t>
            </a:r>
            <a:r>
              <a:rPr lang="en-US" sz="1600" b="1" dirty="0">
                <a:solidFill>
                  <a:srgbClr val="384653"/>
                </a:solidFill>
                <a:latin typeface="Roboto" pitchFamily="34" charset="0"/>
                <a:ea typeface="Roboto" pitchFamily="34" charset="-122"/>
                <a:cs typeface="Roboto" pitchFamily="34" charset="-120"/>
              </a:rPr>
              <a:t>CAFV-eligible models</a:t>
            </a:r>
            <a:r>
              <a:rPr lang="en-US" sz="1600" dirty="0">
                <a:solidFill>
                  <a:srgbClr val="384653"/>
                </a:solidFill>
                <a:latin typeface="Roboto" pitchFamily="34" charset="0"/>
                <a:ea typeface="Roboto" pitchFamily="34" charset="-122"/>
                <a:cs typeface="Roboto" pitchFamily="34" charset="-120"/>
              </a:rPr>
              <a:t> (e.g., BMW i3, Audi E-TRON) show </a:t>
            </a:r>
            <a:r>
              <a:rPr lang="en-US" sz="1600" b="1" dirty="0">
                <a:solidFill>
                  <a:srgbClr val="384653"/>
                </a:solidFill>
                <a:latin typeface="Roboto" pitchFamily="34" charset="0"/>
                <a:ea typeface="Roboto" pitchFamily="34" charset="-122"/>
                <a:cs typeface="Roboto" pitchFamily="34" charset="-120"/>
              </a:rPr>
              <a:t>very low registrations</a:t>
            </a:r>
            <a:r>
              <a:rPr lang="en-US" sz="1600" dirty="0">
                <a:solidFill>
                  <a:srgbClr val="384653"/>
                </a:solidFill>
                <a:latin typeface="Roboto" pitchFamily="34" charset="0"/>
                <a:ea typeface="Roboto" pitchFamily="34" charset="-122"/>
                <a:cs typeface="Roboto" pitchFamily="34" charset="-120"/>
              </a:rPr>
              <a:t> despite high range</a:t>
            </a:r>
            <a:endParaRPr lang="en-US" sz="1600" dirty="0"/>
          </a:p>
        </p:txBody>
      </p:sp>
      <p:sp>
        <p:nvSpPr>
          <p:cNvPr id="12" name="Text 9"/>
          <p:cNvSpPr/>
          <p:nvPr/>
        </p:nvSpPr>
        <p:spPr>
          <a:xfrm>
            <a:off x="8013622" y="3042050"/>
            <a:ext cx="5645420" cy="768757"/>
          </a:xfrm>
          <a:prstGeom prst="rect">
            <a:avLst/>
          </a:prstGeom>
          <a:noFill/>
          <a:ln/>
        </p:spPr>
        <p:txBody>
          <a:bodyPr wrap="none" lIns="0" tIns="0" rIns="0" bIns="0" rtlCol="0" anchor="t"/>
          <a:lstStyle/>
          <a:p>
            <a:pPr marL="342900" indent="-342900" algn="l">
              <a:lnSpc>
                <a:spcPts val="1650"/>
              </a:lnSpc>
              <a:buSzPct val="100000"/>
              <a:buChar char="•"/>
            </a:pPr>
            <a:r>
              <a:rPr lang="en-US" sz="1600" b="1" dirty="0">
                <a:solidFill>
                  <a:srgbClr val="384653"/>
                </a:solidFill>
                <a:latin typeface="Roboto" pitchFamily="34" charset="0"/>
                <a:ea typeface="Roboto" pitchFamily="34" charset="-122"/>
                <a:cs typeface="Roboto" pitchFamily="34" charset="-120"/>
              </a:rPr>
              <a:t>Low adoption</a:t>
            </a:r>
            <a:r>
              <a:rPr lang="en-US" sz="1600" dirty="0">
                <a:solidFill>
                  <a:srgbClr val="384653"/>
                </a:solidFill>
                <a:latin typeface="Roboto" pitchFamily="34" charset="0"/>
                <a:ea typeface="Roboto" pitchFamily="34" charset="-122"/>
                <a:cs typeface="Roboto" pitchFamily="34" charset="-120"/>
              </a:rPr>
              <a:t> may be influenced by </a:t>
            </a:r>
            <a:r>
              <a:rPr lang="en-US" sz="1600" b="1" dirty="0">
                <a:solidFill>
                  <a:srgbClr val="384653"/>
                </a:solidFill>
                <a:latin typeface="Roboto" pitchFamily="34" charset="0"/>
                <a:ea typeface="Roboto" pitchFamily="34" charset="-122"/>
                <a:cs typeface="Roboto" pitchFamily="34" charset="-120"/>
              </a:rPr>
              <a:t>price (MSRP), </a:t>
            </a:r>
          </a:p>
          <a:p>
            <a:pPr algn="l">
              <a:lnSpc>
                <a:spcPts val="1650"/>
              </a:lnSpc>
              <a:buSzPct val="100000"/>
            </a:pPr>
            <a:r>
              <a:rPr lang="en-US" sz="1600" b="1" dirty="0">
                <a:solidFill>
                  <a:srgbClr val="384653"/>
                </a:solidFill>
                <a:latin typeface="Roboto" pitchFamily="34" charset="0"/>
                <a:ea typeface="Roboto" pitchFamily="34" charset="-122"/>
                <a:cs typeface="Roboto" pitchFamily="34" charset="-120"/>
              </a:rPr>
              <a:t>                 limited availability, or brand positioning</a:t>
            </a:r>
            <a:endParaRPr lang="en-US" sz="1600" dirty="0"/>
          </a:p>
        </p:txBody>
      </p:sp>
      <p:sp>
        <p:nvSpPr>
          <p:cNvPr id="13" name="Text 10"/>
          <p:cNvSpPr/>
          <p:nvPr/>
        </p:nvSpPr>
        <p:spPr>
          <a:xfrm>
            <a:off x="8013622" y="3581104"/>
            <a:ext cx="6222087" cy="428149"/>
          </a:xfrm>
          <a:prstGeom prst="rect">
            <a:avLst/>
          </a:prstGeom>
          <a:noFill/>
          <a:ln/>
        </p:spPr>
        <p:txBody>
          <a:bodyPr wrap="square" lIns="0" tIns="0" rIns="0" bIns="0" rtlCol="0" anchor="t"/>
          <a:lstStyle/>
          <a:p>
            <a:pPr marL="342900" indent="-342900" algn="l">
              <a:lnSpc>
                <a:spcPts val="1650"/>
              </a:lnSpc>
              <a:buSzPct val="100000"/>
              <a:buChar char="•"/>
            </a:pPr>
            <a:r>
              <a:rPr lang="en-US" sz="1600" b="1" dirty="0">
                <a:solidFill>
                  <a:srgbClr val="384653"/>
                </a:solidFill>
                <a:latin typeface="Roboto" pitchFamily="34" charset="0"/>
                <a:ea typeface="Roboto" pitchFamily="34" charset="-122"/>
                <a:cs typeface="Roboto" pitchFamily="34" charset="-120"/>
              </a:rPr>
              <a:t>Non-CAFV-eligible models</a:t>
            </a:r>
            <a:r>
              <a:rPr lang="en-US" sz="1600" dirty="0">
                <a:solidFill>
                  <a:srgbClr val="384653"/>
                </a:solidFill>
                <a:latin typeface="Roboto" pitchFamily="34" charset="0"/>
                <a:ea typeface="Roboto" pitchFamily="34" charset="-122"/>
                <a:cs typeface="Roboto" pitchFamily="34" charset="-120"/>
              </a:rPr>
              <a:t> like Prius Plug-in and Revuelta offer </a:t>
            </a:r>
            <a:r>
              <a:rPr lang="en-US" sz="1600" b="1" dirty="0">
                <a:solidFill>
                  <a:srgbClr val="384653"/>
                </a:solidFill>
                <a:latin typeface="Roboto" pitchFamily="34" charset="0"/>
                <a:ea typeface="Roboto" pitchFamily="34" charset="-122"/>
                <a:cs typeface="Roboto" pitchFamily="34" charset="-120"/>
              </a:rPr>
              <a:t>significantly lower average electric ranges (&lt;30 miles)</a:t>
            </a:r>
            <a:endParaRPr lang="en-US" sz="1600" dirty="0"/>
          </a:p>
        </p:txBody>
      </p:sp>
      <p:sp>
        <p:nvSpPr>
          <p:cNvPr id="14" name="Text 11"/>
          <p:cNvSpPr/>
          <p:nvPr/>
        </p:nvSpPr>
        <p:spPr>
          <a:xfrm>
            <a:off x="7755969" y="4321352"/>
            <a:ext cx="2301478" cy="267533"/>
          </a:xfrm>
          <a:prstGeom prst="rect">
            <a:avLst/>
          </a:prstGeom>
          <a:noFill/>
          <a:ln/>
        </p:spPr>
        <p:txBody>
          <a:bodyPr wrap="none" lIns="0" tIns="0" rIns="0" bIns="0" rtlCol="0" anchor="t"/>
          <a:lstStyle/>
          <a:p>
            <a:pPr marL="0" indent="0" algn="l">
              <a:lnSpc>
                <a:spcPts val="2100"/>
              </a:lnSpc>
              <a:buNone/>
            </a:pPr>
            <a:r>
              <a:rPr lang="en-US" sz="165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5" name="Text 12"/>
          <p:cNvSpPr/>
          <p:nvPr/>
        </p:nvSpPr>
        <p:spPr>
          <a:xfrm>
            <a:off x="8013621" y="4730624"/>
            <a:ext cx="6222087" cy="428149"/>
          </a:xfrm>
          <a:prstGeom prst="rect">
            <a:avLst/>
          </a:prstGeom>
          <a:noFill/>
          <a:ln/>
        </p:spPr>
        <p:txBody>
          <a:bodyPr wrap="squar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Not all eligible vehicles gain market traction → suggests </a:t>
            </a:r>
            <a:r>
              <a:rPr lang="en-US" sz="1600" b="1" dirty="0">
                <a:solidFill>
                  <a:srgbClr val="384653"/>
                </a:solidFill>
                <a:latin typeface="Roboto" pitchFamily="34" charset="0"/>
                <a:ea typeface="Roboto" pitchFamily="34" charset="-122"/>
                <a:cs typeface="Roboto" pitchFamily="34" charset="-120"/>
              </a:rPr>
              <a:t>other factors influence adoption</a:t>
            </a:r>
            <a:r>
              <a:rPr lang="en-US" sz="1600" dirty="0">
                <a:solidFill>
                  <a:srgbClr val="384653"/>
                </a:solidFill>
                <a:latin typeface="Roboto" pitchFamily="34" charset="0"/>
                <a:ea typeface="Roboto" pitchFamily="34" charset="-122"/>
                <a:cs typeface="Roboto" pitchFamily="34" charset="-120"/>
              </a:rPr>
              <a:t> (brand, pricing, awareness)</a:t>
            </a:r>
            <a:endParaRPr lang="en-US" sz="1600" dirty="0"/>
          </a:p>
        </p:txBody>
      </p:sp>
      <p:sp>
        <p:nvSpPr>
          <p:cNvPr id="16" name="Text 13"/>
          <p:cNvSpPr/>
          <p:nvPr/>
        </p:nvSpPr>
        <p:spPr>
          <a:xfrm>
            <a:off x="8013621" y="5325335"/>
            <a:ext cx="7783249" cy="601149"/>
          </a:xfrm>
          <a:prstGeom prst="rect">
            <a:avLst/>
          </a:prstGeom>
          <a:noFill/>
          <a:ln/>
        </p:spPr>
        <p:txBody>
          <a:bodyPr wrap="non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Vehicles with </a:t>
            </a:r>
            <a:r>
              <a:rPr lang="en-US" sz="1600" b="1" dirty="0">
                <a:solidFill>
                  <a:srgbClr val="384653"/>
                </a:solidFill>
                <a:latin typeface="Roboto" pitchFamily="34" charset="0"/>
                <a:ea typeface="Roboto" pitchFamily="34" charset="-122"/>
                <a:cs typeface="Roboto" pitchFamily="34" charset="-120"/>
              </a:rPr>
              <a:t>low electric range</a:t>
            </a:r>
            <a:r>
              <a:rPr lang="en-US" sz="1600" dirty="0">
                <a:solidFill>
                  <a:srgbClr val="384653"/>
                </a:solidFill>
                <a:latin typeface="Roboto" pitchFamily="34" charset="0"/>
                <a:ea typeface="Roboto" pitchFamily="34" charset="-122"/>
                <a:cs typeface="Roboto" pitchFamily="34" charset="-120"/>
              </a:rPr>
              <a:t> are frequently </a:t>
            </a:r>
            <a:r>
              <a:rPr lang="en-US" sz="1600" b="1" dirty="0">
                <a:solidFill>
                  <a:srgbClr val="384653"/>
                </a:solidFill>
                <a:latin typeface="Roboto" pitchFamily="34" charset="0"/>
                <a:ea typeface="Roboto" pitchFamily="34" charset="-122"/>
                <a:cs typeface="Roboto" pitchFamily="34" charset="-120"/>
              </a:rPr>
              <a:t>non-compliant with </a:t>
            </a:r>
          </a:p>
          <a:p>
            <a:pPr algn="l">
              <a:lnSpc>
                <a:spcPts val="1650"/>
              </a:lnSpc>
              <a:buSzPct val="100000"/>
            </a:pPr>
            <a:r>
              <a:rPr lang="en-US" sz="1600" b="1" dirty="0">
                <a:solidFill>
                  <a:srgbClr val="384653"/>
                </a:solidFill>
                <a:latin typeface="Roboto" pitchFamily="34" charset="0"/>
                <a:ea typeface="Roboto" pitchFamily="34" charset="-122"/>
                <a:cs typeface="Roboto" pitchFamily="34" charset="-120"/>
              </a:rPr>
              <a:t>CAFV eligibility</a:t>
            </a:r>
            <a:endParaRPr lang="en-US" sz="1600" dirty="0"/>
          </a:p>
        </p:txBody>
      </p:sp>
      <p:sp>
        <p:nvSpPr>
          <p:cNvPr id="17" name="Text 14"/>
          <p:cNvSpPr/>
          <p:nvPr/>
        </p:nvSpPr>
        <p:spPr>
          <a:xfrm>
            <a:off x="8013621" y="5880144"/>
            <a:ext cx="8877726" cy="873638"/>
          </a:xfrm>
          <a:prstGeom prst="rect">
            <a:avLst/>
          </a:prstGeom>
          <a:noFill/>
          <a:ln/>
        </p:spPr>
        <p:txBody>
          <a:bodyPr wrap="none" lIns="0" tIns="0" rIns="0" bIns="0" rtlCol="0" anchor="t"/>
          <a:lstStyle/>
          <a:p>
            <a:pPr marL="342900" indent="-342900" algn="l">
              <a:lnSpc>
                <a:spcPts val="1650"/>
              </a:lnSpc>
              <a:buSzPct val="100000"/>
              <a:buChar char="•"/>
            </a:pPr>
            <a:r>
              <a:rPr lang="en-US" sz="1600" dirty="0">
                <a:solidFill>
                  <a:srgbClr val="384653"/>
                </a:solidFill>
                <a:latin typeface="Roboto" pitchFamily="34" charset="0"/>
                <a:ea typeface="Roboto" pitchFamily="34" charset="-122"/>
                <a:cs typeface="Roboto" pitchFamily="34" charset="-120"/>
              </a:rPr>
              <a:t>High-price models with low range fail to appeal to </a:t>
            </a:r>
            <a:r>
              <a:rPr lang="en-US" sz="1600" b="1" dirty="0">
                <a:solidFill>
                  <a:srgbClr val="384653"/>
                </a:solidFill>
                <a:latin typeface="Roboto" pitchFamily="34" charset="0"/>
                <a:ea typeface="Roboto" pitchFamily="34" charset="-122"/>
                <a:cs typeface="Roboto" pitchFamily="34" charset="-120"/>
              </a:rPr>
              <a:t>cost-sensitive,</a:t>
            </a:r>
          </a:p>
          <a:p>
            <a:pPr algn="l">
              <a:lnSpc>
                <a:spcPts val="1650"/>
              </a:lnSpc>
              <a:buSzPct val="100000"/>
            </a:pPr>
            <a:r>
              <a:rPr lang="en-US" sz="1600" b="1" dirty="0">
                <a:solidFill>
                  <a:srgbClr val="384653"/>
                </a:solidFill>
                <a:latin typeface="Roboto" pitchFamily="34" charset="0"/>
                <a:ea typeface="Roboto" pitchFamily="34" charset="-122"/>
                <a:cs typeface="Roboto" pitchFamily="34" charset="-120"/>
              </a:rPr>
              <a:t> eco-conscious consumers</a:t>
            </a:r>
            <a:endParaRPr lang="en-US" sz="1600" dirty="0"/>
          </a:p>
        </p:txBody>
      </p:sp>
      <p:sp>
        <p:nvSpPr>
          <p:cNvPr id="18" name="Text 15"/>
          <p:cNvSpPr/>
          <p:nvPr/>
        </p:nvSpPr>
        <p:spPr>
          <a:xfrm>
            <a:off x="8013622" y="6480284"/>
            <a:ext cx="7783249" cy="487573"/>
          </a:xfrm>
          <a:prstGeom prst="rect">
            <a:avLst/>
          </a:prstGeom>
          <a:noFill/>
          <a:ln/>
        </p:spPr>
        <p:txBody>
          <a:bodyPr wrap="none" lIns="0" tIns="0" rIns="0" bIns="0" rtlCol="0" anchor="t"/>
          <a:lstStyle/>
          <a:p>
            <a:pPr marL="342900" indent="-342900" algn="l">
              <a:lnSpc>
                <a:spcPts val="1650"/>
              </a:lnSpc>
              <a:buSzPct val="100000"/>
              <a:buChar char="•"/>
            </a:pPr>
            <a:r>
              <a:rPr lang="en-US" sz="1600" b="1" dirty="0">
                <a:solidFill>
                  <a:srgbClr val="384653"/>
                </a:solidFill>
                <a:latin typeface="Roboto" pitchFamily="34" charset="0"/>
                <a:ea typeface="Roboto" pitchFamily="34" charset="-122"/>
                <a:cs typeface="Roboto" pitchFamily="34" charset="-120"/>
              </a:rPr>
              <a:t>Policy alignment + performance + pricing</a:t>
            </a:r>
            <a:r>
              <a:rPr lang="en-US" sz="1600" dirty="0">
                <a:solidFill>
                  <a:srgbClr val="384653"/>
                </a:solidFill>
                <a:latin typeface="Roboto" pitchFamily="34" charset="0"/>
                <a:ea typeface="Roboto" pitchFamily="34" charset="-122"/>
                <a:cs typeface="Roboto" pitchFamily="34" charset="-120"/>
              </a:rPr>
              <a:t> must work together to </a:t>
            </a:r>
          </a:p>
          <a:p>
            <a:pPr algn="l">
              <a:lnSpc>
                <a:spcPts val="1650"/>
              </a:lnSpc>
              <a:buSzPct val="100000"/>
            </a:pPr>
            <a:r>
              <a:rPr lang="en-US" sz="1600" dirty="0">
                <a:solidFill>
                  <a:srgbClr val="384653"/>
                </a:solidFill>
                <a:latin typeface="Roboto" pitchFamily="34" charset="0"/>
                <a:ea typeface="Roboto" pitchFamily="34" charset="-122"/>
                <a:cs typeface="Roboto" pitchFamily="34" charset="-120"/>
              </a:rPr>
              <a:t>drive adoption</a:t>
            </a:r>
            <a:endParaRPr lang="en-US" sz="1600" dirty="0"/>
          </a:p>
        </p:txBody>
      </p:sp>
      <p:sp>
        <p:nvSpPr>
          <p:cNvPr id="19" name="Text 16"/>
          <p:cNvSpPr/>
          <p:nvPr/>
        </p:nvSpPr>
        <p:spPr>
          <a:xfrm>
            <a:off x="7916227" y="4548307"/>
            <a:ext cx="2141220" cy="267533"/>
          </a:xfrm>
          <a:prstGeom prst="rect">
            <a:avLst/>
          </a:prstGeom>
          <a:noFill/>
          <a:ln/>
        </p:spPr>
        <p:txBody>
          <a:bodyPr wrap="none" lIns="0" tIns="0" rIns="0" bIns="0" rtlCol="0" anchor="t"/>
          <a:lstStyle/>
          <a:p>
            <a:pPr marL="0" indent="0" algn="l">
              <a:lnSpc>
                <a:spcPts val="2100"/>
              </a:lnSpc>
              <a:buNone/>
            </a:pPr>
            <a:endParaRPr lang="en-US" sz="1650" dirty="0"/>
          </a:p>
        </p:txBody>
      </p:sp>
      <p:sp>
        <p:nvSpPr>
          <p:cNvPr id="20" name="Text 17"/>
          <p:cNvSpPr/>
          <p:nvPr/>
        </p:nvSpPr>
        <p:spPr>
          <a:xfrm>
            <a:off x="499586" y="8285321"/>
            <a:ext cx="2141220" cy="267533"/>
          </a:xfrm>
          <a:prstGeom prst="rect">
            <a:avLst/>
          </a:prstGeom>
          <a:noFill/>
          <a:ln/>
        </p:spPr>
        <p:txBody>
          <a:bodyPr wrap="none" lIns="0" tIns="0" rIns="0" bIns="0" rtlCol="0" anchor="t"/>
          <a:lstStyle/>
          <a:p>
            <a:pPr marL="0" indent="0" algn="l">
              <a:lnSpc>
                <a:spcPts val="2100"/>
              </a:lnSpc>
              <a:buNone/>
            </a:pPr>
            <a:endParaRPr lang="en-US" sz="1650" dirty="0"/>
          </a:p>
        </p:txBody>
      </p:sp>
      <p:sp>
        <p:nvSpPr>
          <p:cNvPr id="21" name="Text 18"/>
          <p:cNvSpPr/>
          <p:nvPr/>
        </p:nvSpPr>
        <p:spPr>
          <a:xfrm>
            <a:off x="499586" y="8766929"/>
            <a:ext cx="13631228" cy="214074"/>
          </a:xfrm>
          <a:prstGeom prst="rect">
            <a:avLst/>
          </a:prstGeom>
          <a:noFill/>
          <a:ln/>
        </p:spPr>
        <p:txBody>
          <a:bodyPr wrap="none" lIns="0" tIns="0" rIns="0" bIns="0" rtlCol="0" anchor="t"/>
          <a:lstStyle/>
          <a:p>
            <a:pPr marL="0" indent="0" algn="l">
              <a:lnSpc>
                <a:spcPts val="1650"/>
              </a:lnSpc>
              <a:buNone/>
            </a:pPr>
            <a:endParaRPr lang="en-US" sz="1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3164098" y="612643"/>
            <a:ext cx="5428298" cy="283488"/>
          </a:xfrm>
          <a:prstGeom prst="rect">
            <a:avLst/>
          </a:prstGeom>
          <a:noFill/>
          <a:ln/>
        </p:spPr>
        <p:txBody>
          <a:bodyPr wrap="none" lIns="0" tIns="0" rIns="0" bIns="0" rtlCol="0" anchor="t"/>
          <a:lstStyle/>
          <a:p>
            <a:pPr marL="0" indent="0" algn="l">
              <a:lnSpc>
                <a:spcPts val="2200"/>
              </a:lnSpc>
              <a:buNone/>
            </a:pPr>
            <a:r>
              <a:rPr lang="en-US" sz="2600" b="1" dirty="0">
                <a:solidFill>
                  <a:srgbClr val="2E3C4E"/>
                </a:solidFill>
                <a:latin typeface="Host Grotesk Medium" pitchFamily="34" charset="0"/>
                <a:ea typeface="Host Grotesk Medium" pitchFamily="34" charset="-122"/>
                <a:cs typeface="Host Grotesk Medium" pitchFamily="34" charset="-120"/>
              </a:rPr>
              <a:t>           High EV Adoption Across Cities and Counties</a:t>
            </a:r>
            <a:endParaRPr lang="en-US" sz="2600" dirty="0"/>
          </a:p>
        </p:txBody>
      </p:sp>
      <p:pic>
        <p:nvPicPr>
          <p:cNvPr id="3" name="Image 0" descr="preencoded.png"/>
          <p:cNvPicPr>
            <a:picLocks noChangeAspect="1"/>
          </p:cNvPicPr>
          <p:nvPr/>
        </p:nvPicPr>
        <p:blipFill>
          <a:blip r:embed="rId3"/>
          <a:stretch>
            <a:fillRect/>
          </a:stretch>
        </p:blipFill>
        <p:spPr>
          <a:xfrm>
            <a:off x="697624" y="2068982"/>
            <a:ext cx="6461165" cy="3797949"/>
          </a:xfrm>
          <a:prstGeom prst="rect">
            <a:avLst/>
          </a:prstGeom>
        </p:spPr>
      </p:pic>
      <p:sp>
        <p:nvSpPr>
          <p:cNvPr id="4" name="Text 1"/>
          <p:cNvSpPr/>
          <p:nvPr/>
        </p:nvSpPr>
        <p:spPr>
          <a:xfrm>
            <a:off x="7315199" y="1628289"/>
            <a:ext cx="1877616" cy="212646"/>
          </a:xfrm>
          <a:prstGeom prst="rect">
            <a:avLst/>
          </a:prstGeom>
          <a:noFill/>
          <a:ln/>
        </p:spPr>
        <p:txBody>
          <a:bodyPr wrap="none" lIns="0" tIns="0" rIns="0" bIns="0" rtlCol="0" anchor="t"/>
          <a:lstStyle/>
          <a:p>
            <a:pPr marL="0" indent="0" algn="l">
              <a:lnSpc>
                <a:spcPts val="1650"/>
              </a:lnSpc>
              <a:buNone/>
            </a:pPr>
            <a:r>
              <a:rPr lang="en-US" sz="130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5" name="Text 2"/>
          <p:cNvSpPr/>
          <p:nvPr/>
        </p:nvSpPr>
        <p:spPr>
          <a:xfrm>
            <a:off x="7820319" y="2019308"/>
            <a:ext cx="13836729" cy="511937"/>
          </a:xfrm>
          <a:prstGeom prst="rect">
            <a:avLst/>
          </a:prstGeom>
          <a:noFill/>
          <a:ln/>
        </p:spPr>
        <p:txBody>
          <a:bodyPr wrap="none" lIns="0" tIns="0" rIns="0" bIns="0" rtlCol="0" anchor="t"/>
          <a:lstStyle/>
          <a:p>
            <a:pPr marL="342900" indent="-342900" algn="l">
              <a:lnSpc>
                <a:spcPts val="1300"/>
              </a:lnSpc>
              <a:buSzPct val="100000"/>
              <a:buChar char="•"/>
            </a:pPr>
            <a:r>
              <a:rPr lang="en-US" sz="1600" b="1" dirty="0">
                <a:solidFill>
                  <a:srgbClr val="384653"/>
                </a:solidFill>
                <a:latin typeface="Roboto" pitchFamily="34" charset="0"/>
                <a:ea typeface="Roboto" pitchFamily="34" charset="-122"/>
                <a:cs typeface="Roboto" pitchFamily="34" charset="-120"/>
              </a:rPr>
              <a:t>Seattle, Bellevue, and Redmond</a:t>
            </a:r>
            <a:r>
              <a:rPr lang="en-US" sz="1600" dirty="0">
                <a:solidFill>
                  <a:srgbClr val="384653"/>
                </a:solidFill>
                <a:latin typeface="Roboto" pitchFamily="34" charset="0"/>
                <a:ea typeface="Roboto" pitchFamily="34" charset="-122"/>
                <a:cs typeface="Roboto" pitchFamily="34" charset="-120"/>
              </a:rPr>
              <a:t> lead in EV adoption, with</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 1,000+ BEV/PHEV registrations</a:t>
            </a:r>
            <a:endParaRPr lang="en-US" sz="1600" dirty="0"/>
          </a:p>
        </p:txBody>
      </p:sp>
      <p:sp>
        <p:nvSpPr>
          <p:cNvPr id="6" name="Text 3"/>
          <p:cNvSpPr/>
          <p:nvPr/>
        </p:nvSpPr>
        <p:spPr>
          <a:xfrm>
            <a:off x="7820319" y="2718836"/>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b="1" dirty="0">
                <a:solidFill>
                  <a:srgbClr val="384653"/>
                </a:solidFill>
                <a:latin typeface="Roboto" pitchFamily="34" charset="0"/>
                <a:ea typeface="Roboto" pitchFamily="34" charset="-122"/>
                <a:cs typeface="Roboto" pitchFamily="34" charset="-120"/>
              </a:rPr>
              <a:t>King County</a:t>
            </a:r>
            <a:r>
              <a:rPr lang="en-US" sz="1600" dirty="0">
                <a:solidFill>
                  <a:srgbClr val="384653"/>
                </a:solidFill>
                <a:latin typeface="Roboto" pitchFamily="34" charset="0"/>
                <a:ea typeface="Roboto" pitchFamily="34" charset="-122"/>
                <a:cs typeface="Roboto" pitchFamily="34" charset="-120"/>
              </a:rPr>
              <a:t> has the highest BEV concentration across all counties</a:t>
            </a:r>
            <a:endParaRPr lang="en-US" sz="1600" dirty="0"/>
          </a:p>
        </p:txBody>
      </p:sp>
      <p:sp>
        <p:nvSpPr>
          <p:cNvPr id="7" name="Text 4"/>
          <p:cNvSpPr/>
          <p:nvPr/>
        </p:nvSpPr>
        <p:spPr>
          <a:xfrm>
            <a:off x="7820319" y="3745031"/>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Over </a:t>
            </a:r>
            <a:r>
              <a:rPr lang="en-US" sz="1600" b="1" dirty="0">
                <a:solidFill>
                  <a:srgbClr val="384653"/>
                </a:solidFill>
                <a:latin typeface="Roboto" pitchFamily="34" charset="0"/>
                <a:ea typeface="Roboto" pitchFamily="34" charset="-122"/>
                <a:cs typeface="Roboto" pitchFamily="34" charset="-120"/>
              </a:rPr>
              <a:t>83% of EVs offer long-range capability (≥200 km)</a:t>
            </a:r>
            <a:r>
              <a:rPr lang="en-US" sz="1600" dirty="0">
                <a:solidFill>
                  <a:srgbClr val="384653"/>
                </a:solidFill>
                <a:latin typeface="Roboto" pitchFamily="34" charset="0"/>
                <a:ea typeface="Roboto" pitchFamily="34" charset="-122"/>
                <a:cs typeface="Roboto" pitchFamily="34" charset="-120"/>
              </a:rPr>
              <a:t>, </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reflecting strong technical advancement</a:t>
            </a:r>
            <a:endParaRPr lang="en-US" sz="1600" dirty="0"/>
          </a:p>
        </p:txBody>
      </p:sp>
      <p:sp>
        <p:nvSpPr>
          <p:cNvPr id="8" name="Text 5"/>
          <p:cNvSpPr/>
          <p:nvPr/>
        </p:nvSpPr>
        <p:spPr>
          <a:xfrm>
            <a:off x="7820319" y="3052098"/>
            <a:ext cx="13836729" cy="321238"/>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Majority of EVs are now moving out of short-range category, indicating</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b="1" dirty="0">
                <a:solidFill>
                  <a:srgbClr val="384653"/>
                </a:solidFill>
                <a:latin typeface="Roboto" pitchFamily="34" charset="0"/>
                <a:ea typeface="Roboto" pitchFamily="34" charset="-122"/>
                <a:cs typeface="Roboto" pitchFamily="34" charset="-120"/>
              </a:rPr>
              <a:t>evolving consumer expectations</a:t>
            </a:r>
            <a:endParaRPr lang="en-US" sz="1600" dirty="0"/>
          </a:p>
        </p:txBody>
      </p:sp>
      <p:sp>
        <p:nvSpPr>
          <p:cNvPr id="9" name="Text 6"/>
          <p:cNvSpPr/>
          <p:nvPr/>
        </p:nvSpPr>
        <p:spPr>
          <a:xfrm>
            <a:off x="7315199" y="4523038"/>
            <a:ext cx="1827967" cy="212646"/>
          </a:xfrm>
          <a:prstGeom prst="rect">
            <a:avLst/>
          </a:prstGeom>
          <a:noFill/>
          <a:ln/>
        </p:spPr>
        <p:txBody>
          <a:bodyPr wrap="none" lIns="0" tIns="0" rIns="0" bIns="0" rtlCol="0" anchor="t"/>
          <a:lstStyle/>
          <a:p>
            <a:pPr marL="0" indent="0" algn="l">
              <a:lnSpc>
                <a:spcPts val="1650"/>
              </a:lnSpc>
              <a:buNone/>
            </a:pPr>
            <a:r>
              <a:rPr lang="en-US" sz="130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0" name="Text 7"/>
          <p:cNvSpPr/>
          <p:nvPr/>
        </p:nvSpPr>
        <p:spPr>
          <a:xfrm>
            <a:off x="7820319" y="4947803"/>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EV adoption is </a:t>
            </a:r>
            <a:r>
              <a:rPr lang="en-US" sz="1600" b="1" dirty="0">
                <a:solidFill>
                  <a:srgbClr val="384653"/>
                </a:solidFill>
                <a:latin typeface="Roboto" pitchFamily="34" charset="0"/>
                <a:ea typeface="Roboto" pitchFamily="34" charset="-122"/>
                <a:cs typeface="Roboto" pitchFamily="34" charset="-120"/>
              </a:rPr>
              <a:t>highly urbanized and regional</a:t>
            </a:r>
            <a:r>
              <a:rPr lang="en-US" sz="1600" dirty="0">
                <a:solidFill>
                  <a:srgbClr val="384653"/>
                </a:solidFill>
                <a:latin typeface="Roboto" pitchFamily="34" charset="0"/>
                <a:ea typeface="Roboto" pitchFamily="34" charset="-122"/>
                <a:cs typeface="Roboto" pitchFamily="34" charset="-120"/>
              </a:rPr>
              <a:t>, calling for </a:t>
            </a:r>
            <a:r>
              <a:rPr lang="en-US" sz="1600" b="1" dirty="0">
                <a:solidFill>
                  <a:srgbClr val="384653"/>
                </a:solidFill>
                <a:latin typeface="Roboto" pitchFamily="34" charset="0"/>
                <a:ea typeface="Roboto" pitchFamily="34" charset="-122"/>
                <a:cs typeface="Roboto" pitchFamily="34" charset="-120"/>
              </a:rPr>
              <a:t>targeted</a:t>
            </a:r>
          </a:p>
          <a:p>
            <a:pPr marL="342900" indent="-342900" algn="l">
              <a:lnSpc>
                <a:spcPts val="1300"/>
              </a:lnSpc>
              <a:buSzPct val="100000"/>
              <a:buChar char="•"/>
            </a:pPr>
            <a:endParaRPr lang="en-US" sz="1600" b="1"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b="1" dirty="0">
                <a:solidFill>
                  <a:srgbClr val="384653"/>
                </a:solidFill>
                <a:latin typeface="Roboto" pitchFamily="34" charset="0"/>
                <a:ea typeface="Roboto" pitchFamily="34" charset="-122"/>
                <a:cs typeface="Roboto" pitchFamily="34" charset="-120"/>
              </a:rPr>
              <a:t> infrastructure planning</a:t>
            </a:r>
            <a:endParaRPr lang="en-US" sz="1600" dirty="0"/>
          </a:p>
        </p:txBody>
      </p:sp>
      <p:sp>
        <p:nvSpPr>
          <p:cNvPr id="12" name="Text 9"/>
          <p:cNvSpPr/>
          <p:nvPr/>
        </p:nvSpPr>
        <p:spPr>
          <a:xfrm>
            <a:off x="7820319" y="6401483"/>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b="1" dirty="0">
                <a:solidFill>
                  <a:srgbClr val="384653"/>
                </a:solidFill>
                <a:latin typeface="Roboto" pitchFamily="34" charset="0"/>
                <a:ea typeface="Roboto" pitchFamily="34" charset="-122"/>
                <a:cs typeface="Roboto" pitchFamily="34" charset="-120"/>
              </a:rPr>
              <a:t>Counties with high BEV concentration</a:t>
            </a:r>
            <a:r>
              <a:rPr lang="en-US" sz="1600" dirty="0">
                <a:solidFill>
                  <a:srgbClr val="384653"/>
                </a:solidFill>
                <a:latin typeface="Roboto" pitchFamily="34" charset="0"/>
                <a:ea typeface="Roboto" pitchFamily="34" charset="-122"/>
                <a:cs typeface="Roboto" pitchFamily="34" charset="-120"/>
              </a:rPr>
              <a:t> are ideal for piloting </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EV infrastructure, policies, or incentives</a:t>
            </a:r>
            <a:endParaRPr lang="en-US" sz="1600" dirty="0"/>
          </a:p>
        </p:txBody>
      </p:sp>
      <p:sp>
        <p:nvSpPr>
          <p:cNvPr id="13" name="Text 10"/>
          <p:cNvSpPr/>
          <p:nvPr/>
        </p:nvSpPr>
        <p:spPr>
          <a:xfrm>
            <a:off x="7820319" y="5664384"/>
            <a:ext cx="13836729" cy="170140"/>
          </a:xfrm>
          <a:prstGeom prst="rect">
            <a:avLst/>
          </a:prstGeom>
          <a:noFill/>
          <a:ln/>
        </p:spPr>
        <p:txBody>
          <a:bodyPr wrap="none" lIns="0" tIns="0" rIns="0" bIns="0" rtlCol="0" anchor="t"/>
          <a:lstStyle/>
          <a:p>
            <a:pPr marL="342900" indent="-342900" algn="l">
              <a:lnSpc>
                <a:spcPts val="1300"/>
              </a:lnSpc>
              <a:buSzPct val="100000"/>
              <a:buChar char="•"/>
            </a:pPr>
            <a:r>
              <a:rPr lang="en-US" sz="1600" dirty="0">
                <a:solidFill>
                  <a:srgbClr val="384653"/>
                </a:solidFill>
                <a:latin typeface="Roboto" pitchFamily="34" charset="0"/>
                <a:ea typeface="Roboto" pitchFamily="34" charset="-122"/>
                <a:cs typeface="Roboto" pitchFamily="34" charset="-120"/>
              </a:rPr>
              <a:t>Identifying </a:t>
            </a:r>
            <a:r>
              <a:rPr lang="en-US" sz="1600" b="1" dirty="0">
                <a:solidFill>
                  <a:srgbClr val="384653"/>
                </a:solidFill>
                <a:latin typeface="Roboto" pitchFamily="34" charset="0"/>
                <a:ea typeface="Roboto" pitchFamily="34" charset="-122"/>
                <a:cs typeface="Roboto" pitchFamily="34" charset="-120"/>
              </a:rPr>
              <a:t>range distribution</a:t>
            </a:r>
            <a:r>
              <a:rPr lang="en-US" sz="1600" dirty="0">
                <a:solidFill>
                  <a:srgbClr val="384653"/>
                </a:solidFill>
                <a:latin typeface="Roboto" pitchFamily="34" charset="0"/>
                <a:ea typeface="Roboto" pitchFamily="34" charset="-122"/>
                <a:cs typeface="Roboto" pitchFamily="34" charset="-120"/>
              </a:rPr>
              <a:t> helps manufacturers set product </a:t>
            </a:r>
          </a:p>
          <a:p>
            <a:pPr marL="342900" indent="-342900" algn="l">
              <a:lnSpc>
                <a:spcPts val="1300"/>
              </a:lnSpc>
              <a:buSzPct val="100000"/>
              <a:buChar char="•"/>
            </a:pPr>
            <a:endParaRPr lang="en-US" sz="1600" dirty="0">
              <a:solidFill>
                <a:srgbClr val="384653"/>
              </a:solidFill>
              <a:latin typeface="Roboto" pitchFamily="34" charset="0"/>
              <a:ea typeface="Roboto" pitchFamily="34" charset="-122"/>
              <a:cs typeface="Roboto" pitchFamily="34" charset="-120"/>
            </a:endParaRPr>
          </a:p>
          <a:p>
            <a:pPr algn="l">
              <a:lnSpc>
                <a:spcPts val="1300"/>
              </a:lnSpc>
              <a:buSzPct val="100000"/>
            </a:pPr>
            <a:r>
              <a:rPr lang="en-US" sz="1600" dirty="0">
                <a:solidFill>
                  <a:srgbClr val="384653"/>
                </a:solidFill>
                <a:latin typeface="Roboto" pitchFamily="34" charset="0"/>
                <a:ea typeface="Roboto" pitchFamily="34" charset="-122"/>
                <a:cs typeface="Roboto" pitchFamily="34" charset="-120"/>
              </a:rPr>
              <a:t>expectations and align with user needs</a:t>
            </a:r>
            <a:endParaRPr lang="en-US" sz="1600" dirty="0"/>
          </a:p>
        </p:txBody>
      </p:sp>
      <p:sp>
        <p:nvSpPr>
          <p:cNvPr id="20" name="Text 17"/>
          <p:cNvSpPr/>
          <p:nvPr/>
        </p:nvSpPr>
        <p:spPr>
          <a:xfrm>
            <a:off x="396835" y="7865031"/>
            <a:ext cx="13836729" cy="170140"/>
          </a:xfrm>
          <a:prstGeom prst="rect">
            <a:avLst/>
          </a:prstGeom>
          <a:noFill/>
          <a:ln/>
        </p:spPr>
        <p:txBody>
          <a:bodyPr wrap="none" lIns="0" tIns="0" rIns="0" bIns="0" rtlCol="0" anchor="t"/>
          <a:lstStyle/>
          <a:p>
            <a:pPr marL="0" indent="0" algn="l">
              <a:lnSpc>
                <a:spcPts val="1300"/>
              </a:lnSpc>
              <a:buNone/>
            </a:pPr>
            <a:endParaRPr lang="en-US" sz="8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3347026" y="435898"/>
            <a:ext cx="5564624" cy="309563"/>
          </a:xfrm>
          <a:prstGeom prst="rect">
            <a:avLst/>
          </a:prstGeom>
          <a:noFill/>
          <a:ln/>
        </p:spPr>
        <p:txBody>
          <a:bodyPr wrap="none" lIns="0" tIns="0" rIns="0" bIns="0" rtlCol="0" anchor="t"/>
          <a:lstStyle/>
          <a:p>
            <a:pPr marL="0" indent="0" algn="l">
              <a:lnSpc>
                <a:spcPts val="2400"/>
              </a:lnSpc>
              <a:buNone/>
            </a:pPr>
            <a:r>
              <a:rPr lang="en-US" sz="2600" b="1" dirty="0">
                <a:solidFill>
                  <a:srgbClr val="2E3C4E"/>
                </a:solidFill>
                <a:latin typeface="Host Grotesk Medium" pitchFamily="34" charset="0"/>
                <a:ea typeface="Host Grotesk Medium" pitchFamily="34" charset="-122"/>
                <a:cs typeface="Host Grotesk Medium" pitchFamily="34" charset="-120"/>
              </a:rPr>
              <a:t>EV Performance and Eligibility Insights</a:t>
            </a:r>
            <a:endParaRPr lang="en-US" sz="2600" dirty="0"/>
          </a:p>
        </p:txBody>
      </p:sp>
      <p:pic>
        <p:nvPicPr>
          <p:cNvPr id="3" name="Image 0" descr="preencoded.png"/>
          <p:cNvPicPr>
            <a:picLocks noChangeAspect="1"/>
          </p:cNvPicPr>
          <p:nvPr/>
        </p:nvPicPr>
        <p:blipFill>
          <a:blip r:embed="rId3"/>
          <a:stretch>
            <a:fillRect/>
          </a:stretch>
        </p:blipFill>
        <p:spPr>
          <a:xfrm>
            <a:off x="433268" y="1666626"/>
            <a:ext cx="5967532" cy="5215414"/>
          </a:xfrm>
          <a:prstGeom prst="rect">
            <a:avLst/>
          </a:prstGeom>
        </p:spPr>
      </p:pic>
      <p:sp>
        <p:nvSpPr>
          <p:cNvPr id="10" name="Text 7"/>
          <p:cNvSpPr/>
          <p:nvPr/>
        </p:nvSpPr>
        <p:spPr>
          <a:xfrm>
            <a:off x="6727834" y="1511301"/>
            <a:ext cx="2049780" cy="232172"/>
          </a:xfrm>
          <a:prstGeom prst="rect">
            <a:avLst/>
          </a:prstGeom>
          <a:noFill/>
          <a:ln/>
        </p:spPr>
        <p:txBody>
          <a:bodyPr wrap="none" lIns="0" tIns="0" rIns="0" bIns="0" rtlCol="0" anchor="t"/>
          <a:lstStyle/>
          <a:p>
            <a:pPr marL="0" indent="0" algn="l">
              <a:lnSpc>
                <a:spcPts val="1800"/>
              </a:lnSpc>
              <a:buNone/>
            </a:pPr>
            <a:r>
              <a:rPr lang="en-US" sz="240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7237477" y="2058431"/>
            <a:ext cx="6730960" cy="570955"/>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BEVs offer </a:t>
            </a:r>
            <a:r>
              <a:rPr lang="en-US" sz="1600" b="1" dirty="0">
                <a:solidFill>
                  <a:srgbClr val="384653"/>
                </a:solidFill>
                <a:latin typeface="Roboto" pitchFamily="34" charset="0"/>
                <a:ea typeface="Roboto" pitchFamily="34" charset="-122"/>
                <a:cs typeface="Roboto" pitchFamily="34" charset="-120"/>
              </a:rPr>
              <a:t>higher average electric range (52.11 miles)</a:t>
            </a:r>
            <a:r>
              <a:rPr lang="en-US" sz="1600" dirty="0">
                <a:solidFill>
                  <a:srgbClr val="384653"/>
                </a:solidFill>
                <a:latin typeface="Roboto" pitchFamily="34" charset="0"/>
                <a:ea typeface="Roboto" pitchFamily="34" charset="-122"/>
                <a:cs typeface="Roboto" pitchFamily="34" charset="-120"/>
              </a:rPr>
              <a:t> per charge </a:t>
            </a:r>
          </a:p>
          <a:p>
            <a:pPr algn="l">
              <a:lnSpc>
                <a:spcPts val="1450"/>
              </a:lnSpc>
              <a:buSzPct val="100000"/>
            </a:pPr>
            <a:r>
              <a:rPr lang="en-US" sz="1600" dirty="0">
                <a:solidFill>
                  <a:srgbClr val="384653"/>
                </a:solidFill>
                <a:latin typeface="Roboto" pitchFamily="34" charset="0"/>
                <a:ea typeface="Roboto" pitchFamily="34" charset="-122"/>
                <a:cs typeface="Roboto" pitchFamily="34" charset="-120"/>
              </a:rPr>
              <a:t>compared to PHEVs </a:t>
            </a:r>
            <a:r>
              <a:rPr lang="en-US" sz="1400" dirty="0">
                <a:solidFill>
                  <a:srgbClr val="384653"/>
                </a:solidFill>
                <a:latin typeface="Roboto" pitchFamily="34" charset="0"/>
                <a:ea typeface="Roboto" pitchFamily="34" charset="-122"/>
                <a:cs typeface="Roboto" pitchFamily="34" charset="-120"/>
              </a:rPr>
              <a:t>(31.14 miles)</a:t>
            </a:r>
            <a:endParaRPr lang="en-US" sz="1400" dirty="0"/>
          </a:p>
        </p:txBody>
      </p:sp>
      <p:sp>
        <p:nvSpPr>
          <p:cNvPr id="12" name="Text 9"/>
          <p:cNvSpPr/>
          <p:nvPr/>
        </p:nvSpPr>
        <p:spPr>
          <a:xfrm>
            <a:off x="7249464" y="2647128"/>
            <a:ext cx="6730960" cy="371475"/>
          </a:xfrm>
          <a:prstGeom prst="rect">
            <a:avLst/>
          </a:prstGeom>
          <a:noFill/>
          <a:ln/>
        </p:spPr>
        <p:txBody>
          <a:bodyPr wrap="square" lIns="0" tIns="0" rIns="0" bIns="0" rtlCol="0" anchor="t"/>
          <a:lstStyle/>
          <a:p>
            <a:pPr marL="342900" indent="-342900" algn="l">
              <a:lnSpc>
                <a:spcPts val="1450"/>
              </a:lnSpc>
              <a:buSzPct val="100000"/>
              <a:buChar char="•"/>
            </a:pPr>
            <a:r>
              <a:rPr lang="en-US" sz="1600" b="1" dirty="0">
                <a:solidFill>
                  <a:srgbClr val="384653"/>
                </a:solidFill>
                <a:latin typeface="Roboto" pitchFamily="34" charset="0"/>
                <a:ea typeface="Roboto" pitchFamily="34" charset="-122"/>
                <a:cs typeface="Roboto" pitchFamily="34" charset="-120"/>
              </a:rPr>
              <a:t>CAFV-eligible vehicles</a:t>
            </a:r>
            <a:r>
              <a:rPr lang="en-US" sz="1600" dirty="0">
                <a:solidFill>
                  <a:srgbClr val="384653"/>
                </a:solidFill>
                <a:latin typeface="Roboto" pitchFamily="34" charset="0"/>
                <a:ea typeface="Roboto" pitchFamily="34" charset="-122"/>
                <a:cs typeface="Roboto" pitchFamily="34" charset="-120"/>
              </a:rPr>
              <a:t> have a </a:t>
            </a:r>
            <a:r>
              <a:rPr lang="en-US" sz="1600" b="1" dirty="0">
                <a:solidFill>
                  <a:srgbClr val="384653"/>
                </a:solidFill>
                <a:latin typeface="Roboto" pitchFamily="34" charset="0"/>
                <a:ea typeface="Roboto" pitchFamily="34" charset="-122"/>
                <a:cs typeface="Roboto" pitchFamily="34" charset="-120"/>
              </a:rPr>
              <a:t>higher average price(~$58,897)</a:t>
            </a:r>
            <a:r>
              <a:rPr lang="en-US" sz="1600" dirty="0">
                <a:solidFill>
                  <a:srgbClr val="384653"/>
                </a:solidFill>
                <a:latin typeface="Roboto" pitchFamily="34" charset="0"/>
                <a:ea typeface="Roboto" pitchFamily="34" charset="-122"/>
                <a:cs typeface="Roboto" pitchFamily="34" charset="-120"/>
              </a:rPr>
              <a:t> compared to </a:t>
            </a:r>
            <a:r>
              <a:rPr lang="en-US" sz="1600" b="1" dirty="0">
                <a:solidFill>
                  <a:srgbClr val="384653"/>
                </a:solidFill>
                <a:latin typeface="Roboto" pitchFamily="34" charset="0"/>
                <a:ea typeface="Roboto" pitchFamily="34" charset="-122"/>
                <a:cs typeface="Roboto" pitchFamily="34" charset="-120"/>
              </a:rPr>
              <a:t>non-eligible ones (~$53,084)</a:t>
            </a:r>
            <a:r>
              <a:rPr lang="en-US" sz="1600" dirty="0">
                <a:solidFill>
                  <a:srgbClr val="384653"/>
                </a:solidFill>
                <a:latin typeface="Roboto" pitchFamily="34" charset="0"/>
                <a:ea typeface="Roboto" pitchFamily="34" charset="-122"/>
                <a:cs typeface="Roboto" pitchFamily="34" charset="-120"/>
              </a:rPr>
              <a:t>, showing premium alignment with compliance</a:t>
            </a:r>
            <a:endParaRPr lang="en-US" sz="1600" dirty="0"/>
          </a:p>
        </p:txBody>
      </p:sp>
      <p:sp>
        <p:nvSpPr>
          <p:cNvPr id="13" name="Text 10"/>
          <p:cNvSpPr/>
          <p:nvPr/>
        </p:nvSpPr>
        <p:spPr>
          <a:xfrm>
            <a:off x="7237477" y="3363992"/>
            <a:ext cx="6730960" cy="570616"/>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Top models registered in leading cities include </a:t>
            </a:r>
            <a:r>
              <a:rPr lang="en-US" sz="1600" b="1" dirty="0">
                <a:solidFill>
                  <a:srgbClr val="384653"/>
                </a:solidFill>
                <a:latin typeface="Roboto" pitchFamily="34" charset="0"/>
                <a:ea typeface="Roboto" pitchFamily="34" charset="-122"/>
                <a:cs typeface="Roboto" pitchFamily="34" charset="-120"/>
              </a:rPr>
              <a:t>Tesla Model Y, Model </a:t>
            </a:r>
          </a:p>
          <a:p>
            <a:pPr algn="l">
              <a:lnSpc>
                <a:spcPts val="1450"/>
              </a:lnSpc>
              <a:buSzPct val="100000"/>
            </a:pPr>
            <a:r>
              <a:rPr lang="en-US" sz="1600" b="1" dirty="0">
                <a:solidFill>
                  <a:srgbClr val="384653"/>
                </a:solidFill>
                <a:latin typeface="Roboto" pitchFamily="34" charset="0"/>
                <a:ea typeface="Roboto" pitchFamily="34" charset="-122"/>
                <a:cs typeface="Roboto" pitchFamily="34" charset="-120"/>
              </a:rPr>
              <a:t>3</a:t>
            </a:r>
            <a:r>
              <a:rPr lang="en-US" sz="1600" dirty="0">
                <a:solidFill>
                  <a:srgbClr val="384653"/>
                </a:solidFill>
                <a:latin typeface="Roboto" pitchFamily="34" charset="0"/>
                <a:ea typeface="Roboto" pitchFamily="34" charset="-122"/>
                <a:cs typeface="Roboto" pitchFamily="34" charset="-120"/>
              </a:rPr>
              <a:t>, and </a:t>
            </a:r>
            <a:r>
              <a:rPr lang="en-US" sz="1600" b="1" dirty="0">
                <a:solidFill>
                  <a:srgbClr val="384653"/>
                </a:solidFill>
                <a:latin typeface="Roboto" pitchFamily="34" charset="0"/>
                <a:ea typeface="Roboto" pitchFamily="34" charset="-122"/>
                <a:cs typeface="Roboto" pitchFamily="34" charset="-120"/>
              </a:rPr>
              <a:t>Chevrolet Bolt EV</a:t>
            </a:r>
            <a:endParaRPr lang="en-US" sz="1600" dirty="0"/>
          </a:p>
        </p:txBody>
      </p:sp>
      <p:sp>
        <p:nvSpPr>
          <p:cNvPr id="14" name="Text 11"/>
          <p:cNvSpPr/>
          <p:nvPr/>
        </p:nvSpPr>
        <p:spPr>
          <a:xfrm>
            <a:off x="7249464" y="3939371"/>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Many manufacturers like </a:t>
            </a:r>
            <a:r>
              <a:rPr lang="en-US" sz="1600" b="1" dirty="0">
                <a:solidFill>
                  <a:srgbClr val="384653"/>
                </a:solidFill>
                <a:latin typeface="Roboto" pitchFamily="34" charset="0"/>
                <a:ea typeface="Roboto" pitchFamily="34" charset="-122"/>
                <a:cs typeface="Roboto" pitchFamily="34" charset="-120"/>
              </a:rPr>
              <a:t>BMW, Audi, Chevrolet</a:t>
            </a:r>
            <a:r>
              <a:rPr lang="en-US" sz="1600" dirty="0">
                <a:solidFill>
                  <a:srgbClr val="384653"/>
                </a:solidFill>
                <a:latin typeface="Roboto" pitchFamily="34" charset="0"/>
                <a:ea typeface="Roboto" pitchFamily="34" charset="-122"/>
                <a:cs typeface="Roboto" pitchFamily="34" charset="-120"/>
              </a:rPr>
              <a:t> have multiple </a:t>
            </a:r>
          </a:p>
          <a:p>
            <a:pPr algn="l">
              <a:lnSpc>
                <a:spcPts val="1450"/>
              </a:lnSpc>
              <a:buSzPct val="100000"/>
            </a:pPr>
            <a:r>
              <a:rPr lang="en-US" sz="1600" b="1" dirty="0">
                <a:solidFill>
                  <a:srgbClr val="384653"/>
                </a:solidFill>
                <a:latin typeface="Roboto" pitchFamily="34" charset="0"/>
                <a:ea typeface="Roboto" pitchFamily="34" charset="-122"/>
                <a:cs typeface="Roboto" pitchFamily="34" charset="-120"/>
              </a:rPr>
              <a:t>CAFV-eligible models</a:t>
            </a:r>
            <a:endParaRPr lang="en-US" sz="1600" dirty="0"/>
          </a:p>
        </p:txBody>
      </p:sp>
      <p:sp>
        <p:nvSpPr>
          <p:cNvPr id="15" name="Text 12"/>
          <p:cNvSpPr/>
          <p:nvPr/>
        </p:nvSpPr>
        <p:spPr>
          <a:xfrm>
            <a:off x="6727834" y="4602014"/>
            <a:ext cx="1995607" cy="232172"/>
          </a:xfrm>
          <a:prstGeom prst="rect">
            <a:avLst/>
          </a:prstGeom>
          <a:noFill/>
          <a:ln/>
        </p:spPr>
        <p:txBody>
          <a:bodyPr wrap="none" lIns="0" tIns="0" rIns="0" bIns="0" rtlCol="0" anchor="t"/>
          <a:lstStyle/>
          <a:p>
            <a:pPr marL="0" indent="0" algn="l">
              <a:lnSpc>
                <a:spcPts val="1800"/>
              </a:lnSpc>
              <a:buNone/>
            </a:pPr>
            <a:r>
              <a:rPr lang="en-US" sz="1450" dirty="0">
                <a:solidFill>
                  <a:srgbClr val="000000"/>
                </a:solidFill>
                <a:latin typeface="Host Grotesk Medium" pitchFamily="34" charset="0"/>
                <a:ea typeface="Host Grotesk Medium" pitchFamily="34" charset="-122"/>
                <a:cs typeface="Host Grotesk Medium" pitchFamily="34" charset="-120"/>
              </a:rPr>
              <a:t>✅</a:t>
            </a:r>
            <a:r>
              <a:rPr lang="en-US" sz="26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600" dirty="0"/>
          </a:p>
        </p:txBody>
      </p:sp>
      <p:sp>
        <p:nvSpPr>
          <p:cNvPr id="16" name="Text 13"/>
          <p:cNvSpPr/>
          <p:nvPr/>
        </p:nvSpPr>
        <p:spPr>
          <a:xfrm>
            <a:off x="7237477" y="6160210"/>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b="1" dirty="0">
                <a:solidFill>
                  <a:srgbClr val="384653"/>
                </a:solidFill>
                <a:latin typeface="Roboto" pitchFamily="34" charset="0"/>
                <a:ea typeface="Roboto" pitchFamily="34" charset="-122"/>
                <a:cs typeface="Roboto" pitchFamily="34" charset="-120"/>
              </a:rPr>
              <a:t>BEVs are more energy-efficient and preferred</a:t>
            </a:r>
            <a:r>
              <a:rPr lang="en-US" sz="1600" dirty="0">
                <a:solidFill>
                  <a:srgbClr val="384653"/>
                </a:solidFill>
                <a:latin typeface="Roboto" pitchFamily="34" charset="0"/>
                <a:ea typeface="Roboto" pitchFamily="34" charset="-122"/>
                <a:cs typeface="Roboto" pitchFamily="34" charset="-120"/>
              </a:rPr>
              <a:t> for longer range and </a:t>
            </a:r>
          </a:p>
          <a:p>
            <a:pPr algn="l">
              <a:lnSpc>
                <a:spcPts val="1450"/>
              </a:lnSpc>
              <a:buSzPct val="100000"/>
            </a:pPr>
            <a:r>
              <a:rPr lang="en-US" sz="1600" dirty="0">
                <a:solidFill>
                  <a:srgbClr val="384653"/>
                </a:solidFill>
                <a:latin typeface="Roboto" pitchFamily="34" charset="0"/>
                <a:ea typeface="Roboto" pitchFamily="34" charset="-122"/>
                <a:cs typeface="Roboto" pitchFamily="34" charset="-120"/>
              </a:rPr>
              <a:t>CAFV compliance</a:t>
            </a:r>
            <a:endParaRPr lang="en-US" sz="1600" dirty="0"/>
          </a:p>
        </p:txBody>
      </p:sp>
      <p:sp>
        <p:nvSpPr>
          <p:cNvPr id="17" name="Text 14"/>
          <p:cNvSpPr/>
          <p:nvPr/>
        </p:nvSpPr>
        <p:spPr>
          <a:xfrm>
            <a:off x="7249464" y="6777434"/>
            <a:ext cx="6730960" cy="371475"/>
          </a:xfrm>
          <a:prstGeom prst="rect">
            <a:avLst/>
          </a:prstGeom>
          <a:noFill/>
          <a:ln/>
        </p:spPr>
        <p:txBody>
          <a:bodyPr wrap="square" lIns="0" tIns="0" rIns="0" bIns="0" rtlCol="0" anchor="t"/>
          <a:lstStyle/>
          <a:p>
            <a:pPr marL="342900" indent="-342900" algn="l">
              <a:lnSpc>
                <a:spcPts val="1450"/>
              </a:lnSpc>
              <a:buSzPct val="100000"/>
              <a:buChar char="•"/>
            </a:pPr>
            <a:r>
              <a:rPr lang="en-US" sz="1600" b="1" dirty="0">
                <a:solidFill>
                  <a:srgbClr val="384653"/>
                </a:solidFill>
                <a:latin typeface="Roboto" pitchFamily="34" charset="0"/>
                <a:ea typeface="Roboto" pitchFamily="34" charset="-122"/>
                <a:cs typeface="Roboto" pitchFamily="34" charset="-120"/>
              </a:rPr>
              <a:t>Price and performance are positively correlated</a:t>
            </a:r>
            <a:r>
              <a:rPr lang="en-US" sz="1600" dirty="0">
                <a:solidFill>
                  <a:srgbClr val="384653"/>
                </a:solidFill>
                <a:latin typeface="Roboto" pitchFamily="34" charset="0"/>
                <a:ea typeface="Roboto" pitchFamily="34" charset="-122"/>
                <a:cs typeface="Roboto" pitchFamily="34" charset="-120"/>
              </a:rPr>
              <a:t>, indicating that higher-end models tend to be cleaner and more powerful</a:t>
            </a:r>
            <a:endParaRPr lang="en-US" sz="1600" dirty="0"/>
          </a:p>
        </p:txBody>
      </p:sp>
      <p:sp>
        <p:nvSpPr>
          <p:cNvPr id="18" name="Text 15"/>
          <p:cNvSpPr/>
          <p:nvPr/>
        </p:nvSpPr>
        <p:spPr>
          <a:xfrm>
            <a:off x="7237477" y="5051423"/>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Cities favoring </a:t>
            </a:r>
            <a:r>
              <a:rPr lang="en-US" sz="1600" b="1" dirty="0">
                <a:solidFill>
                  <a:srgbClr val="384653"/>
                </a:solidFill>
                <a:latin typeface="Roboto" pitchFamily="34" charset="0"/>
                <a:ea typeface="Roboto" pitchFamily="34" charset="-122"/>
                <a:cs typeface="Roboto" pitchFamily="34" charset="-120"/>
              </a:rPr>
              <a:t>top EV models</a:t>
            </a:r>
            <a:r>
              <a:rPr lang="en-US" sz="1600" dirty="0">
                <a:solidFill>
                  <a:srgbClr val="384653"/>
                </a:solidFill>
                <a:latin typeface="Roboto" pitchFamily="34" charset="0"/>
                <a:ea typeface="Roboto" pitchFamily="34" charset="-122"/>
                <a:cs typeface="Roboto" pitchFamily="34" charset="-120"/>
              </a:rPr>
              <a:t> help automakers identify</a:t>
            </a:r>
          </a:p>
          <a:p>
            <a:pPr algn="l">
              <a:lnSpc>
                <a:spcPts val="1450"/>
              </a:lnSpc>
              <a:buSzPct val="100000"/>
            </a:pPr>
            <a:r>
              <a:rPr lang="en-US" sz="1600" dirty="0">
                <a:solidFill>
                  <a:srgbClr val="384653"/>
                </a:solidFill>
                <a:latin typeface="Roboto" pitchFamily="34" charset="0"/>
                <a:ea typeface="Roboto" pitchFamily="34" charset="-122"/>
                <a:cs typeface="Roboto" pitchFamily="34" charset="-120"/>
              </a:rPr>
              <a:t> high-performing segments</a:t>
            </a:r>
            <a:endParaRPr lang="en-US" sz="1600" dirty="0"/>
          </a:p>
        </p:txBody>
      </p:sp>
      <p:sp>
        <p:nvSpPr>
          <p:cNvPr id="19" name="Text 16"/>
          <p:cNvSpPr/>
          <p:nvPr/>
        </p:nvSpPr>
        <p:spPr>
          <a:xfrm>
            <a:off x="7237477" y="5635378"/>
            <a:ext cx="6730960" cy="185738"/>
          </a:xfrm>
          <a:prstGeom prst="rect">
            <a:avLst/>
          </a:prstGeom>
          <a:noFill/>
          <a:ln/>
        </p:spPr>
        <p:txBody>
          <a:bodyPr wrap="none" lIns="0" tIns="0" rIns="0" bIns="0" rtlCol="0" anchor="t"/>
          <a:lstStyle/>
          <a:p>
            <a:pPr marL="342900" indent="-342900" algn="l">
              <a:lnSpc>
                <a:spcPts val="1450"/>
              </a:lnSpc>
              <a:buSzPct val="100000"/>
              <a:buChar char="•"/>
            </a:pPr>
            <a:r>
              <a:rPr lang="en-US" sz="1600" dirty="0">
                <a:solidFill>
                  <a:srgbClr val="384653"/>
                </a:solidFill>
                <a:latin typeface="Roboto" pitchFamily="34" charset="0"/>
                <a:ea typeface="Roboto" pitchFamily="34" charset="-122"/>
                <a:cs typeface="Roboto" pitchFamily="34" charset="-120"/>
              </a:rPr>
              <a:t>CAFV qualification can be used by manufacturers to </a:t>
            </a:r>
            <a:r>
              <a:rPr lang="en-US" sz="1600" b="1" dirty="0">
                <a:solidFill>
                  <a:srgbClr val="384653"/>
                </a:solidFill>
                <a:latin typeface="Roboto" pitchFamily="34" charset="0"/>
                <a:ea typeface="Roboto" pitchFamily="34" charset="-122"/>
                <a:cs typeface="Roboto" pitchFamily="34" charset="-120"/>
              </a:rPr>
              <a:t>target </a:t>
            </a:r>
          </a:p>
          <a:p>
            <a:pPr algn="l">
              <a:lnSpc>
                <a:spcPts val="1450"/>
              </a:lnSpc>
              <a:buSzPct val="100000"/>
            </a:pPr>
            <a:r>
              <a:rPr lang="en-US" sz="1600" b="1" dirty="0">
                <a:solidFill>
                  <a:srgbClr val="384653"/>
                </a:solidFill>
                <a:latin typeface="Roboto" pitchFamily="34" charset="0"/>
                <a:ea typeface="Roboto" pitchFamily="34" charset="-122"/>
                <a:cs typeface="Roboto" pitchFamily="34" charset="-120"/>
              </a:rPr>
              <a:t>eco-conscious consumers</a:t>
            </a:r>
            <a:endParaRPr lang="en-US" sz="1600" dirty="0"/>
          </a:p>
        </p:txBody>
      </p:sp>
      <p:sp>
        <p:nvSpPr>
          <p:cNvPr id="20" name="Text 17"/>
          <p:cNvSpPr/>
          <p:nvPr/>
        </p:nvSpPr>
        <p:spPr>
          <a:xfrm>
            <a:off x="7473791" y="3988713"/>
            <a:ext cx="1857137" cy="232172"/>
          </a:xfrm>
          <a:prstGeom prst="rect">
            <a:avLst/>
          </a:prstGeom>
          <a:noFill/>
          <a:ln/>
        </p:spPr>
        <p:txBody>
          <a:bodyPr wrap="none" lIns="0" tIns="0" rIns="0" bIns="0" rtlCol="0" anchor="t"/>
          <a:lstStyle/>
          <a:p>
            <a:pPr marL="0" indent="0" algn="l">
              <a:lnSpc>
                <a:spcPts val="1800"/>
              </a:lnSpc>
              <a:buNone/>
            </a:pPr>
            <a:endParaRPr lang="en-US" sz="1450" dirty="0"/>
          </a:p>
        </p:txBody>
      </p:sp>
      <p:sp>
        <p:nvSpPr>
          <p:cNvPr id="21" name="Text 18"/>
          <p:cNvSpPr/>
          <p:nvPr/>
        </p:nvSpPr>
        <p:spPr>
          <a:xfrm>
            <a:off x="433268" y="7969210"/>
            <a:ext cx="1857137" cy="232172"/>
          </a:xfrm>
          <a:prstGeom prst="rect">
            <a:avLst/>
          </a:prstGeom>
          <a:noFill/>
          <a:ln/>
        </p:spPr>
        <p:txBody>
          <a:bodyPr wrap="none" lIns="0" tIns="0" rIns="0" bIns="0" rtlCol="0" anchor="t"/>
          <a:lstStyle/>
          <a:p>
            <a:pPr marL="0" indent="0" algn="l">
              <a:lnSpc>
                <a:spcPts val="1800"/>
              </a:lnSpc>
              <a:buNone/>
            </a:pPr>
            <a:endParaRPr lang="en-US" sz="1450" dirty="0"/>
          </a:p>
        </p:txBody>
      </p:sp>
      <p:sp>
        <p:nvSpPr>
          <p:cNvPr id="22" name="Text 19"/>
          <p:cNvSpPr/>
          <p:nvPr/>
        </p:nvSpPr>
        <p:spPr>
          <a:xfrm>
            <a:off x="433268" y="8387001"/>
            <a:ext cx="13763863" cy="185738"/>
          </a:xfrm>
          <a:prstGeom prst="rect">
            <a:avLst/>
          </a:prstGeom>
          <a:noFill/>
          <a:ln/>
        </p:spPr>
        <p:txBody>
          <a:bodyPr wrap="none" lIns="0" tIns="0" rIns="0" bIns="0" rtlCol="0" anchor="t"/>
          <a:lstStyle/>
          <a:p>
            <a:pPr marL="0" indent="0" algn="l">
              <a:lnSpc>
                <a:spcPts val="1450"/>
              </a:lnSpc>
              <a:buNone/>
            </a:pPr>
            <a:endParaRPr lang="en-US" sz="9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2915835" y="643852"/>
            <a:ext cx="6096953" cy="295275"/>
          </a:xfrm>
          <a:prstGeom prst="rect">
            <a:avLst/>
          </a:prstGeom>
          <a:noFill/>
          <a:ln/>
        </p:spPr>
        <p:txBody>
          <a:bodyPr wrap="none" lIns="0" tIns="0" rIns="0" bIns="0" rtlCol="0" anchor="t"/>
          <a:lstStyle/>
          <a:p>
            <a:pPr marL="0" indent="0" algn="l">
              <a:lnSpc>
                <a:spcPts val="2300"/>
              </a:lnSpc>
              <a:buNone/>
            </a:pPr>
            <a:r>
              <a:rPr lang="en-US" sz="2600" b="1" dirty="0">
                <a:solidFill>
                  <a:srgbClr val="2E3C4E"/>
                </a:solidFill>
                <a:latin typeface="Host Grotesk Medium" pitchFamily="34" charset="0"/>
                <a:ea typeface="Host Grotesk Medium" pitchFamily="34" charset="-122"/>
                <a:cs typeface="Host Grotesk Medium" pitchFamily="34" charset="-120"/>
              </a:rPr>
              <a:t>EV Growth and Performance Trends by Model Year</a:t>
            </a:r>
            <a:endParaRPr lang="en-US" sz="2600" dirty="0"/>
          </a:p>
        </p:txBody>
      </p:sp>
      <p:sp>
        <p:nvSpPr>
          <p:cNvPr id="10" name="Text 7"/>
          <p:cNvSpPr/>
          <p:nvPr/>
        </p:nvSpPr>
        <p:spPr>
          <a:xfrm>
            <a:off x="7315200" y="1576061"/>
            <a:ext cx="1955125" cy="229076"/>
          </a:xfrm>
          <a:prstGeom prst="rect">
            <a:avLst/>
          </a:prstGeom>
          <a:noFill/>
          <a:ln/>
        </p:spPr>
        <p:txBody>
          <a:bodyPr wrap="none" lIns="0" tIns="0" rIns="0" bIns="0" rtlCol="0" anchor="t"/>
          <a:lstStyle/>
          <a:p>
            <a:pPr marL="0" indent="0" algn="l">
              <a:lnSpc>
                <a:spcPts val="1700"/>
              </a:lnSpc>
              <a:buNone/>
            </a:pPr>
            <a:r>
              <a:rPr lang="en-US" sz="260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8023618" y="2075528"/>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b="1" dirty="0">
                <a:solidFill>
                  <a:srgbClr val="384653"/>
                </a:solidFill>
                <a:latin typeface="Roboto" pitchFamily="34" charset="0"/>
                <a:ea typeface="Roboto" pitchFamily="34" charset="-122"/>
                <a:cs typeface="Roboto" pitchFamily="34" charset="-120"/>
              </a:rPr>
              <a:t>2023 had the highest EV registrations</a:t>
            </a:r>
            <a:r>
              <a:rPr lang="en-US" sz="1600" dirty="0">
                <a:solidFill>
                  <a:srgbClr val="384653"/>
                </a:solidFill>
                <a:latin typeface="Roboto" pitchFamily="34" charset="0"/>
                <a:ea typeface="Roboto" pitchFamily="34" charset="-122"/>
                <a:cs typeface="Roboto" pitchFamily="34" charset="-120"/>
              </a:rPr>
              <a:t> with </a:t>
            </a:r>
            <a:r>
              <a:rPr lang="en-US" sz="1600" b="1" dirty="0">
                <a:solidFill>
                  <a:srgbClr val="384653"/>
                </a:solidFill>
                <a:latin typeface="Roboto" pitchFamily="34" charset="0"/>
                <a:ea typeface="Roboto" pitchFamily="34" charset="-122"/>
                <a:cs typeface="Roboto" pitchFamily="34" charset="-120"/>
              </a:rPr>
              <a:t>58,942 vehicles</a:t>
            </a:r>
            <a:r>
              <a:rPr lang="en-US" sz="1600" dirty="0">
                <a:solidFill>
                  <a:srgbClr val="384653"/>
                </a:solidFill>
                <a:latin typeface="Roboto" pitchFamily="34" charset="0"/>
                <a:ea typeface="Roboto" pitchFamily="34" charset="-122"/>
                <a:cs typeface="Roboto" pitchFamily="34" charset="-120"/>
              </a:rPr>
              <a:t>, </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accounting for </a:t>
            </a:r>
            <a:r>
              <a:rPr lang="en-US" sz="1600" b="1" dirty="0">
                <a:solidFill>
                  <a:srgbClr val="384653"/>
                </a:solidFill>
                <a:latin typeface="Roboto" pitchFamily="34" charset="0"/>
                <a:ea typeface="Roboto" pitchFamily="34" charset="-122"/>
                <a:cs typeface="Roboto" pitchFamily="34" charset="-120"/>
              </a:rPr>
              <a:t>26.37% of total vehicles</a:t>
            </a:r>
            <a:endParaRPr lang="en-US" sz="1600" dirty="0"/>
          </a:p>
        </p:txBody>
      </p:sp>
      <p:sp>
        <p:nvSpPr>
          <p:cNvPr id="12" name="Text 9"/>
          <p:cNvSpPr/>
          <p:nvPr/>
        </p:nvSpPr>
        <p:spPr>
          <a:xfrm>
            <a:off x="8023618" y="2599121"/>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EV registrations peaked between </a:t>
            </a:r>
            <a:r>
              <a:rPr lang="en-US" sz="1600" b="1" dirty="0">
                <a:solidFill>
                  <a:srgbClr val="384653"/>
                </a:solidFill>
                <a:latin typeface="Roboto" pitchFamily="34" charset="0"/>
                <a:ea typeface="Roboto" pitchFamily="34" charset="-122"/>
                <a:cs typeface="Roboto" pitchFamily="34" charset="-120"/>
              </a:rPr>
              <a:t>2022 and 2024</a:t>
            </a:r>
            <a:r>
              <a:rPr lang="en-US" sz="1600" dirty="0">
                <a:solidFill>
                  <a:srgbClr val="384653"/>
                </a:solidFill>
                <a:latin typeface="Roboto" pitchFamily="34" charset="0"/>
                <a:ea typeface="Roboto" pitchFamily="34" charset="-122"/>
                <a:cs typeface="Roboto" pitchFamily="34" charset="-120"/>
              </a:rPr>
              <a:t>, showing </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strong adoption in recent years</a:t>
            </a:r>
            <a:endParaRPr lang="en-US" sz="1600" dirty="0"/>
          </a:p>
        </p:txBody>
      </p:sp>
      <p:sp>
        <p:nvSpPr>
          <p:cNvPr id="13" name="Text 10"/>
          <p:cNvSpPr/>
          <p:nvPr/>
        </p:nvSpPr>
        <p:spPr>
          <a:xfrm>
            <a:off x="8023618" y="3159675"/>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In contrast, </a:t>
            </a:r>
            <a:r>
              <a:rPr lang="en-US" sz="1600" b="1" dirty="0">
                <a:solidFill>
                  <a:srgbClr val="384653"/>
                </a:solidFill>
                <a:latin typeface="Roboto" pitchFamily="34" charset="0"/>
                <a:ea typeface="Roboto" pitchFamily="34" charset="-122"/>
                <a:cs typeface="Roboto" pitchFamily="34" charset="-120"/>
              </a:rPr>
              <a:t>2003 had the lowest registrations</a:t>
            </a:r>
            <a:r>
              <a:rPr lang="en-US" sz="1600" dirty="0">
                <a:solidFill>
                  <a:srgbClr val="384653"/>
                </a:solidFill>
                <a:latin typeface="Roboto" pitchFamily="34" charset="0"/>
                <a:ea typeface="Roboto" pitchFamily="34" charset="-122"/>
                <a:cs typeface="Roboto" pitchFamily="34" charset="-120"/>
              </a:rPr>
              <a:t> (only 1 vehicle)</a:t>
            </a:r>
            <a:endParaRPr lang="en-US" sz="1600" dirty="0"/>
          </a:p>
        </p:txBody>
      </p:sp>
      <p:sp>
        <p:nvSpPr>
          <p:cNvPr id="14" name="Text 11"/>
          <p:cNvSpPr/>
          <p:nvPr/>
        </p:nvSpPr>
        <p:spPr>
          <a:xfrm>
            <a:off x="8023617" y="3558649"/>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Average electric range has steadily </a:t>
            </a:r>
            <a:r>
              <a:rPr lang="en-US" sz="1600" b="1" dirty="0">
                <a:solidFill>
                  <a:srgbClr val="384653"/>
                </a:solidFill>
                <a:latin typeface="Roboto" pitchFamily="34" charset="0"/>
                <a:ea typeface="Roboto" pitchFamily="34" charset="-122"/>
                <a:cs typeface="Roboto" pitchFamily="34" charset="-120"/>
              </a:rPr>
              <a:t>improved over the years</a:t>
            </a:r>
            <a:r>
              <a:rPr lang="en-US" sz="1600" dirty="0">
                <a:solidFill>
                  <a:srgbClr val="384653"/>
                </a:solidFill>
                <a:latin typeface="Roboto" pitchFamily="34" charset="0"/>
                <a:ea typeface="Roboto" pitchFamily="34" charset="-122"/>
                <a:cs typeface="Roboto" pitchFamily="34" charset="-120"/>
              </a:rPr>
              <a:t>, with</a:t>
            </a:r>
          </a:p>
          <a:p>
            <a:pPr algn="l">
              <a:lnSpc>
                <a:spcPts val="1350"/>
              </a:lnSpc>
              <a:buSzPct val="100000"/>
            </a:pPr>
            <a:r>
              <a:rPr lang="en-US" sz="1600" b="1" dirty="0">
                <a:solidFill>
                  <a:srgbClr val="384653"/>
                </a:solidFill>
                <a:latin typeface="Roboto" pitchFamily="34" charset="0"/>
                <a:ea typeface="Roboto" pitchFamily="34" charset="-122"/>
                <a:cs typeface="Roboto" pitchFamily="34" charset="-120"/>
              </a:rPr>
              <a:t>sharp jumps post-2018</a:t>
            </a:r>
            <a:endParaRPr lang="en-US" sz="1600" dirty="0"/>
          </a:p>
        </p:txBody>
      </p:sp>
      <p:sp>
        <p:nvSpPr>
          <p:cNvPr id="15" name="Text 12"/>
          <p:cNvSpPr/>
          <p:nvPr/>
        </p:nvSpPr>
        <p:spPr>
          <a:xfrm>
            <a:off x="8023616" y="4135727"/>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Manufacturers like </a:t>
            </a:r>
            <a:r>
              <a:rPr lang="en-US" sz="1600" b="1" dirty="0">
                <a:solidFill>
                  <a:srgbClr val="384653"/>
                </a:solidFill>
                <a:latin typeface="Roboto" pitchFamily="34" charset="0"/>
                <a:ea typeface="Roboto" pitchFamily="34" charset="-122"/>
                <a:cs typeface="Roboto" pitchFamily="34" charset="-120"/>
              </a:rPr>
              <a:t>Tesla, Audi, and Chevrolet</a:t>
            </a:r>
            <a:r>
              <a:rPr lang="en-US" sz="1600" dirty="0">
                <a:solidFill>
                  <a:srgbClr val="384653"/>
                </a:solidFill>
                <a:latin typeface="Roboto" pitchFamily="34" charset="0"/>
                <a:ea typeface="Roboto" pitchFamily="34" charset="-122"/>
                <a:cs typeface="Roboto" pitchFamily="34" charset="-120"/>
              </a:rPr>
              <a:t> offer EVs with</a:t>
            </a:r>
          </a:p>
          <a:p>
            <a:pPr algn="l">
              <a:lnSpc>
                <a:spcPts val="1350"/>
              </a:lnSpc>
              <a:buSzPct val="100000"/>
            </a:pPr>
            <a:r>
              <a:rPr lang="en-US" sz="1600" b="1" dirty="0">
                <a:solidFill>
                  <a:srgbClr val="384653"/>
                </a:solidFill>
                <a:latin typeface="Roboto" pitchFamily="34" charset="0"/>
                <a:ea typeface="Roboto" pitchFamily="34" charset="-122"/>
                <a:cs typeface="Roboto" pitchFamily="34" charset="-120"/>
              </a:rPr>
              <a:t>ranges exceeding 100 miles</a:t>
            </a:r>
            <a:endParaRPr lang="en-US" sz="1600" dirty="0"/>
          </a:p>
        </p:txBody>
      </p:sp>
      <p:sp>
        <p:nvSpPr>
          <p:cNvPr id="16" name="Text 13"/>
          <p:cNvSpPr/>
          <p:nvPr/>
        </p:nvSpPr>
        <p:spPr>
          <a:xfrm>
            <a:off x="7315200" y="4741831"/>
            <a:ext cx="1903452" cy="229076"/>
          </a:xfrm>
          <a:prstGeom prst="rect">
            <a:avLst/>
          </a:prstGeom>
          <a:noFill/>
          <a:ln/>
        </p:spPr>
        <p:txBody>
          <a:bodyPr wrap="none" lIns="0" tIns="0" rIns="0" bIns="0" rtlCol="0" anchor="t"/>
          <a:lstStyle/>
          <a:p>
            <a:pPr marL="0" indent="0" algn="l">
              <a:lnSpc>
                <a:spcPts val="1700"/>
              </a:lnSpc>
              <a:buNone/>
            </a:pPr>
            <a:r>
              <a:rPr lang="en-US" sz="135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7" name="Text 14"/>
          <p:cNvSpPr/>
          <p:nvPr/>
        </p:nvSpPr>
        <p:spPr>
          <a:xfrm>
            <a:off x="8023618" y="5220608"/>
            <a:ext cx="5489615" cy="354330"/>
          </a:xfrm>
          <a:prstGeom prst="rect">
            <a:avLst/>
          </a:prstGeom>
          <a:noFill/>
          <a:ln/>
        </p:spPr>
        <p:txBody>
          <a:bodyPr wrap="squar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The EV market is experiencing </a:t>
            </a:r>
            <a:r>
              <a:rPr lang="en-US" sz="1600" b="1" dirty="0">
                <a:solidFill>
                  <a:srgbClr val="384653"/>
                </a:solidFill>
                <a:latin typeface="Roboto" pitchFamily="34" charset="0"/>
                <a:ea typeface="Roboto" pitchFamily="34" charset="-122"/>
                <a:cs typeface="Roboto" pitchFamily="34" charset="-120"/>
              </a:rPr>
              <a:t>rapid growth</a:t>
            </a:r>
            <a:r>
              <a:rPr lang="en-US" sz="1600" dirty="0">
                <a:solidFill>
                  <a:srgbClr val="384653"/>
                </a:solidFill>
                <a:latin typeface="Roboto" pitchFamily="34" charset="0"/>
                <a:ea typeface="Roboto" pitchFamily="34" charset="-122"/>
                <a:cs typeface="Roboto" pitchFamily="34" charset="-120"/>
              </a:rPr>
              <a:t>, especially in recent model years, led by performance improvements</a:t>
            </a:r>
            <a:endParaRPr lang="en-US" sz="1600" dirty="0"/>
          </a:p>
        </p:txBody>
      </p:sp>
      <p:sp>
        <p:nvSpPr>
          <p:cNvPr id="18" name="Text 15"/>
          <p:cNvSpPr/>
          <p:nvPr/>
        </p:nvSpPr>
        <p:spPr>
          <a:xfrm>
            <a:off x="8023618" y="5718011"/>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Increasing average electric range aligns with </a:t>
            </a:r>
            <a:r>
              <a:rPr lang="en-US" sz="1600" b="1" dirty="0">
                <a:solidFill>
                  <a:srgbClr val="384653"/>
                </a:solidFill>
                <a:latin typeface="Roboto" pitchFamily="34" charset="0"/>
                <a:ea typeface="Roboto" pitchFamily="34" charset="-122"/>
                <a:cs typeface="Roboto" pitchFamily="34" charset="-120"/>
              </a:rPr>
              <a:t>technological </a:t>
            </a:r>
          </a:p>
          <a:p>
            <a:pPr algn="l">
              <a:lnSpc>
                <a:spcPts val="1350"/>
              </a:lnSpc>
              <a:buSzPct val="100000"/>
            </a:pPr>
            <a:r>
              <a:rPr lang="en-US" sz="1600" b="1" dirty="0">
                <a:solidFill>
                  <a:srgbClr val="384653"/>
                </a:solidFill>
                <a:latin typeface="Roboto" pitchFamily="34" charset="0"/>
                <a:ea typeface="Roboto" pitchFamily="34" charset="-122"/>
                <a:cs typeface="Roboto" pitchFamily="34" charset="-120"/>
              </a:rPr>
              <a:t>advancement and consumer demand</a:t>
            </a:r>
            <a:endParaRPr lang="en-US" sz="1600" dirty="0"/>
          </a:p>
        </p:txBody>
      </p:sp>
      <p:sp>
        <p:nvSpPr>
          <p:cNvPr id="19" name="Text 16"/>
          <p:cNvSpPr/>
          <p:nvPr/>
        </p:nvSpPr>
        <p:spPr>
          <a:xfrm>
            <a:off x="8023618" y="6277252"/>
            <a:ext cx="5489615" cy="177165"/>
          </a:xfrm>
          <a:prstGeom prst="rect">
            <a:avLst/>
          </a:prstGeom>
          <a:noFill/>
          <a:ln/>
        </p:spPr>
        <p:txBody>
          <a:bodyPr wrap="non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High-range EVs are setting </a:t>
            </a:r>
            <a:r>
              <a:rPr lang="en-US" sz="1600" b="1" dirty="0">
                <a:solidFill>
                  <a:srgbClr val="384653"/>
                </a:solidFill>
                <a:latin typeface="Roboto" pitchFamily="34" charset="0"/>
                <a:ea typeface="Roboto" pitchFamily="34" charset="-122"/>
                <a:cs typeface="Roboto" pitchFamily="34" charset="-120"/>
              </a:rPr>
              <a:t>new standards</a:t>
            </a:r>
            <a:r>
              <a:rPr lang="en-US" sz="1600" dirty="0">
                <a:solidFill>
                  <a:srgbClr val="384653"/>
                </a:solidFill>
                <a:latin typeface="Roboto" pitchFamily="34" charset="0"/>
                <a:ea typeface="Roboto" pitchFamily="34" charset="-122"/>
                <a:cs typeface="Roboto" pitchFamily="34" charset="-120"/>
              </a:rPr>
              <a:t>, making them </a:t>
            </a:r>
          </a:p>
          <a:p>
            <a:pPr algn="l">
              <a:lnSpc>
                <a:spcPts val="1350"/>
              </a:lnSpc>
              <a:buSzPct val="100000"/>
            </a:pPr>
            <a:r>
              <a:rPr lang="en-US" sz="1600" dirty="0">
                <a:solidFill>
                  <a:srgbClr val="384653"/>
                </a:solidFill>
                <a:latin typeface="Roboto" pitchFamily="34" charset="0"/>
                <a:ea typeface="Roboto" pitchFamily="34" charset="-122"/>
                <a:cs typeface="Roboto" pitchFamily="34" charset="-120"/>
              </a:rPr>
              <a:t>more attractive for long-distance travel</a:t>
            </a:r>
            <a:endParaRPr lang="en-US" sz="1600" dirty="0"/>
          </a:p>
        </p:txBody>
      </p:sp>
      <p:sp>
        <p:nvSpPr>
          <p:cNvPr id="20" name="Text 17"/>
          <p:cNvSpPr/>
          <p:nvPr/>
        </p:nvSpPr>
        <p:spPr>
          <a:xfrm>
            <a:off x="8035809" y="6836493"/>
            <a:ext cx="5489615" cy="354330"/>
          </a:xfrm>
          <a:prstGeom prst="rect">
            <a:avLst/>
          </a:prstGeom>
          <a:noFill/>
          <a:ln/>
        </p:spPr>
        <p:txBody>
          <a:bodyPr wrap="square" lIns="0" tIns="0" rIns="0" bIns="0" rtlCol="0" anchor="t"/>
          <a:lstStyle/>
          <a:p>
            <a:pPr marL="342900" indent="-342900" algn="l">
              <a:lnSpc>
                <a:spcPts val="1350"/>
              </a:lnSpc>
              <a:buSzPct val="100000"/>
              <a:buChar char="•"/>
            </a:pPr>
            <a:r>
              <a:rPr lang="en-US" sz="1600" dirty="0">
                <a:solidFill>
                  <a:srgbClr val="384653"/>
                </a:solidFill>
                <a:latin typeface="Roboto" pitchFamily="34" charset="0"/>
                <a:ea typeface="Roboto" pitchFamily="34" charset="-122"/>
                <a:cs typeface="Roboto" pitchFamily="34" charset="-120"/>
              </a:rPr>
              <a:t>Manufacturers should continue to prioritize </a:t>
            </a:r>
            <a:r>
              <a:rPr lang="en-US" sz="1600" b="1" dirty="0">
                <a:solidFill>
                  <a:srgbClr val="384653"/>
                </a:solidFill>
                <a:latin typeface="Roboto" pitchFamily="34" charset="0"/>
                <a:ea typeface="Roboto" pitchFamily="34" charset="-122"/>
                <a:cs typeface="Roboto" pitchFamily="34" charset="-120"/>
              </a:rPr>
              <a:t>CAFV-eligible, high-range models</a:t>
            </a:r>
            <a:r>
              <a:rPr lang="en-US" sz="1600" dirty="0">
                <a:solidFill>
                  <a:srgbClr val="384653"/>
                </a:solidFill>
                <a:latin typeface="Roboto" pitchFamily="34" charset="0"/>
                <a:ea typeface="Roboto" pitchFamily="34" charset="-122"/>
                <a:cs typeface="Roboto" pitchFamily="34" charset="-120"/>
              </a:rPr>
              <a:t> to maintain market competitiveness and meet sustainability goals</a:t>
            </a:r>
            <a:endParaRPr lang="en-US" sz="1600" dirty="0"/>
          </a:p>
        </p:txBody>
      </p:sp>
      <p:sp>
        <p:nvSpPr>
          <p:cNvPr id="21" name="Text 18"/>
          <p:cNvSpPr/>
          <p:nvPr/>
        </p:nvSpPr>
        <p:spPr>
          <a:xfrm>
            <a:off x="8735020" y="4038838"/>
            <a:ext cx="1771174" cy="221456"/>
          </a:xfrm>
          <a:prstGeom prst="rect">
            <a:avLst/>
          </a:prstGeom>
          <a:noFill/>
          <a:ln/>
        </p:spPr>
        <p:txBody>
          <a:bodyPr wrap="none" lIns="0" tIns="0" rIns="0" bIns="0" rtlCol="0" anchor="t"/>
          <a:lstStyle/>
          <a:p>
            <a:pPr marL="0" indent="0" algn="l">
              <a:lnSpc>
                <a:spcPts val="1700"/>
              </a:lnSpc>
              <a:buNone/>
            </a:pPr>
            <a:endParaRPr lang="en-US" sz="1350" dirty="0"/>
          </a:p>
        </p:txBody>
      </p:sp>
      <p:sp>
        <p:nvSpPr>
          <p:cNvPr id="22" name="Text 19"/>
          <p:cNvSpPr/>
          <p:nvPr/>
        </p:nvSpPr>
        <p:spPr>
          <a:xfrm>
            <a:off x="413266" y="7335798"/>
            <a:ext cx="1771174" cy="221456"/>
          </a:xfrm>
          <a:prstGeom prst="rect">
            <a:avLst/>
          </a:prstGeom>
          <a:noFill/>
          <a:ln/>
        </p:spPr>
        <p:txBody>
          <a:bodyPr wrap="none" lIns="0" tIns="0" rIns="0" bIns="0" rtlCol="0" anchor="t"/>
          <a:lstStyle/>
          <a:p>
            <a:pPr marL="0" indent="0" algn="l">
              <a:lnSpc>
                <a:spcPts val="1700"/>
              </a:lnSpc>
              <a:buNone/>
            </a:pPr>
            <a:endParaRPr lang="en-US" sz="1350" dirty="0"/>
          </a:p>
        </p:txBody>
      </p:sp>
      <p:sp>
        <p:nvSpPr>
          <p:cNvPr id="23" name="Text 20"/>
          <p:cNvSpPr/>
          <p:nvPr/>
        </p:nvSpPr>
        <p:spPr>
          <a:xfrm>
            <a:off x="413266" y="7734300"/>
            <a:ext cx="13803868" cy="177165"/>
          </a:xfrm>
          <a:prstGeom prst="rect">
            <a:avLst/>
          </a:prstGeom>
          <a:noFill/>
          <a:ln/>
        </p:spPr>
        <p:txBody>
          <a:bodyPr wrap="none" lIns="0" tIns="0" rIns="0" bIns="0" rtlCol="0" anchor="t"/>
          <a:lstStyle/>
          <a:p>
            <a:pPr marL="0" indent="0" algn="l">
              <a:lnSpc>
                <a:spcPts val="1350"/>
              </a:lnSpc>
              <a:buNone/>
            </a:pPr>
            <a:endParaRPr lang="en-US" sz="900" dirty="0"/>
          </a:p>
        </p:txBody>
      </p:sp>
      <p:pic>
        <p:nvPicPr>
          <p:cNvPr id="1026" name="Picture 2">
            <a:extLst>
              <a:ext uri="{FF2B5EF4-FFF2-40B4-BE49-F238E27FC236}">
                <a16:creationId xmlns:a16="http://schemas.microsoft.com/office/drawing/2014/main" id="{893EDB3F-D531-996A-11AE-C3FDFA385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70" y="1518323"/>
            <a:ext cx="6616528" cy="6067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3179452" y="553547"/>
            <a:ext cx="5901571" cy="303133"/>
          </a:xfrm>
          <a:prstGeom prst="rect">
            <a:avLst/>
          </a:prstGeom>
          <a:noFill/>
          <a:ln/>
        </p:spPr>
        <p:txBody>
          <a:bodyPr wrap="none" lIns="0" tIns="0" rIns="0" bIns="0" rtlCol="0" anchor="t"/>
          <a:lstStyle/>
          <a:p>
            <a:pPr marL="0" indent="0" algn="l">
              <a:lnSpc>
                <a:spcPts val="2350"/>
              </a:lnSpc>
              <a:buNone/>
            </a:pPr>
            <a:r>
              <a:rPr lang="en-US" sz="2600" b="1" dirty="0">
                <a:solidFill>
                  <a:srgbClr val="2E3C4E"/>
                </a:solidFill>
                <a:latin typeface="Host Grotesk Medium" pitchFamily="34" charset="0"/>
                <a:ea typeface="Host Grotesk Medium" pitchFamily="34" charset="-122"/>
                <a:cs typeface="Host Grotesk Medium" pitchFamily="34" charset="-120"/>
              </a:rPr>
              <a:t>       Range vs. Price – Evaluating EV Efficiency &amp; ROI</a:t>
            </a:r>
            <a:endParaRPr lang="en-US" sz="2600" dirty="0"/>
          </a:p>
        </p:txBody>
      </p:sp>
      <p:pic>
        <p:nvPicPr>
          <p:cNvPr id="3" name="Image 0" descr="preencoded.png"/>
          <p:cNvPicPr>
            <a:picLocks noChangeAspect="1"/>
          </p:cNvPicPr>
          <p:nvPr/>
        </p:nvPicPr>
        <p:blipFill>
          <a:blip r:embed="rId3"/>
          <a:stretch>
            <a:fillRect/>
          </a:stretch>
        </p:blipFill>
        <p:spPr>
          <a:xfrm>
            <a:off x="568599" y="1748193"/>
            <a:ext cx="6445812" cy="5249943"/>
          </a:xfrm>
          <a:prstGeom prst="rect">
            <a:avLst/>
          </a:prstGeom>
        </p:spPr>
      </p:pic>
      <p:sp>
        <p:nvSpPr>
          <p:cNvPr id="10" name="Text 7"/>
          <p:cNvSpPr/>
          <p:nvPr/>
        </p:nvSpPr>
        <p:spPr>
          <a:xfrm>
            <a:off x="7580170" y="1420442"/>
            <a:ext cx="2007751" cy="227171"/>
          </a:xfrm>
          <a:prstGeom prst="rect">
            <a:avLst/>
          </a:prstGeom>
          <a:noFill/>
          <a:ln/>
        </p:spPr>
        <p:txBody>
          <a:bodyPr wrap="none" lIns="0" tIns="0" rIns="0" bIns="0" rtlCol="0" anchor="t"/>
          <a:lstStyle/>
          <a:p>
            <a:pPr marL="0" indent="0" algn="l">
              <a:lnSpc>
                <a:spcPts val="1750"/>
              </a:lnSpc>
              <a:buNone/>
            </a:pPr>
            <a:r>
              <a:rPr lang="en-US" sz="140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Summary of Insights</a:t>
            </a:r>
            <a:endParaRPr lang="en-US" sz="2400" dirty="0"/>
          </a:p>
        </p:txBody>
      </p:sp>
      <p:sp>
        <p:nvSpPr>
          <p:cNvPr id="11" name="Text 8"/>
          <p:cNvSpPr/>
          <p:nvPr/>
        </p:nvSpPr>
        <p:spPr>
          <a:xfrm>
            <a:off x="8233628" y="1884370"/>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A clear </a:t>
            </a:r>
            <a:r>
              <a:rPr lang="en-US" sz="1600" b="1" dirty="0">
                <a:solidFill>
                  <a:srgbClr val="384653"/>
                </a:solidFill>
                <a:latin typeface="Roboto" pitchFamily="34" charset="0"/>
                <a:ea typeface="Roboto" pitchFamily="34" charset="-122"/>
                <a:cs typeface="Roboto" pitchFamily="34" charset="-120"/>
              </a:rPr>
              <a:t>positive correlation exists</a:t>
            </a:r>
            <a:r>
              <a:rPr lang="en-US" sz="1600" dirty="0">
                <a:solidFill>
                  <a:srgbClr val="384653"/>
                </a:solidFill>
                <a:latin typeface="Roboto" pitchFamily="34" charset="0"/>
                <a:ea typeface="Roboto" pitchFamily="34" charset="-122"/>
                <a:cs typeface="Roboto" pitchFamily="34" charset="-120"/>
              </a:rPr>
              <a:t> between </a:t>
            </a:r>
            <a:r>
              <a:rPr lang="en-US" sz="1600" b="1" dirty="0">
                <a:solidFill>
                  <a:srgbClr val="384653"/>
                </a:solidFill>
                <a:latin typeface="Roboto" pitchFamily="34" charset="0"/>
                <a:ea typeface="Roboto" pitchFamily="34" charset="-122"/>
                <a:cs typeface="Roboto" pitchFamily="34" charset="-120"/>
              </a:rPr>
              <a:t>electric vehicle range</a:t>
            </a:r>
            <a:r>
              <a:rPr lang="en-US" sz="1600" dirty="0">
                <a:solidFill>
                  <a:srgbClr val="384653"/>
                </a:solidFill>
                <a:latin typeface="Roboto" pitchFamily="34" charset="0"/>
                <a:ea typeface="Roboto" pitchFamily="34" charset="-122"/>
                <a:cs typeface="Roboto" pitchFamily="34" charset="-120"/>
              </a:rPr>
              <a:t> and </a:t>
            </a:r>
            <a:r>
              <a:rPr lang="en-US" sz="1600" b="1" dirty="0">
                <a:solidFill>
                  <a:srgbClr val="384653"/>
                </a:solidFill>
                <a:latin typeface="Roboto" pitchFamily="34" charset="0"/>
                <a:ea typeface="Roboto" pitchFamily="34" charset="-122"/>
                <a:cs typeface="Roboto" pitchFamily="34" charset="-120"/>
              </a:rPr>
              <a:t>Base MSRP (price)</a:t>
            </a:r>
            <a:endParaRPr lang="en-US" sz="1600" dirty="0"/>
          </a:p>
        </p:txBody>
      </p:sp>
      <p:sp>
        <p:nvSpPr>
          <p:cNvPr id="12" name="Text 9"/>
          <p:cNvSpPr/>
          <p:nvPr/>
        </p:nvSpPr>
        <p:spPr>
          <a:xfrm>
            <a:off x="8233627" y="2877979"/>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Models with electric ranges over </a:t>
            </a:r>
            <a:r>
              <a:rPr lang="en-US" sz="1600" b="1" dirty="0">
                <a:solidFill>
                  <a:srgbClr val="384653"/>
                </a:solidFill>
                <a:latin typeface="Roboto" pitchFamily="34" charset="0"/>
                <a:ea typeface="Roboto" pitchFamily="34" charset="-122"/>
                <a:cs typeface="Roboto" pitchFamily="34" charset="-120"/>
              </a:rPr>
              <a:t>150–250+ miles</a:t>
            </a:r>
            <a:r>
              <a:rPr lang="en-US" sz="1600" dirty="0">
                <a:solidFill>
                  <a:srgbClr val="384653"/>
                </a:solidFill>
                <a:latin typeface="Roboto" pitchFamily="34" charset="0"/>
                <a:ea typeface="Roboto" pitchFamily="34" charset="-122"/>
                <a:cs typeface="Roboto" pitchFamily="34" charset="-120"/>
              </a:rPr>
              <a:t> tend to have </a:t>
            </a:r>
            <a:r>
              <a:rPr lang="en-US" sz="1600" b="1" dirty="0">
                <a:solidFill>
                  <a:srgbClr val="384653"/>
                </a:solidFill>
                <a:latin typeface="Roboto" pitchFamily="34" charset="0"/>
                <a:ea typeface="Roboto" pitchFamily="34" charset="-122"/>
                <a:cs typeface="Roboto" pitchFamily="34" charset="-120"/>
              </a:rPr>
              <a:t>significantly higher pricing</a:t>
            </a:r>
            <a:endParaRPr lang="en-US" sz="1600" dirty="0"/>
          </a:p>
        </p:txBody>
      </p:sp>
      <p:sp>
        <p:nvSpPr>
          <p:cNvPr id="13" name="Text 10"/>
          <p:cNvSpPr/>
          <p:nvPr/>
        </p:nvSpPr>
        <p:spPr>
          <a:xfrm>
            <a:off x="8233628" y="2378659"/>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b="1" dirty="0">
                <a:solidFill>
                  <a:srgbClr val="384653"/>
                </a:solidFill>
                <a:latin typeface="Roboto" pitchFamily="34" charset="0"/>
                <a:ea typeface="Roboto" pitchFamily="34" charset="-122"/>
                <a:cs typeface="Roboto" pitchFamily="34" charset="-120"/>
              </a:rPr>
              <a:t>Luxury brands</a:t>
            </a:r>
            <a:r>
              <a:rPr lang="en-US" sz="1600" dirty="0">
                <a:solidFill>
                  <a:srgbClr val="384653"/>
                </a:solidFill>
                <a:latin typeface="Roboto" pitchFamily="34" charset="0"/>
                <a:ea typeface="Roboto" pitchFamily="34" charset="-122"/>
                <a:cs typeface="Roboto" pitchFamily="34" charset="-120"/>
              </a:rPr>
              <a:t> like </a:t>
            </a:r>
            <a:r>
              <a:rPr lang="en-US" sz="1600" b="1" dirty="0">
                <a:solidFill>
                  <a:srgbClr val="384653"/>
                </a:solidFill>
                <a:latin typeface="Roboto" pitchFamily="34" charset="0"/>
                <a:ea typeface="Roboto" pitchFamily="34" charset="-122"/>
                <a:cs typeface="Roboto" pitchFamily="34" charset="-120"/>
              </a:rPr>
              <a:t>BMW, Audi, Cadillac</a:t>
            </a:r>
            <a:r>
              <a:rPr lang="en-US" sz="1600" dirty="0">
                <a:solidFill>
                  <a:srgbClr val="384653"/>
                </a:solidFill>
                <a:latin typeface="Roboto" pitchFamily="34" charset="0"/>
                <a:ea typeface="Roboto" pitchFamily="34" charset="-122"/>
                <a:cs typeface="Roboto" pitchFamily="34" charset="-120"/>
              </a:rPr>
              <a:t> cluster at the </a:t>
            </a:r>
          </a:p>
          <a:p>
            <a:pPr algn="l">
              <a:lnSpc>
                <a:spcPts val="1400"/>
              </a:lnSpc>
              <a:buSzPct val="100000"/>
            </a:pPr>
            <a:r>
              <a:rPr lang="en-US" sz="1600" dirty="0">
                <a:solidFill>
                  <a:srgbClr val="384653"/>
                </a:solidFill>
                <a:latin typeface="Roboto" pitchFamily="34" charset="0"/>
                <a:ea typeface="Roboto" pitchFamily="34" charset="-122"/>
                <a:cs typeface="Roboto" pitchFamily="34" charset="-120"/>
              </a:rPr>
              <a:t>high-price/high-range end</a:t>
            </a:r>
            <a:endParaRPr lang="en-US" sz="1600" dirty="0"/>
          </a:p>
        </p:txBody>
      </p:sp>
      <p:sp>
        <p:nvSpPr>
          <p:cNvPr id="14" name="Text 11"/>
          <p:cNvSpPr/>
          <p:nvPr/>
        </p:nvSpPr>
        <p:spPr>
          <a:xfrm>
            <a:off x="8233626" y="3374888"/>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Budget-friendly models offer shorter ranges but may still</a:t>
            </a:r>
          </a:p>
          <a:p>
            <a:pPr algn="l">
              <a:lnSpc>
                <a:spcPts val="1400"/>
              </a:lnSpc>
              <a:buSzPct val="100000"/>
            </a:pPr>
            <a:r>
              <a:rPr lang="en-US" sz="1600" dirty="0">
                <a:solidFill>
                  <a:srgbClr val="384653"/>
                </a:solidFill>
                <a:latin typeface="Roboto" pitchFamily="34" charset="0"/>
                <a:ea typeface="Roboto" pitchFamily="34" charset="-122"/>
                <a:cs typeface="Roboto" pitchFamily="34" charset="-120"/>
              </a:rPr>
              <a:t>be viable for city use</a:t>
            </a:r>
            <a:endParaRPr lang="en-US" sz="1600" dirty="0"/>
          </a:p>
        </p:txBody>
      </p:sp>
      <p:sp>
        <p:nvSpPr>
          <p:cNvPr id="15" name="Text 12"/>
          <p:cNvSpPr/>
          <p:nvPr/>
        </p:nvSpPr>
        <p:spPr>
          <a:xfrm>
            <a:off x="7580170" y="4099199"/>
            <a:ext cx="1954649" cy="227171"/>
          </a:xfrm>
          <a:prstGeom prst="rect">
            <a:avLst/>
          </a:prstGeom>
          <a:noFill/>
          <a:ln/>
        </p:spPr>
        <p:txBody>
          <a:bodyPr wrap="none" lIns="0" tIns="0" rIns="0" bIns="0" rtlCol="0" anchor="t"/>
          <a:lstStyle/>
          <a:p>
            <a:pPr marL="0" indent="0" algn="l">
              <a:lnSpc>
                <a:spcPts val="1750"/>
              </a:lnSpc>
              <a:buNone/>
            </a:pPr>
            <a:r>
              <a:rPr lang="en-US" sz="2600" dirty="0">
                <a:solidFill>
                  <a:srgbClr val="000000"/>
                </a:solidFill>
                <a:latin typeface="Host Grotesk Medium" pitchFamily="34" charset="0"/>
                <a:ea typeface="Host Grotesk Medium" pitchFamily="34" charset="-122"/>
                <a:cs typeface="Host Grotesk Medium" pitchFamily="34" charset="-120"/>
              </a:rPr>
              <a:t>✅</a:t>
            </a:r>
            <a:r>
              <a:rPr lang="en-US" sz="2400" b="1" dirty="0">
                <a:solidFill>
                  <a:srgbClr val="2E3C4E"/>
                </a:solidFill>
                <a:latin typeface="Host Grotesk Medium" pitchFamily="34" charset="0"/>
                <a:ea typeface="Host Grotesk Medium" pitchFamily="34" charset="-122"/>
                <a:cs typeface="Host Grotesk Medium" pitchFamily="34" charset="-120"/>
              </a:rPr>
              <a:t>Business Conclusion</a:t>
            </a:r>
            <a:endParaRPr lang="en-US" sz="2400" dirty="0"/>
          </a:p>
        </p:txBody>
      </p:sp>
      <p:sp>
        <p:nvSpPr>
          <p:cNvPr id="16" name="Text 13"/>
          <p:cNvSpPr/>
          <p:nvPr/>
        </p:nvSpPr>
        <p:spPr>
          <a:xfrm>
            <a:off x="8233628" y="4528961"/>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EVs with higher range demand a </a:t>
            </a:r>
            <a:r>
              <a:rPr lang="en-US" sz="1600" b="1" dirty="0">
                <a:solidFill>
                  <a:srgbClr val="384653"/>
                </a:solidFill>
                <a:latin typeface="Roboto" pitchFamily="34" charset="0"/>
                <a:ea typeface="Roboto" pitchFamily="34" charset="-122"/>
                <a:cs typeface="Roboto" pitchFamily="34" charset="-120"/>
              </a:rPr>
              <a:t>premium price</a:t>
            </a:r>
            <a:r>
              <a:rPr lang="en-US" sz="1600" dirty="0">
                <a:solidFill>
                  <a:srgbClr val="384653"/>
                </a:solidFill>
                <a:latin typeface="Roboto" pitchFamily="34" charset="0"/>
                <a:ea typeface="Roboto" pitchFamily="34" charset="-122"/>
                <a:cs typeface="Roboto" pitchFamily="34" charset="-120"/>
              </a:rPr>
              <a:t>, indicating alignment between </a:t>
            </a:r>
            <a:r>
              <a:rPr lang="en-US" sz="1600" b="1" dirty="0">
                <a:solidFill>
                  <a:srgbClr val="384653"/>
                </a:solidFill>
                <a:latin typeface="Roboto" pitchFamily="34" charset="0"/>
                <a:ea typeface="Roboto" pitchFamily="34" charset="-122"/>
                <a:cs typeface="Roboto" pitchFamily="34" charset="-120"/>
              </a:rPr>
              <a:t>performance and perceived value</a:t>
            </a:r>
            <a:endParaRPr lang="en-US" sz="1600" dirty="0"/>
          </a:p>
        </p:txBody>
      </p:sp>
      <p:sp>
        <p:nvSpPr>
          <p:cNvPr id="17" name="Text 14"/>
          <p:cNvSpPr/>
          <p:nvPr/>
        </p:nvSpPr>
        <p:spPr>
          <a:xfrm>
            <a:off x="8233625" y="5226100"/>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This insight supports </a:t>
            </a:r>
            <a:r>
              <a:rPr lang="en-US" sz="1600" b="1" dirty="0">
                <a:solidFill>
                  <a:srgbClr val="384653"/>
                </a:solidFill>
                <a:latin typeface="Roboto" pitchFamily="34" charset="0"/>
                <a:ea typeface="Roboto" pitchFamily="34" charset="-122"/>
                <a:cs typeface="Roboto" pitchFamily="34" charset="-120"/>
              </a:rPr>
              <a:t>segment-based pricing strategies</a:t>
            </a:r>
          </a:p>
          <a:p>
            <a:pPr algn="l">
              <a:lnSpc>
                <a:spcPts val="1400"/>
              </a:lnSpc>
              <a:buSzPct val="100000"/>
            </a:pPr>
            <a:r>
              <a:rPr lang="en-US" sz="1600" dirty="0">
                <a:solidFill>
                  <a:srgbClr val="384653"/>
                </a:solidFill>
                <a:latin typeface="Roboto" pitchFamily="34" charset="0"/>
                <a:ea typeface="Roboto" pitchFamily="34" charset="-122"/>
                <a:cs typeface="Roboto" pitchFamily="34" charset="-120"/>
              </a:rPr>
              <a:t>for manufacturers</a:t>
            </a:r>
            <a:endParaRPr lang="en-US" sz="1600" dirty="0"/>
          </a:p>
        </p:txBody>
      </p:sp>
      <p:sp>
        <p:nvSpPr>
          <p:cNvPr id="18" name="Text 15"/>
          <p:cNvSpPr/>
          <p:nvPr/>
        </p:nvSpPr>
        <p:spPr>
          <a:xfrm>
            <a:off x="8233628" y="5826473"/>
            <a:ext cx="4912995" cy="363617"/>
          </a:xfrm>
          <a:prstGeom prst="rect">
            <a:avLst/>
          </a:prstGeom>
          <a:noFill/>
          <a:ln/>
        </p:spPr>
        <p:txBody>
          <a:bodyPr wrap="squar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Customers looking for </a:t>
            </a:r>
            <a:r>
              <a:rPr lang="en-US" sz="1600" b="1" dirty="0">
                <a:solidFill>
                  <a:srgbClr val="384653"/>
                </a:solidFill>
                <a:latin typeface="Roboto" pitchFamily="34" charset="0"/>
                <a:ea typeface="Roboto" pitchFamily="34" charset="-122"/>
                <a:cs typeface="Roboto" pitchFamily="34" charset="-120"/>
              </a:rPr>
              <a:t>long-range EVs</a:t>
            </a:r>
            <a:r>
              <a:rPr lang="en-US" sz="1600" dirty="0">
                <a:solidFill>
                  <a:srgbClr val="384653"/>
                </a:solidFill>
                <a:latin typeface="Roboto" pitchFamily="34" charset="0"/>
                <a:ea typeface="Roboto" pitchFamily="34" charset="-122"/>
                <a:cs typeface="Roboto" pitchFamily="34" charset="-120"/>
              </a:rPr>
              <a:t> will pay more, but expect greater ROI and environmental benefit</a:t>
            </a:r>
            <a:endParaRPr lang="en-US" sz="1600" dirty="0"/>
          </a:p>
        </p:txBody>
      </p:sp>
      <p:sp>
        <p:nvSpPr>
          <p:cNvPr id="19" name="Text 16"/>
          <p:cNvSpPr/>
          <p:nvPr/>
        </p:nvSpPr>
        <p:spPr>
          <a:xfrm>
            <a:off x="8233628" y="6522682"/>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Manufacturers can optimize offerings by </a:t>
            </a:r>
            <a:r>
              <a:rPr lang="en-US" sz="1600" b="1" dirty="0">
                <a:solidFill>
                  <a:srgbClr val="384653"/>
                </a:solidFill>
                <a:latin typeface="Roboto" pitchFamily="34" charset="0"/>
                <a:ea typeface="Roboto" pitchFamily="34" charset="-122"/>
                <a:cs typeface="Roboto" pitchFamily="34" charset="-120"/>
              </a:rPr>
              <a:t>balancing price, </a:t>
            </a:r>
          </a:p>
          <a:p>
            <a:pPr algn="l">
              <a:lnSpc>
                <a:spcPts val="1400"/>
              </a:lnSpc>
              <a:buSzPct val="100000"/>
            </a:pPr>
            <a:r>
              <a:rPr lang="en-US" sz="1600" b="1" dirty="0">
                <a:solidFill>
                  <a:srgbClr val="384653"/>
                </a:solidFill>
                <a:latin typeface="Roboto" pitchFamily="34" charset="0"/>
                <a:ea typeface="Roboto" pitchFamily="34" charset="-122"/>
                <a:cs typeface="Roboto" pitchFamily="34" charset="-120"/>
              </a:rPr>
              <a:t>range, and market segment</a:t>
            </a:r>
            <a:endParaRPr lang="en-US" sz="1600" dirty="0"/>
          </a:p>
        </p:txBody>
      </p:sp>
      <p:sp>
        <p:nvSpPr>
          <p:cNvPr id="20" name="Text 17"/>
          <p:cNvSpPr/>
          <p:nvPr/>
        </p:nvSpPr>
        <p:spPr>
          <a:xfrm>
            <a:off x="8233624" y="7123985"/>
            <a:ext cx="4912995" cy="181808"/>
          </a:xfrm>
          <a:prstGeom prst="rect">
            <a:avLst/>
          </a:prstGeom>
          <a:noFill/>
          <a:ln/>
        </p:spPr>
        <p:txBody>
          <a:bodyPr wrap="none" lIns="0" tIns="0" rIns="0" bIns="0" rtlCol="0" anchor="t"/>
          <a:lstStyle/>
          <a:p>
            <a:pPr marL="342900" indent="-342900" algn="l">
              <a:lnSpc>
                <a:spcPts val="1400"/>
              </a:lnSpc>
              <a:buSzPct val="100000"/>
              <a:buChar char="•"/>
            </a:pPr>
            <a:r>
              <a:rPr lang="en-US" sz="1600" dirty="0">
                <a:solidFill>
                  <a:srgbClr val="384653"/>
                </a:solidFill>
                <a:latin typeface="Roboto" pitchFamily="34" charset="0"/>
                <a:ea typeface="Roboto" pitchFamily="34" charset="-122"/>
                <a:cs typeface="Roboto" pitchFamily="34" charset="-120"/>
              </a:rPr>
              <a:t>Market Positioning &amp; ROI Analysts</a:t>
            </a:r>
            <a:endParaRPr lang="en-US" sz="1600" dirty="0"/>
          </a:p>
        </p:txBody>
      </p:sp>
      <p:sp>
        <p:nvSpPr>
          <p:cNvPr id="21" name="Text 18"/>
          <p:cNvSpPr/>
          <p:nvPr/>
        </p:nvSpPr>
        <p:spPr>
          <a:xfrm>
            <a:off x="424220" y="7304484"/>
            <a:ext cx="1818442" cy="227171"/>
          </a:xfrm>
          <a:prstGeom prst="rect">
            <a:avLst/>
          </a:prstGeom>
          <a:noFill/>
          <a:ln/>
        </p:spPr>
        <p:txBody>
          <a:bodyPr wrap="none" lIns="0" tIns="0" rIns="0" bIns="0" rtlCol="0" anchor="t"/>
          <a:lstStyle/>
          <a:p>
            <a:pPr marL="0" indent="0" algn="l">
              <a:lnSpc>
                <a:spcPts val="1750"/>
              </a:lnSpc>
              <a:buNone/>
            </a:pPr>
            <a:endParaRPr lang="en-US" sz="1400" dirty="0"/>
          </a:p>
        </p:txBody>
      </p:sp>
      <p:sp>
        <p:nvSpPr>
          <p:cNvPr id="22" name="Text 19"/>
          <p:cNvSpPr/>
          <p:nvPr/>
        </p:nvSpPr>
        <p:spPr>
          <a:xfrm>
            <a:off x="424220" y="7713464"/>
            <a:ext cx="13781961" cy="181808"/>
          </a:xfrm>
          <a:prstGeom prst="rect">
            <a:avLst/>
          </a:prstGeom>
          <a:noFill/>
          <a:ln/>
        </p:spPr>
        <p:txBody>
          <a:bodyPr wrap="none" lIns="0" tIns="0" rIns="0" bIns="0" rtlCol="0" anchor="t"/>
          <a:lstStyle/>
          <a:p>
            <a:pPr marL="0" indent="0" algn="l">
              <a:lnSpc>
                <a:spcPts val="1400"/>
              </a:lnSpc>
              <a:buNone/>
            </a:pPr>
            <a:endParaRPr lang="en-US" sz="9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4D4D4D">
              <a:alpha val="80000"/>
            </a:srgbClr>
          </a:solidFill>
          <a:ln/>
        </p:spPr>
        <p:txBody>
          <a:bodyPr/>
          <a:lstStyle/>
          <a:p>
            <a:endParaRPr lang="en-IN"/>
          </a:p>
        </p:txBody>
      </p:sp>
      <p:sp>
        <p:nvSpPr>
          <p:cNvPr id="4" name="Text 1"/>
          <p:cNvSpPr/>
          <p:nvPr/>
        </p:nvSpPr>
        <p:spPr>
          <a:xfrm>
            <a:off x="709569" y="894679"/>
            <a:ext cx="11709202" cy="708779"/>
          </a:xfrm>
          <a:prstGeom prst="rect">
            <a:avLst/>
          </a:prstGeom>
          <a:noFill/>
          <a:ln/>
        </p:spPr>
        <p:txBody>
          <a:bodyPr wrap="none" lIns="0" tIns="0" rIns="0" bIns="0" rtlCol="0" anchor="t"/>
          <a:lstStyle/>
          <a:p>
            <a:pPr marL="0" indent="0" algn="l">
              <a:lnSpc>
                <a:spcPts val="5550"/>
              </a:lnSpc>
              <a:buNone/>
            </a:pPr>
            <a:r>
              <a:rPr lang="en-US" sz="4450" dirty="0">
                <a:solidFill>
                  <a:srgbClr val="FFFFFF"/>
                </a:solidFill>
                <a:latin typeface="Host Grotesk Medium" pitchFamily="34" charset="0"/>
                <a:ea typeface="Host Grotesk Medium" pitchFamily="34" charset="-122"/>
                <a:cs typeface="Host Grotesk Medium" pitchFamily="34" charset="-120"/>
              </a:rPr>
              <a:t>     Behind the Data and Summary of Insights</a:t>
            </a:r>
            <a:endParaRPr lang="en-US" sz="4450" dirty="0"/>
          </a:p>
        </p:txBody>
      </p:sp>
      <p:sp>
        <p:nvSpPr>
          <p:cNvPr id="5" name="Text 2"/>
          <p:cNvSpPr/>
          <p:nvPr/>
        </p:nvSpPr>
        <p:spPr>
          <a:xfrm>
            <a:off x="793790" y="2087999"/>
            <a:ext cx="13042821" cy="5102423"/>
          </a:xfrm>
          <a:prstGeom prst="rect">
            <a:avLst/>
          </a:prstGeom>
          <a:noFill/>
          <a:ln/>
        </p:spPr>
        <p:txBody>
          <a:bodyPr wrap="square" lIns="0" tIns="0" rIns="0" bIns="0" rtlCol="0" anchor="t"/>
          <a:lstStyle/>
          <a:p>
            <a:pPr marL="0" indent="0" algn="l">
              <a:lnSpc>
                <a:spcPts val="2650"/>
              </a:lnSpc>
              <a:buNone/>
            </a:pPr>
            <a:r>
              <a:rPr lang="en-US" dirty="0">
                <a:solidFill>
                  <a:srgbClr val="FFFFFF"/>
                </a:solidFill>
                <a:latin typeface="Roboto" pitchFamily="34" charset="0"/>
                <a:ea typeface="Roboto" pitchFamily="34" charset="-122"/>
                <a:cs typeface="Roboto" pitchFamily="34" charset="-120"/>
              </a:rPr>
              <a:t>In this project, I conducted a comprehensive analysis of electric vehicles (EVs) using SQL and Power BI to uncover trends related to vehicle type preferences, geographic adoption, performance metrics, and eligibility for Clean Alternative Fuel Vehicle (CAFV) programs. The analysis revealed that Battery Electric Vehicles (BEVs) are the most preferred among CAFE-eligible models, especially in recent years, with a noticeable rise in registrations post-2020. Over 70% of vehicles in the dataset qualify for CAFV eligibility, suggesting strong market alignment with clean energy standards. Cities and counties with over 1000 BEV or PHEV registrations highlight regions with high EV adoption, likely driven by better infrastructure and awareness. BEVs also show dominance in average electric range compared to Plug-in Hybrid Electric Vehicles (PHEVs), with newer models offering significantly higher ranges. Price analysis shows that CAFV-eligible vehicles often maintain competitive pricing, and while there is a general positive correlation between MSRP and electric range, some models fail to meet eligibility despite high costs—often due to limited range. A trend analysis over the years indicates a steady increase in average electric range and vehicle registrations, reflecting advancements in EV technology and consumer trust. Additionally, postal code-level insights show model and brand switching behavior, highlighting evolving consumer preferences. By identifying underperforming models with low registration counts, the analysis also pinpoints areas for potential improvement. Overall, this project helps stakeholders understand which EV models and manufacturers align with clean energy goals and consumer demand, offering valuable insights for policymakers, manufacturers, and sustainability initiatives</a:t>
            </a:r>
            <a:r>
              <a:rPr lang="en-US" sz="1750" dirty="0">
                <a:solidFill>
                  <a:srgbClr val="FFFFFF"/>
                </a:solidFill>
                <a:latin typeface="Roboto" pitchFamily="34" charset="0"/>
                <a:ea typeface="Roboto" pitchFamily="34" charset="-122"/>
                <a:cs typeface="Roboto" pitchFamily="34" charset="-120"/>
              </a:rPr>
              <a:t>.</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4D4D4D">
              <a:alpha val="80000"/>
            </a:srgbClr>
          </a:solidFill>
          <a:ln/>
        </p:spPr>
        <p:txBody>
          <a:bodyPr/>
          <a:lstStyle/>
          <a:p>
            <a:endParaRPr lang="en-IN"/>
          </a:p>
        </p:txBody>
      </p:sp>
      <p:sp>
        <p:nvSpPr>
          <p:cNvPr id="4" name="Text 1"/>
          <p:cNvSpPr/>
          <p:nvPr/>
        </p:nvSpPr>
        <p:spPr>
          <a:xfrm>
            <a:off x="1214895" y="1649424"/>
            <a:ext cx="7998976" cy="708779"/>
          </a:xfrm>
          <a:prstGeom prst="rect">
            <a:avLst/>
          </a:prstGeom>
          <a:noFill/>
          <a:ln/>
        </p:spPr>
        <p:txBody>
          <a:bodyPr wrap="none" lIns="0" tIns="0" rIns="0" bIns="0" rtlCol="0" anchor="t"/>
          <a:lstStyle/>
          <a:p>
            <a:pPr marL="0" indent="0" algn="l">
              <a:lnSpc>
                <a:spcPts val="5550"/>
              </a:lnSpc>
              <a:buNone/>
            </a:pPr>
            <a:r>
              <a:rPr lang="en-US" sz="4450" b="1" dirty="0">
                <a:solidFill>
                  <a:srgbClr val="FFFFFF"/>
                </a:solidFill>
                <a:latin typeface="Host Grotesk Medium" pitchFamily="34" charset="0"/>
                <a:ea typeface="Host Grotesk Medium" pitchFamily="34" charset="-122"/>
                <a:cs typeface="Host Grotesk Medium" pitchFamily="34" charset="-120"/>
              </a:rPr>
              <a:t>                       What I Learned</a:t>
            </a:r>
            <a:endParaRPr lang="en-US" sz="4450" dirty="0"/>
          </a:p>
        </p:txBody>
      </p:sp>
      <p:sp>
        <p:nvSpPr>
          <p:cNvPr id="5" name="Text 2"/>
          <p:cNvSpPr/>
          <p:nvPr/>
        </p:nvSpPr>
        <p:spPr>
          <a:xfrm>
            <a:off x="793790" y="2810828"/>
            <a:ext cx="13042821" cy="3061454"/>
          </a:xfrm>
          <a:prstGeom prst="rect">
            <a:avLst/>
          </a:prstGeom>
          <a:noFill/>
          <a:ln/>
        </p:spPr>
        <p:txBody>
          <a:bodyPr wrap="square" lIns="0" tIns="0" rIns="0" bIns="0" rtlCol="0" anchor="t"/>
          <a:lstStyle/>
          <a:p>
            <a:pPr marL="0" indent="0" algn="l">
              <a:lnSpc>
                <a:spcPts val="2650"/>
              </a:lnSpc>
              <a:buNone/>
            </a:pPr>
            <a:r>
              <a:rPr lang="en-US" dirty="0">
                <a:solidFill>
                  <a:srgbClr val="FFFFFF"/>
                </a:solidFill>
                <a:latin typeface="Roboto" pitchFamily="34" charset="0"/>
                <a:ea typeface="Roboto" pitchFamily="34" charset="-122"/>
                <a:cs typeface="Roboto" pitchFamily="34" charset="-120"/>
              </a:rPr>
              <a:t>Through this project, I gained hands-on experience in using </a:t>
            </a:r>
            <a:r>
              <a:rPr lang="en-US" b="1" dirty="0">
                <a:solidFill>
                  <a:srgbClr val="FFFFFF"/>
                </a:solidFill>
                <a:latin typeface="Roboto" pitchFamily="34" charset="0"/>
                <a:ea typeface="Roboto" pitchFamily="34" charset="-122"/>
                <a:cs typeface="Roboto" pitchFamily="34" charset="-120"/>
              </a:rPr>
              <a:t>SQL</a:t>
            </a:r>
            <a:r>
              <a:rPr lang="en-US" dirty="0">
                <a:solidFill>
                  <a:srgbClr val="FFFFFF"/>
                </a:solidFill>
                <a:latin typeface="Roboto" pitchFamily="34" charset="0"/>
                <a:ea typeface="Roboto" pitchFamily="34" charset="-122"/>
                <a:cs typeface="Roboto" pitchFamily="34" charset="-120"/>
              </a:rPr>
              <a:t> for data exploration and deep analysis, and </a:t>
            </a:r>
            <a:r>
              <a:rPr lang="en-US" b="1" dirty="0">
                <a:solidFill>
                  <a:srgbClr val="FFFFFF"/>
                </a:solidFill>
                <a:latin typeface="Roboto" pitchFamily="34" charset="0"/>
                <a:ea typeface="Roboto" pitchFamily="34" charset="-122"/>
                <a:cs typeface="Roboto" pitchFamily="34" charset="-120"/>
              </a:rPr>
              <a:t>Power BI</a:t>
            </a:r>
            <a:r>
              <a:rPr lang="en-US" dirty="0">
                <a:solidFill>
                  <a:srgbClr val="FFFFFF"/>
                </a:solidFill>
                <a:latin typeface="Roboto" pitchFamily="34" charset="0"/>
                <a:ea typeface="Roboto" pitchFamily="34" charset="-122"/>
                <a:cs typeface="Roboto" pitchFamily="34" charset="-120"/>
              </a:rPr>
              <a:t> for translating complex datasets into clear, visual insights. I learned how to write analytical queries to answer real-world questions related to electric vehicle (EV) adoption, performance, and policy eligibility. This included identifying trends in vehicle type preferences, analyzing regional adoption patterns, tracking the evolution of electric range over time, and exploring correlations between vehicle price and performance. I also improved my ability to apply </a:t>
            </a:r>
            <a:r>
              <a:rPr lang="en-US" b="1" dirty="0">
                <a:solidFill>
                  <a:srgbClr val="FFFFFF"/>
                </a:solidFill>
                <a:latin typeface="Roboto" pitchFamily="34" charset="0"/>
                <a:ea typeface="Roboto" pitchFamily="34" charset="-122"/>
                <a:cs typeface="Roboto" pitchFamily="34" charset="-120"/>
              </a:rPr>
              <a:t>window functions</a:t>
            </a:r>
            <a:r>
              <a:rPr lang="en-US" dirty="0">
                <a:solidFill>
                  <a:srgbClr val="FFFFFF"/>
                </a:solidFill>
                <a:latin typeface="Roboto" pitchFamily="34" charset="0"/>
                <a:ea typeface="Roboto" pitchFamily="34" charset="-122"/>
                <a:cs typeface="Roboto" pitchFamily="34" charset="-120"/>
              </a:rPr>
              <a:t>, </a:t>
            </a:r>
            <a:r>
              <a:rPr lang="en-US" b="1" dirty="0">
                <a:solidFill>
                  <a:srgbClr val="FFFFFF"/>
                </a:solidFill>
                <a:latin typeface="Roboto" pitchFamily="34" charset="0"/>
                <a:ea typeface="Roboto" pitchFamily="34" charset="-122"/>
                <a:cs typeface="Roboto" pitchFamily="34" charset="-120"/>
              </a:rPr>
              <a:t>aggregations</a:t>
            </a:r>
            <a:r>
              <a:rPr lang="en-US" dirty="0">
                <a:solidFill>
                  <a:srgbClr val="FFFFFF"/>
                </a:solidFill>
                <a:latin typeface="Roboto" pitchFamily="34" charset="0"/>
                <a:ea typeface="Roboto" pitchFamily="34" charset="-122"/>
                <a:cs typeface="Roboto" pitchFamily="34" charset="-120"/>
              </a:rPr>
              <a:t>, and </a:t>
            </a:r>
            <a:r>
              <a:rPr lang="en-US" b="1" dirty="0">
                <a:solidFill>
                  <a:srgbClr val="FFFFFF"/>
                </a:solidFill>
                <a:latin typeface="Roboto" pitchFamily="34" charset="0"/>
                <a:ea typeface="Roboto" pitchFamily="34" charset="-122"/>
                <a:cs typeface="Roboto" pitchFamily="34" charset="-120"/>
              </a:rPr>
              <a:t>conditional logic</a:t>
            </a:r>
            <a:r>
              <a:rPr lang="en-US" dirty="0">
                <a:solidFill>
                  <a:srgbClr val="FFFFFF"/>
                </a:solidFill>
                <a:latin typeface="Roboto" pitchFamily="34" charset="0"/>
                <a:ea typeface="Roboto" pitchFamily="34" charset="-122"/>
                <a:cs typeface="Roboto" pitchFamily="34" charset="-120"/>
              </a:rPr>
              <a:t> in SQL to uncover patterns like brand switching and eligibility gaps. On the Power BI side, I learned to design interactive dashboards that support data-driven storytelling and decision-making. Overall, this project sharpened my skills in </a:t>
            </a:r>
            <a:r>
              <a:rPr lang="en-US" b="1" dirty="0">
                <a:solidFill>
                  <a:srgbClr val="FFFFFF"/>
                </a:solidFill>
                <a:latin typeface="Roboto" pitchFamily="34" charset="0"/>
                <a:ea typeface="Roboto" pitchFamily="34" charset="-122"/>
                <a:cs typeface="Roboto" pitchFamily="34" charset="-120"/>
              </a:rPr>
              <a:t>data analysis, visualization, and critical thinking</a:t>
            </a:r>
            <a:r>
              <a:rPr lang="en-US" dirty="0">
                <a:solidFill>
                  <a:srgbClr val="FFFFFF"/>
                </a:solidFill>
                <a:latin typeface="Roboto" pitchFamily="34" charset="0"/>
                <a:ea typeface="Roboto" pitchFamily="34" charset="-122"/>
                <a:cs typeface="Roboto" pitchFamily="34" charset="-120"/>
              </a:rPr>
              <a:t>, and helped me better understand how structured data can be used to uncover trends, inform policy, and support business strategy in the EV market.</a:t>
            </a:r>
            <a:endParaRPr lang="en-US" dirty="0"/>
          </a:p>
        </p:txBody>
      </p:sp>
      <p:sp>
        <p:nvSpPr>
          <p:cNvPr id="6" name="Text 3"/>
          <p:cNvSpPr/>
          <p:nvPr/>
        </p:nvSpPr>
        <p:spPr>
          <a:xfrm>
            <a:off x="793790" y="6127433"/>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9F5">
              <a:alpha val="85000"/>
            </a:srgbClr>
          </a:solidFill>
          <a:ln/>
        </p:spPr>
        <p:txBody>
          <a:bodyPr/>
          <a:lstStyle/>
          <a:p>
            <a:endParaRPr lang="en-IN"/>
          </a:p>
        </p:txBody>
      </p:sp>
      <p:sp>
        <p:nvSpPr>
          <p:cNvPr id="4" name="Text 1"/>
          <p:cNvSpPr/>
          <p:nvPr/>
        </p:nvSpPr>
        <p:spPr>
          <a:xfrm>
            <a:off x="793790" y="833438"/>
            <a:ext cx="9190196" cy="708779"/>
          </a:xfrm>
          <a:prstGeom prst="rect">
            <a:avLst/>
          </a:prstGeom>
          <a:noFill/>
          <a:ln/>
        </p:spPr>
        <p:txBody>
          <a:bodyPr wrap="none" lIns="0" tIns="0" rIns="0" bIns="0" rtlCol="0" anchor="t"/>
          <a:lstStyle/>
          <a:p>
            <a:pPr marL="0" indent="0" algn="l">
              <a:lnSpc>
                <a:spcPts val="5550"/>
              </a:lnSpc>
              <a:buNone/>
            </a:pPr>
            <a:r>
              <a:rPr lang="en-US" sz="4450" b="1" i="1" dirty="0">
                <a:solidFill>
                  <a:srgbClr val="2E3C4E"/>
                </a:solidFill>
                <a:latin typeface="Host Grotesk Medium" pitchFamily="34" charset="0"/>
                <a:ea typeface="Host Grotesk Medium" pitchFamily="34" charset="-122"/>
                <a:cs typeface="Host Grotesk Medium" pitchFamily="34" charset="-120"/>
              </a:rPr>
              <a:t>                      PROJECT OVERVIEW</a:t>
            </a:r>
            <a:endParaRPr lang="en-US" sz="4450" dirty="0"/>
          </a:p>
        </p:txBody>
      </p:sp>
      <p:sp>
        <p:nvSpPr>
          <p:cNvPr id="5" name="Shape 2"/>
          <p:cNvSpPr/>
          <p:nvPr/>
        </p:nvSpPr>
        <p:spPr>
          <a:xfrm>
            <a:off x="793790" y="1882378"/>
            <a:ext cx="13042821" cy="5513784"/>
          </a:xfrm>
          <a:prstGeom prst="roundRect">
            <a:avLst>
              <a:gd name="adj" fmla="val 1728"/>
            </a:avLst>
          </a:prstGeom>
          <a:noFill/>
          <a:ln w="7620">
            <a:solidFill>
              <a:srgbClr val="000000">
                <a:alpha val="8000"/>
              </a:srgbClr>
            </a:solidFill>
            <a:prstDash val="solid"/>
          </a:ln>
        </p:spPr>
        <p:txBody>
          <a:bodyPr/>
          <a:lstStyle/>
          <a:p>
            <a:endParaRPr lang="en-IN"/>
          </a:p>
        </p:txBody>
      </p:sp>
      <p:sp>
        <p:nvSpPr>
          <p:cNvPr id="6" name="Shape 3"/>
          <p:cNvSpPr/>
          <p:nvPr/>
        </p:nvSpPr>
        <p:spPr>
          <a:xfrm>
            <a:off x="801410" y="1889998"/>
            <a:ext cx="13027581" cy="712589"/>
          </a:xfrm>
          <a:prstGeom prst="rect">
            <a:avLst/>
          </a:prstGeom>
          <a:solidFill>
            <a:srgbClr val="FFFFFF">
              <a:alpha val="4000"/>
            </a:srgbClr>
          </a:solidFill>
          <a:ln/>
        </p:spPr>
        <p:txBody>
          <a:bodyPr/>
          <a:lstStyle/>
          <a:p>
            <a:endParaRPr lang="en-IN"/>
          </a:p>
        </p:txBody>
      </p:sp>
      <p:sp>
        <p:nvSpPr>
          <p:cNvPr id="7" name="Text 4"/>
          <p:cNvSpPr/>
          <p:nvPr/>
        </p:nvSpPr>
        <p:spPr>
          <a:xfrm>
            <a:off x="1028343" y="2033707"/>
            <a:ext cx="4943713" cy="425172"/>
          </a:xfrm>
          <a:prstGeom prst="rect">
            <a:avLst/>
          </a:prstGeom>
          <a:noFill/>
          <a:ln/>
        </p:spPr>
        <p:txBody>
          <a:bodyPr wrap="none" lIns="0" tIns="0" rIns="0" bIns="0" rtlCol="0" anchor="t"/>
          <a:lstStyle/>
          <a:p>
            <a:pPr marL="0" indent="0" algn="l">
              <a:lnSpc>
                <a:spcPts val="3300"/>
              </a:lnSpc>
              <a:buNone/>
            </a:pPr>
            <a:r>
              <a:rPr lang="en-US" sz="2200" b="1" dirty="0">
                <a:solidFill>
                  <a:srgbClr val="384653"/>
                </a:solidFill>
                <a:latin typeface="Roboto" pitchFamily="34" charset="0"/>
                <a:ea typeface="Roboto" pitchFamily="34" charset="-122"/>
                <a:cs typeface="Roboto" pitchFamily="34" charset="-120"/>
              </a:rPr>
              <a:t>Section</a:t>
            </a:r>
            <a:endParaRPr lang="en-US" sz="2200" dirty="0"/>
          </a:p>
        </p:txBody>
      </p:sp>
      <p:sp>
        <p:nvSpPr>
          <p:cNvPr id="8" name="Text 5"/>
          <p:cNvSpPr/>
          <p:nvPr/>
        </p:nvSpPr>
        <p:spPr>
          <a:xfrm>
            <a:off x="6433304" y="2033707"/>
            <a:ext cx="7168872" cy="425172"/>
          </a:xfrm>
          <a:prstGeom prst="rect">
            <a:avLst/>
          </a:prstGeom>
          <a:noFill/>
          <a:ln/>
        </p:spPr>
        <p:txBody>
          <a:bodyPr wrap="none" lIns="0" tIns="0" rIns="0" bIns="0" rtlCol="0" anchor="t"/>
          <a:lstStyle/>
          <a:p>
            <a:pPr marL="0" indent="0" algn="l">
              <a:lnSpc>
                <a:spcPts val="3300"/>
              </a:lnSpc>
              <a:buNone/>
            </a:pPr>
            <a:r>
              <a:rPr lang="en-US" sz="2200" b="1" dirty="0">
                <a:solidFill>
                  <a:srgbClr val="384653"/>
                </a:solidFill>
                <a:latin typeface="Roboto" pitchFamily="34" charset="0"/>
                <a:ea typeface="Roboto" pitchFamily="34" charset="-122"/>
                <a:cs typeface="Roboto" pitchFamily="34" charset="-120"/>
              </a:rPr>
              <a:t>Description</a:t>
            </a:r>
            <a:endParaRPr lang="en-US" sz="2200" dirty="0"/>
          </a:p>
        </p:txBody>
      </p:sp>
      <p:sp>
        <p:nvSpPr>
          <p:cNvPr id="9" name="Shape 6"/>
          <p:cNvSpPr/>
          <p:nvPr/>
        </p:nvSpPr>
        <p:spPr>
          <a:xfrm>
            <a:off x="801410" y="2602587"/>
            <a:ext cx="13027581" cy="967740"/>
          </a:xfrm>
          <a:prstGeom prst="rect">
            <a:avLst/>
          </a:prstGeom>
          <a:solidFill>
            <a:srgbClr val="000000">
              <a:alpha val="4000"/>
            </a:srgbClr>
          </a:solidFill>
          <a:ln/>
        </p:spPr>
        <p:txBody>
          <a:bodyPr/>
          <a:lstStyle/>
          <a:p>
            <a:endParaRPr lang="en-IN"/>
          </a:p>
        </p:txBody>
      </p:sp>
      <p:sp>
        <p:nvSpPr>
          <p:cNvPr id="10" name="Text 7"/>
          <p:cNvSpPr/>
          <p:nvPr/>
        </p:nvSpPr>
        <p:spPr>
          <a:xfrm>
            <a:off x="1028343" y="2746296"/>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Goal</a:t>
            </a:r>
            <a:endParaRPr lang="en-US" sz="1750" dirty="0"/>
          </a:p>
        </p:txBody>
      </p:sp>
      <p:sp>
        <p:nvSpPr>
          <p:cNvPr id="11" name="Text 8"/>
          <p:cNvSpPr/>
          <p:nvPr/>
        </p:nvSpPr>
        <p:spPr>
          <a:xfrm>
            <a:off x="6433304" y="2746296"/>
            <a:ext cx="7168872" cy="680323"/>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Analyze EV adoption, performance, and market trends using SQL + Power BI</a:t>
            </a:r>
            <a:endParaRPr lang="en-US" sz="1750" dirty="0"/>
          </a:p>
        </p:txBody>
      </p:sp>
      <p:sp>
        <p:nvSpPr>
          <p:cNvPr id="12" name="Shape 9"/>
          <p:cNvSpPr/>
          <p:nvPr/>
        </p:nvSpPr>
        <p:spPr>
          <a:xfrm>
            <a:off x="801410" y="3570327"/>
            <a:ext cx="13027581" cy="627578"/>
          </a:xfrm>
          <a:prstGeom prst="rect">
            <a:avLst/>
          </a:prstGeom>
          <a:solidFill>
            <a:srgbClr val="FFFFFF">
              <a:alpha val="4000"/>
            </a:srgbClr>
          </a:solidFill>
          <a:ln/>
        </p:spPr>
        <p:txBody>
          <a:bodyPr/>
          <a:lstStyle/>
          <a:p>
            <a:endParaRPr lang="en-IN"/>
          </a:p>
        </p:txBody>
      </p:sp>
      <p:sp>
        <p:nvSpPr>
          <p:cNvPr id="13" name="Text 10"/>
          <p:cNvSpPr/>
          <p:nvPr/>
        </p:nvSpPr>
        <p:spPr>
          <a:xfrm>
            <a:off x="1028343" y="3714036"/>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Dataset</a:t>
            </a:r>
            <a:endParaRPr lang="en-US" sz="1750" dirty="0"/>
          </a:p>
        </p:txBody>
      </p:sp>
      <p:sp>
        <p:nvSpPr>
          <p:cNvPr id="14" name="Text 11"/>
          <p:cNvSpPr/>
          <p:nvPr/>
        </p:nvSpPr>
        <p:spPr>
          <a:xfrm>
            <a:off x="6433304" y="3714036"/>
            <a:ext cx="7168872"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220K+ rows of EV vehicle data (Washington State, 2010–2023)</a:t>
            </a:r>
            <a:endParaRPr lang="en-US" sz="1750" dirty="0"/>
          </a:p>
        </p:txBody>
      </p:sp>
      <p:sp>
        <p:nvSpPr>
          <p:cNvPr id="15" name="Shape 12"/>
          <p:cNvSpPr/>
          <p:nvPr/>
        </p:nvSpPr>
        <p:spPr>
          <a:xfrm>
            <a:off x="801410" y="4197906"/>
            <a:ext cx="13027581" cy="627578"/>
          </a:xfrm>
          <a:prstGeom prst="rect">
            <a:avLst/>
          </a:prstGeom>
          <a:solidFill>
            <a:srgbClr val="000000">
              <a:alpha val="4000"/>
            </a:srgbClr>
          </a:solidFill>
          <a:ln/>
        </p:spPr>
        <p:txBody>
          <a:bodyPr/>
          <a:lstStyle/>
          <a:p>
            <a:endParaRPr lang="en-IN"/>
          </a:p>
        </p:txBody>
      </p:sp>
      <p:sp>
        <p:nvSpPr>
          <p:cNvPr id="16" name="Text 13"/>
          <p:cNvSpPr/>
          <p:nvPr/>
        </p:nvSpPr>
        <p:spPr>
          <a:xfrm>
            <a:off x="1028343" y="4341614"/>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Tools Used</a:t>
            </a:r>
            <a:endParaRPr lang="en-US" sz="1750" dirty="0"/>
          </a:p>
        </p:txBody>
      </p:sp>
      <p:sp>
        <p:nvSpPr>
          <p:cNvPr id="17" name="Text 14"/>
          <p:cNvSpPr/>
          <p:nvPr/>
        </p:nvSpPr>
        <p:spPr>
          <a:xfrm>
            <a:off x="6433304" y="4341614"/>
            <a:ext cx="7168872"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SQL Server, Power BI, DAX</a:t>
            </a:r>
            <a:endParaRPr lang="en-US" sz="1750" dirty="0"/>
          </a:p>
        </p:txBody>
      </p:sp>
      <p:sp>
        <p:nvSpPr>
          <p:cNvPr id="18" name="Shape 15"/>
          <p:cNvSpPr/>
          <p:nvPr/>
        </p:nvSpPr>
        <p:spPr>
          <a:xfrm>
            <a:off x="801410" y="4825484"/>
            <a:ext cx="13027581" cy="967740"/>
          </a:xfrm>
          <a:prstGeom prst="rect">
            <a:avLst/>
          </a:prstGeom>
          <a:solidFill>
            <a:srgbClr val="FFFFFF">
              <a:alpha val="4000"/>
            </a:srgbClr>
          </a:solidFill>
          <a:ln/>
        </p:spPr>
        <p:txBody>
          <a:bodyPr/>
          <a:lstStyle/>
          <a:p>
            <a:endParaRPr lang="en-IN"/>
          </a:p>
        </p:txBody>
      </p:sp>
      <p:sp>
        <p:nvSpPr>
          <p:cNvPr id="19" name="Text 16"/>
          <p:cNvSpPr/>
          <p:nvPr/>
        </p:nvSpPr>
        <p:spPr>
          <a:xfrm>
            <a:off x="1028343" y="4969193"/>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Key Outputs</a:t>
            </a:r>
            <a:endParaRPr lang="en-US" sz="1750" dirty="0"/>
          </a:p>
        </p:txBody>
      </p:sp>
      <p:sp>
        <p:nvSpPr>
          <p:cNvPr id="20" name="Text 17"/>
          <p:cNvSpPr/>
          <p:nvPr/>
        </p:nvSpPr>
        <p:spPr>
          <a:xfrm>
            <a:off x="6433304" y="4969193"/>
            <a:ext cx="7168872" cy="680323"/>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18 business questions answered via SQL → visualized through 5 product dashboards</a:t>
            </a:r>
            <a:endParaRPr lang="en-US" sz="1750" dirty="0"/>
          </a:p>
        </p:txBody>
      </p:sp>
      <p:sp>
        <p:nvSpPr>
          <p:cNvPr id="21" name="Shape 18"/>
          <p:cNvSpPr/>
          <p:nvPr/>
        </p:nvSpPr>
        <p:spPr>
          <a:xfrm>
            <a:off x="801410" y="5793224"/>
            <a:ext cx="13027581" cy="967740"/>
          </a:xfrm>
          <a:prstGeom prst="rect">
            <a:avLst/>
          </a:prstGeom>
          <a:solidFill>
            <a:srgbClr val="000000">
              <a:alpha val="4000"/>
            </a:srgbClr>
          </a:solidFill>
          <a:ln/>
        </p:spPr>
        <p:txBody>
          <a:bodyPr/>
          <a:lstStyle/>
          <a:p>
            <a:endParaRPr lang="en-IN"/>
          </a:p>
        </p:txBody>
      </p:sp>
      <p:sp>
        <p:nvSpPr>
          <p:cNvPr id="22" name="Text 19"/>
          <p:cNvSpPr/>
          <p:nvPr/>
        </p:nvSpPr>
        <p:spPr>
          <a:xfrm>
            <a:off x="1028343" y="5936933"/>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Business Impact</a:t>
            </a:r>
            <a:endParaRPr lang="en-US" sz="1750" dirty="0"/>
          </a:p>
        </p:txBody>
      </p:sp>
      <p:sp>
        <p:nvSpPr>
          <p:cNvPr id="23" name="Text 20"/>
          <p:cNvSpPr/>
          <p:nvPr/>
        </p:nvSpPr>
        <p:spPr>
          <a:xfrm>
            <a:off x="6433304" y="5936933"/>
            <a:ext cx="7168872" cy="680323"/>
          </a:xfrm>
          <a:prstGeom prst="rect">
            <a:avLst/>
          </a:prstGeom>
          <a:noFill/>
          <a:ln/>
        </p:spPr>
        <p:txBody>
          <a:bodyPr wrap="squar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Helps automakers, policy makers, analysts, and city planners with insights</a:t>
            </a:r>
            <a:endParaRPr lang="en-US" sz="1750" dirty="0"/>
          </a:p>
        </p:txBody>
      </p:sp>
      <p:sp>
        <p:nvSpPr>
          <p:cNvPr id="24" name="Shape 21"/>
          <p:cNvSpPr/>
          <p:nvPr/>
        </p:nvSpPr>
        <p:spPr>
          <a:xfrm>
            <a:off x="801410" y="6760964"/>
            <a:ext cx="13027581" cy="627578"/>
          </a:xfrm>
          <a:prstGeom prst="rect">
            <a:avLst/>
          </a:prstGeom>
          <a:solidFill>
            <a:srgbClr val="FFFFFF">
              <a:alpha val="4000"/>
            </a:srgbClr>
          </a:solidFill>
          <a:ln/>
        </p:spPr>
        <p:txBody>
          <a:bodyPr/>
          <a:lstStyle/>
          <a:p>
            <a:endParaRPr lang="en-IN"/>
          </a:p>
        </p:txBody>
      </p:sp>
      <p:sp>
        <p:nvSpPr>
          <p:cNvPr id="25" name="Text 22"/>
          <p:cNvSpPr/>
          <p:nvPr/>
        </p:nvSpPr>
        <p:spPr>
          <a:xfrm>
            <a:off x="1028343" y="6904673"/>
            <a:ext cx="4943713" cy="340162"/>
          </a:xfrm>
          <a:prstGeom prst="rect">
            <a:avLst/>
          </a:prstGeom>
          <a:noFill/>
          <a:ln/>
        </p:spPr>
        <p:txBody>
          <a:bodyPr wrap="none" lIns="0" tIns="0" rIns="0" bIns="0" rtlCol="0" anchor="t"/>
          <a:lstStyle/>
          <a:p>
            <a:pPr marL="0" indent="0" algn="l">
              <a:lnSpc>
                <a:spcPts val="2650"/>
              </a:lnSpc>
              <a:buNone/>
            </a:pPr>
            <a:r>
              <a:rPr lang="en-US" sz="1750" b="1" dirty="0">
                <a:solidFill>
                  <a:srgbClr val="384653"/>
                </a:solidFill>
                <a:latin typeface="Roboto" pitchFamily="34" charset="0"/>
                <a:ea typeface="Roboto" pitchFamily="34" charset="-122"/>
                <a:cs typeface="Roboto" pitchFamily="34" charset="-120"/>
              </a:rPr>
              <a:t>Validation</a:t>
            </a:r>
            <a:endParaRPr lang="en-US" sz="1750" dirty="0"/>
          </a:p>
        </p:txBody>
      </p:sp>
      <p:sp>
        <p:nvSpPr>
          <p:cNvPr id="26" name="Text 23"/>
          <p:cNvSpPr/>
          <p:nvPr/>
        </p:nvSpPr>
        <p:spPr>
          <a:xfrm>
            <a:off x="6433304" y="6904673"/>
            <a:ext cx="7168872" cy="340162"/>
          </a:xfrm>
          <a:prstGeom prst="rect">
            <a:avLst/>
          </a:prstGeom>
          <a:noFill/>
          <a:ln/>
        </p:spPr>
        <p:txBody>
          <a:bodyPr wrap="none" lIns="0" tIns="0" rIns="0" bIns="0" rtlCol="0" anchor="t"/>
          <a:lstStyle/>
          <a:p>
            <a:pPr marL="0" indent="0" algn="l">
              <a:lnSpc>
                <a:spcPts val="2650"/>
              </a:lnSpc>
              <a:buNone/>
            </a:pPr>
            <a:r>
              <a:rPr lang="en-US" sz="1750" dirty="0">
                <a:solidFill>
                  <a:srgbClr val="384653"/>
                </a:solidFill>
                <a:latin typeface="Roboto" pitchFamily="34" charset="0"/>
                <a:ea typeface="Roboto" pitchFamily="34" charset="-122"/>
                <a:cs typeface="Roboto" pitchFamily="34" charset="-120"/>
              </a:rPr>
              <a:t>Power BI outputs were cross-verified against SQL results for accuracy</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Text 0"/>
          <p:cNvSpPr/>
          <p:nvPr/>
        </p:nvSpPr>
        <p:spPr>
          <a:xfrm>
            <a:off x="793790" y="1932027"/>
            <a:ext cx="7525107" cy="708779"/>
          </a:xfrm>
          <a:prstGeom prst="rect">
            <a:avLst/>
          </a:prstGeom>
          <a:noFill/>
          <a:ln/>
        </p:spPr>
        <p:txBody>
          <a:bodyPr wrap="none" lIns="0" tIns="0" rIns="0" bIns="0" rtlCol="0" anchor="t"/>
          <a:lstStyle/>
          <a:p>
            <a:pPr marL="0" indent="0" algn="l">
              <a:lnSpc>
                <a:spcPts val="5550"/>
              </a:lnSpc>
              <a:buNone/>
            </a:pPr>
            <a:r>
              <a:rPr lang="en-US" sz="4450" b="1" dirty="0">
                <a:solidFill>
                  <a:srgbClr val="FFFFFF"/>
                </a:solidFill>
                <a:latin typeface="Host Grotesk Medium" pitchFamily="34" charset="0"/>
                <a:ea typeface="Host Grotesk Medium" pitchFamily="34" charset="-122"/>
                <a:cs typeface="Host Grotesk Medium" pitchFamily="34" charset="-120"/>
              </a:rPr>
              <a:t>                           Conclusion</a:t>
            </a:r>
            <a:endParaRPr lang="en-US" sz="4450" dirty="0"/>
          </a:p>
        </p:txBody>
      </p:sp>
      <p:sp>
        <p:nvSpPr>
          <p:cNvPr id="4" name="Text 1"/>
          <p:cNvSpPr/>
          <p:nvPr/>
        </p:nvSpPr>
        <p:spPr>
          <a:xfrm>
            <a:off x="793790" y="2980968"/>
            <a:ext cx="13042821" cy="2721293"/>
          </a:xfrm>
          <a:prstGeom prst="rect">
            <a:avLst/>
          </a:prstGeom>
          <a:noFill/>
          <a:ln/>
        </p:spPr>
        <p:txBody>
          <a:bodyPr wrap="square" lIns="0" tIns="0" rIns="0" bIns="0" rtlCol="0" anchor="t"/>
          <a:lstStyle/>
          <a:p>
            <a:pPr marL="0" indent="0" algn="l">
              <a:lnSpc>
                <a:spcPts val="2650"/>
              </a:lnSpc>
              <a:buNone/>
            </a:pPr>
            <a:r>
              <a:rPr lang="en-US" dirty="0">
                <a:solidFill>
                  <a:srgbClr val="FFFFFF"/>
                </a:solidFill>
                <a:latin typeface="Roboto" pitchFamily="34" charset="0"/>
                <a:ea typeface="Roboto" pitchFamily="34" charset="-122"/>
                <a:cs typeface="Roboto" pitchFamily="34" charset="-120"/>
              </a:rPr>
              <a:t>This project provided valuable insights into the electric vehicle (EV) landscape by combining SQL-based data exploration with Power BI visualizations. Through this analysis, I was able to uncover key trends such as the growing dominance of BEVs over PHEVs, increasing electric range in newer models, and regional variations in EV adoption. I also identified how factors like CAFV eligibility, electric range, and MSRP influence vehicle popularity and performance in the market. By leveraging SQL techniques such as aggregations, conditional logic, and window functions, alongside interactive Power BI dashboards, I developed a deeper understanding of both the technical and analytical aspects of data-driven decision making. Overall, this project not only strengthened my skills in data analysis and visualization but also enhanced my ability to interpret real-world datasets to generate actionable business and policy insights.</a:t>
            </a:r>
            <a:endParaRPr lang="en-US" dirty="0"/>
          </a:p>
        </p:txBody>
      </p:sp>
      <p:sp>
        <p:nvSpPr>
          <p:cNvPr id="5" name="Text 2"/>
          <p:cNvSpPr/>
          <p:nvPr/>
        </p:nvSpPr>
        <p:spPr>
          <a:xfrm>
            <a:off x="793790" y="5957411"/>
            <a:ext cx="13042821" cy="340162"/>
          </a:xfrm>
          <a:prstGeom prst="rect">
            <a:avLst/>
          </a:prstGeom>
          <a:noFill/>
          <a:ln/>
        </p:spPr>
        <p:txBody>
          <a:bodyPr wrap="none" lIns="0" tIns="0" rIns="0" bIns="0" rtlCol="0" anchor="t"/>
          <a:lstStyle/>
          <a:p>
            <a:pPr marL="0" indent="0" algn="l">
              <a:lnSpc>
                <a:spcPts val="26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124218" y="502325"/>
            <a:ext cx="5460444" cy="569476"/>
          </a:xfrm>
          <a:prstGeom prst="rect">
            <a:avLst/>
          </a:prstGeom>
          <a:noFill/>
          <a:ln/>
        </p:spPr>
        <p:txBody>
          <a:bodyPr wrap="none" lIns="0" tIns="0" rIns="0" bIns="0" rtlCol="0" anchor="t"/>
          <a:lstStyle/>
          <a:p>
            <a:pPr marL="0" indent="0" algn="l">
              <a:lnSpc>
                <a:spcPts val="4450"/>
              </a:lnSpc>
              <a:buNone/>
            </a:pPr>
            <a:r>
              <a:rPr lang="en-US" sz="3550" dirty="0">
                <a:solidFill>
                  <a:srgbClr val="000000"/>
                </a:solidFill>
                <a:latin typeface="Host Grotesk Medium" pitchFamily="34" charset="0"/>
                <a:ea typeface="Host Grotesk Medium" pitchFamily="34" charset="-122"/>
                <a:cs typeface="Host Grotesk Medium" pitchFamily="34" charset="-120"/>
              </a:rPr>
              <a:t>             My STAR Journey</a:t>
            </a:r>
            <a:endParaRPr lang="en-US" sz="3550" dirty="0"/>
          </a:p>
        </p:txBody>
      </p:sp>
      <p:sp>
        <p:nvSpPr>
          <p:cNvPr id="4" name="Text 1"/>
          <p:cNvSpPr/>
          <p:nvPr/>
        </p:nvSpPr>
        <p:spPr>
          <a:xfrm>
            <a:off x="6124218" y="1345049"/>
            <a:ext cx="4895255" cy="341709"/>
          </a:xfrm>
          <a:prstGeom prst="rect">
            <a:avLst/>
          </a:prstGeom>
          <a:noFill/>
          <a:ln/>
        </p:spPr>
        <p:txBody>
          <a:bodyPr wrap="none" lIns="0" tIns="0" rIns="0" bIns="0" rtlCol="0" anchor="t"/>
          <a:lstStyle/>
          <a:p>
            <a:pPr marL="0" indent="0" algn="l">
              <a:lnSpc>
                <a:spcPts val="2650"/>
              </a:lnSpc>
              <a:buNone/>
            </a:pPr>
            <a:r>
              <a:rPr lang="en-US" sz="2150" dirty="0">
                <a:solidFill>
                  <a:srgbClr val="000000"/>
                </a:solidFill>
                <a:latin typeface="Host Grotesk Medium" pitchFamily="34" charset="0"/>
                <a:ea typeface="Host Grotesk Medium" pitchFamily="34" charset="-122"/>
                <a:cs typeface="Host Grotesk Medium" pitchFamily="34" charset="-120"/>
              </a:rPr>
              <a:t>                            [Data to Dashboard]</a:t>
            </a:r>
            <a:endParaRPr lang="en-US" sz="2150" dirty="0"/>
          </a:p>
        </p:txBody>
      </p:sp>
      <p:sp>
        <p:nvSpPr>
          <p:cNvPr id="5" name="Shape 2"/>
          <p:cNvSpPr/>
          <p:nvPr/>
        </p:nvSpPr>
        <p:spPr>
          <a:xfrm>
            <a:off x="6329124" y="1960007"/>
            <a:ext cx="22860" cy="5767268"/>
          </a:xfrm>
          <a:prstGeom prst="roundRect">
            <a:avLst>
              <a:gd name="adj" fmla="val 334820"/>
            </a:avLst>
          </a:prstGeom>
          <a:solidFill>
            <a:srgbClr val="BFD3D8"/>
          </a:solidFill>
          <a:ln/>
        </p:spPr>
        <p:txBody>
          <a:bodyPr/>
          <a:lstStyle/>
          <a:p>
            <a:endParaRPr lang="en-IN"/>
          </a:p>
        </p:txBody>
      </p:sp>
      <p:sp>
        <p:nvSpPr>
          <p:cNvPr id="6" name="Shape 3"/>
          <p:cNvSpPr/>
          <p:nvPr/>
        </p:nvSpPr>
        <p:spPr>
          <a:xfrm>
            <a:off x="6511230" y="2153483"/>
            <a:ext cx="546616" cy="22860"/>
          </a:xfrm>
          <a:prstGeom prst="roundRect">
            <a:avLst>
              <a:gd name="adj" fmla="val 334820"/>
            </a:avLst>
          </a:prstGeom>
          <a:solidFill>
            <a:srgbClr val="BFD3D8"/>
          </a:solidFill>
          <a:ln/>
        </p:spPr>
        <p:txBody>
          <a:bodyPr/>
          <a:lstStyle/>
          <a:p>
            <a:endParaRPr lang="en-IN"/>
          </a:p>
        </p:txBody>
      </p:sp>
      <p:sp>
        <p:nvSpPr>
          <p:cNvPr id="7" name="Shape 4"/>
          <p:cNvSpPr/>
          <p:nvPr/>
        </p:nvSpPr>
        <p:spPr>
          <a:xfrm>
            <a:off x="6124158" y="1960007"/>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8" name="Text 5"/>
          <p:cNvSpPr/>
          <p:nvPr/>
        </p:nvSpPr>
        <p:spPr>
          <a:xfrm>
            <a:off x="6192441" y="1994118"/>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1</a:t>
            </a:r>
            <a:endParaRPr lang="en-US" sz="2150" dirty="0"/>
          </a:p>
        </p:txBody>
      </p:sp>
      <p:sp>
        <p:nvSpPr>
          <p:cNvPr id="9" name="Text 6"/>
          <p:cNvSpPr/>
          <p:nvPr/>
        </p:nvSpPr>
        <p:spPr>
          <a:xfrm>
            <a:off x="7240310" y="1994059"/>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4D4D4D"/>
                </a:solidFill>
                <a:latin typeface="Host Grotesk Medium" pitchFamily="34" charset="0"/>
                <a:ea typeface="Host Grotesk Medium" pitchFamily="34" charset="-122"/>
                <a:cs typeface="Host Grotesk Medium" pitchFamily="34" charset="-120"/>
              </a:rPr>
              <a:t>SITUATION</a:t>
            </a:r>
            <a:r>
              <a:rPr lang="en-US" sz="2150" dirty="0">
                <a:solidFill>
                  <a:srgbClr val="384653"/>
                </a:solidFill>
                <a:latin typeface="Host Grotesk Medium" pitchFamily="34" charset="0"/>
                <a:ea typeface="Host Grotesk Medium" pitchFamily="34" charset="-122"/>
                <a:cs typeface="Host Grotesk Medium" pitchFamily="34" charset="-120"/>
              </a:rPr>
              <a:t>:</a:t>
            </a:r>
            <a:endParaRPr lang="en-US" sz="2150" dirty="0"/>
          </a:p>
        </p:txBody>
      </p:sp>
      <p:sp>
        <p:nvSpPr>
          <p:cNvPr id="10" name="Text 7"/>
          <p:cNvSpPr/>
          <p:nvPr/>
        </p:nvSpPr>
        <p:spPr>
          <a:xfrm>
            <a:off x="7240310" y="2445068"/>
            <a:ext cx="6752273" cy="546735"/>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Wanted to go beyond basic dashboards after a previous Power BI project; chose an EV dataset from Washington State aligned with my interest in clean energy.</a:t>
            </a:r>
            <a:endParaRPr lang="en-US" sz="1400" dirty="0"/>
          </a:p>
        </p:txBody>
      </p:sp>
      <p:sp>
        <p:nvSpPr>
          <p:cNvPr id="11" name="Shape 8"/>
          <p:cNvSpPr/>
          <p:nvPr/>
        </p:nvSpPr>
        <p:spPr>
          <a:xfrm>
            <a:off x="6511230" y="3549729"/>
            <a:ext cx="546616" cy="22860"/>
          </a:xfrm>
          <a:prstGeom prst="roundRect">
            <a:avLst>
              <a:gd name="adj" fmla="val 334820"/>
            </a:avLst>
          </a:prstGeom>
          <a:solidFill>
            <a:srgbClr val="BFD3D8"/>
          </a:solidFill>
          <a:ln/>
        </p:spPr>
        <p:txBody>
          <a:bodyPr/>
          <a:lstStyle/>
          <a:p>
            <a:endParaRPr lang="en-IN"/>
          </a:p>
        </p:txBody>
      </p:sp>
      <p:sp>
        <p:nvSpPr>
          <p:cNvPr id="12" name="Shape 9"/>
          <p:cNvSpPr/>
          <p:nvPr/>
        </p:nvSpPr>
        <p:spPr>
          <a:xfrm>
            <a:off x="6124158" y="3356253"/>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13" name="Text 10"/>
          <p:cNvSpPr/>
          <p:nvPr/>
        </p:nvSpPr>
        <p:spPr>
          <a:xfrm>
            <a:off x="6192441" y="3390364"/>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2</a:t>
            </a:r>
            <a:endParaRPr lang="en-US" sz="2150" dirty="0"/>
          </a:p>
        </p:txBody>
      </p:sp>
      <p:sp>
        <p:nvSpPr>
          <p:cNvPr id="14" name="Text 11"/>
          <p:cNvSpPr/>
          <p:nvPr/>
        </p:nvSpPr>
        <p:spPr>
          <a:xfrm>
            <a:off x="7240310" y="3390305"/>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384653"/>
                </a:solidFill>
                <a:latin typeface="Host Grotesk Medium" pitchFamily="34" charset="0"/>
                <a:ea typeface="Host Grotesk Medium" pitchFamily="34" charset="-122"/>
                <a:cs typeface="Host Grotesk Medium" pitchFamily="34" charset="-120"/>
              </a:rPr>
              <a:t>TASK:</a:t>
            </a:r>
            <a:endParaRPr lang="en-US" sz="2150" dirty="0"/>
          </a:p>
        </p:txBody>
      </p:sp>
      <p:sp>
        <p:nvSpPr>
          <p:cNvPr id="15" name="Text 12"/>
          <p:cNvSpPr/>
          <p:nvPr/>
        </p:nvSpPr>
        <p:spPr>
          <a:xfrm>
            <a:off x="7240310" y="3841313"/>
            <a:ext cx="6752273" cy="546735"/>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Clean the dataset, extract insights using SQL Server, and build a Power BI dashboard mapped to product metrics like funnel, retention, churn, ROI, etc.</a:t>
            </a:r>
            <a:endParaRPr lang="en-US" sz="1400" dirty="0"/>
          </a:p>
        </p:txBody>
      </p:sp>
      <p:sp>
        <p:nvSpPr>
          <p:cNvPr id="16" name="Shape 13"/>
          <p:cNvSpPr/>
          <p:nvPr/>
        </p:nvSpPr>
        <p:spPr>
          <a:xfrm>
            <a:off x="6511230" y="4945975"/>
            <a:ext cx="546616" cy="22860"/>
          </a:xfrm>
          <a:prstGeom prst="roundRect">
            <a:avLst>
              <a:gd name="adj" fmla="val 334820"/>
            </a:avLst>
          </a:prstGeom>
          <a:solidFill>
            <a:srgbClr val="BFD3D8"/>
          </a:solidFill>
          <a:ln/>
        </p:spPr>
        <p:txBody>
          <a:bodyPr/>
          <a:lstStyle/>
          <a:p>
            <a:endParaRPr lang="en-IN"/>
          </a:p>
        </p:txBody>
      </p:sp>
      <p:sp>
        <p:nvSpPr>
          <p:cNvPr id="17" name="Shape 14"/>
          <p:cNvSpPr/>
          <p:nvPr/>
        </p:nvSpPr>
        <p:spPr>
          <a:xfrm>
            <a:off x="6124158" y="4752499"/>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18" name="Text 15"/>
          <p:cNvSpPr/>
          <p:nvPr/>
        </p:nvSpPr>
        <p:spPr>
          <a:xfrm>
            <a:off x="6192441" y="4786610"/>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3</a:t>
            </a:r>
            <a:endParaRPr lang="en-US" sz="2150" dirty="0"/>
          </a:p>
        </p:txBody>
      </p:sp>
      <p:sp>
        <p:nvSpPr>
          <p:cNvPr id="19" name="Text 16"/>
          <p:cNvSpPr/>
          <p:nvPr/>
        </p:nvSpPr>
        <p:spPr>
          <a:xfrm>
            <a:off x="7240310" y="4786551"/>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384653"/>
                </a:solidFill>
                <a:latin typeface="Host Grotesk Medium" pitchFamily="34" charset="0"/>
                <a:ea typeface="Host Grotesk Medium" pitchFamily="34" charset="-122"/>
                <a:cs typeface="Host Grotesk Medium" pitchFamily="34" charset="-120"/>
              </a:rPr>
              <a:t>ACTION:</a:t>
            </a:r>
            <a:endParaRPr lang="en-US" sz="2150" dirty="0"/>
          </a:p>
        </p:txBody>
      </p:sp>
      <p:sp>
        <p:nvSpPr>
          <p:cNvPr id="20" name="Text 17"/>
          <p:cNvSpPr/>
          <p:nvPr/>
        </p:nvSpPr>
        <p:spPr>
          <a:xfrm>
            <a:off x="7240310" y="5237559"/>
            <a:ext cx="6752273" cy="546735"/>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Cleaned and transformed data, wrote 18 SQL queries for business insights, used DAX in Power BI to build a dashboard segmented by product metrics.</a:t>
            </a:r>
            <a:endParaRPr lang="en-US" sz="1400" dirty="0"/>
          </a:p>
        </p:txBody>
      </p:sp>
      <p:sp>
        <p:nvSpPr>
          <p:cNvPr id="21" name="Shape 18"/>
          <p:cNvSpPr/>
          <p:nvPr/>
        </p:nvSpPr>
        <p:spPr>
          <a:xfrm>
            <a:off x="6511230" y="6342221"/>
            <a:ext cx="546616" cy="22860"/>
          </a:xfrm>
          <a:prstGeom prst="roundRect">
            <a:avLst>
              <a:gd name="adj" fmla="val 334820"/>
            </a:avLst>
          </a:prstGeom>
          <a:solidFill>
            <a:srgbClr val="BFD3D8"/>
          </a:solidFill>
          <a:ln/>
        </p:spPr>
        <p:txBody>
          <a:bodyPr/>
          <a:lstStyle/>
          <a:p>
            <a:endParaRPr lang="en-IN"/>
          </a:p>
        </p:txBody>
      </p:sp>
      <p:sp>
        <p:nvSpPr>
          <p:cNvPr id="22" name="Shape 19"/>
          <p:cNvSpPr/>
          <p:nvPr/>
        </p:nvSpPr>
        <p:spPr>
          <a:xfrm>
            <a:off x="6124158" y="6148745"/>
            <a:ext cx="409932" cy="409932"/>
          </a:xfrm>
          <a:prstGeom prst="roundRect">
            <a:avLst>
              <a:gd name="adj" fmla="val 18671"/>
            </a:avLst>
          </a:prstGeom>
          <a:solidFill>
            <a:srgbClr val="D9EDF2"/>
          </a:solidFill>
          <a:ln w="7620">
            <a:solidFill>
              <a:srgbClr val="BFD3D8"/>
            </a:solidFill>
            <a:prstDash val="solid"/>
          </a:ln>
        </p:spPr>
        <p:txBody>
          <a:bodyPr/>
          <a:lstStyle/>
          <a:p>
            <a:endParaRPr lang="en-IN"/>
          </a:p>
        </p:txBody>
      </p:sp>
      <p:sp>
        <p:nvSpPr>
          <p:cNvPr id="23" name="Text 20"/>
          <p:cNvSpPr/>
          <p:nvPr/>
        </p:nvSpPr>
        <p:spPr>
          <a:xfrm>
            <a:off x="6192441" y="6182856"/>
            <a:ext cx="273248" cy="341590"/>
          </a:xfrm>
          <a:prstGeom prst="rect">
            <a:avLst/>
          </a:prstGeom>
          <a:noFill/>
          <a:ln/>
        </p:spPr>
        <p:txBody>
          <a:bodyPr wrap="none" lIns="0" tIns="0" rIns="0" bIns="0" rtlCol="0" anchor="t"/>
          <a:lstStyle/>
          <a:p>
            <a:pPr marL="0" indent="0" algn="ctr">
              <a:lnSpc>
                <a:spcPts val="2150"/>
              </a:lnSpc>
              <a:buNone/>
            </a:pPr>
            <a:r>
              <a:rPr lang="en-US" sz="2150" dirty="0">
                <a:solidFill>
                  <a:srgbClr val="384653"/>
                </a:solidFill>
                <a:latin typeface="Host Grotesk Medium" pitchFamily="34" charset="0"/>
                <a:ea typeface="Host Grotesk Medium" pitchFamily="34" charset="-122"/>
                <a:cs typeface="Host Grotesk Medium" pitchFamily="34" charset="-120"/>
              </a:rPr>
              <a:t>4</a:t>
            </a:r>
            <a:endParaRPr lang="en-US" sz="2150" dirty="0"/>
          </a:p>
        </p:txBody>
      </p:sp>
      <p:sp>
        <p:nvSpPr>
          <p:cNvPr id="24" name="Text 21"/>
          <p:cNvSpPr/>
          <p:nvPr/>
        </p:nvSpPr>
        <p:spPr>
          <a:xfrm>
            <a:off x="7240310" y="6182797"/>
            <a:ext cx="2733556" cy="341709"/>
          </a:xfrm>
          <a:prstGeom prst="rect">
            <a:avLst/>
          </a:prstGeom>
          <a:noFill/>
          <a:ln/>
        </p:spPr>
        <p:txBody>
          <a:bodyPr wrap="none" lIns="0" tIns="0" rIns="0" bIns="0" rtlCol="0" anchor="t"/>
          <a:lstStyle/>
          <a:p>
            <a:pPr marL="0" indent="0" algn="l">
              <a:lnSpc>
                <a:spcPts val="2650"/>
              </a:lnSpc>
              <a:buNone/>
            </a:pPr>
            <a:r>
              <a:rPr lang="en-US" sz="2150" dirty="0">
                <a:solidFill>
                  <a:srgbClr val="384653"/>
                </a:solidFill>
                <a:latin typeface="Host Grotesk Medium" pitchFamily="34" charset="0"/>
                <a:ea typeface="Host Grotesk Medium" pitchFamily="34" charset="-122"/>
                <a:cs typeface="Host Grotesk Medium" pitchFamily="34" charset="-120"/>
              </a:rPr>
              <a:t>RESULT:</a:t>
            </a:r>
            <a:endParaRPr lang="en-US" sz="2150" dirty="0"/>
          </a:p>
        </p:txBody>
      </p:sp>
      <p:sp>
        <p:nvSpPr>
          <p:cNvPr id="25" name="Text 22"/>
          <p:cNvSpPr/>
          <p:nvPr/>
        </p:nvSpPr>
        <p:spPr>
          <a:xfrm>
            <a:off x="7240310" y="6633805"/>
            <a:ext cx="6752273" cy="1093470"/>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Roboto" pitchFamily="34" charset="0"/>
                <a:ea typeface="Roboto" pitchFamily="34" charset="-122"/>
                <a:cs typeface="Roboto" pitchFamily="34" charset="-120"/>
              </a:rPr>
              <a:t>Delivered a complete end-to-end project using </a:t>
            </a:r>
            <a:r>
              <a:rPr lang="en-US" sz="1400" b="1" dirty="0">
                <a:solidFill>
                  <a:srgbClr val="384653"/>
                </a:solidFill>
                <a:latin typeface="Roboto" pitchFamily="34" charset="0"/>
                <a:ea typeface="Roboto" pitchFamily="34" charset="-122"/>
                <a:cs typeface="Roboto" pitchFamily="34" charset="-120"/>
              </a:rPr>
              <a:t>SQL Server and Power BI</a:t>
            </a:r>
            <a:r>
              <a:rPr lang="en-US" sz="1400" dirty="0">
                <a:solidFill>
                  <a:srgbClr val="384653"/>
                </a:solidFill>
                <a:latin typeface="Roboto" pitchFamily="34" charset="0"/>
                <a:ea typeface="Roboto" pitchFamily="34" charset="-122"/>
                <a:cs typeface="Roboto" pitchFamily="34" charset="-120"/>
              </a:rPr>
              <a:t>, instead of Python, to showcase strong skills in </a:t>
            </a:r>
            <a:r>
              <a:rPr lang="en-US" sz="1400" b="1" dirty="0">
                <a:solidFill>
                  <a:srgbClr val="384653"/>
                </a:solidFill>
                <a:latin typeface="Roboto" pitchFamily="34" charset="0"/>
                <a:ea typeface="Roboto" pitchFamily="34" charset="-122"/>
                <a:cs typeface="Roboto" pitchFamily="34" charset="-120"/>
              </a:rPr>
              <a:t>SQL querying, data modeling, data cleaning, DAX measures, product thinking</a:t>
            </a:r>
            <a:r>
              <a:rPr lang="en-US" sz="1400" dirty="0">
                <a:solidFill>
                  <a:srgbClr val="384653"/>
                </a:solidFill>
                <a:latin typeface="Roboto" pitchFamily="34" charset="0"/>
                <a:ea typeface="Roboto" pitchFamily="34" charset="-122"/>
                <a:cs typeface="Roboto" pitchFamily="34" charset="-120"/>
              </a:rPr>
              <a:t>, and </a:t>
            </a:r>
            <a:r>
              <a:rPr lang="en-US" sz="1400" b="1" dirty="0">
                <a:solidFill>
                  <a:srgbClr val="384653"/>
                </a:solidFill>
                <a:latin typeface="Roboto" pitchFamily="34" charset="0"/>
                <a:ea typeface="Roboto" pitchFamily="34" charset="-122"/>
                <a:cs typeface="Roboto" pitchFamily="34" charset="-120"/>
              </a:rPr>
              <a:t>dashboard design</a:t>
            </a:r>
            <a:r>
              <a:rPr lang="en-US" sz="1400" dirty="0">
                <a:solidFill>
                  <a:srgbClr val="384653"/>
                </a:solidFill>
                <a:latin typeface="Roboto" pitchFamily="34" charset="0"/>
                <a:ea typeface="Roboto" pitchFamily="34" charset="-122"/>
                <a:cs typeface="Roboto" pitchFamily="34" charset="-120"/>
              </a:rPr>
              <a:t>—standing out as most projects today focus on Python for data analysis.</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808080">
              <a:alpha val="85000"/>
            </a:srgbClr>
          </a:solidFill>
          <a:ln/>
        </p:spPr>
        <p:txBody>
          <a:bodyPr/>
          <a:lstStyle/>
          <a:p>
            <a:endParaRPr lang="en-IN" dirty="0"/>
          </a:p>
        </p:txBody>
      </p:sp>
      <p:sp>
        <p:nvSpPr>
          <p:cNvPr id="4" name="Text 1"/>
          <p:cNvSpPr/>
          <p:nvPr/>
        </p:nvSpPr>
        <p:spPr>
          <a:xfrm>
            <a:off x="1981438" y="220325"/>
            <a:ext cx="7353181" cy="544473"/>
          </a:xfrm>
          <a:prstGeom prst="rect">
            <a:avLst/>
          </a:prstGeom>
          <a:noFill/>
          <a:ln/>
        </p:spPr>
        <p:txBody>
          <a:bodyPr wrap="none" lIns="0" tIns="0" rIns="0" bIns="0" rtlCol="0" anchor="t"/>
          <a:lstStyle/>
          <a:p>
            <a:pPr marL="0" indent="0" algn="l">
              <a:lnSpc>
                <a:spcPts val="4250"/>
              </a:lnSpc>
              <a:buNone/>
            </a:pPr>
            <a:r>
              <a:rPr lang="en-US" sz="3400" b="1" i="1" dirty="0">
                <a:solidFill>
                  <a:srgbClr val="000000"/>
                </a:solidFill>
                <a:latin typeface="Host Grotesk Medium" pitchFamily="34" charset="0"/>
                <a:ea typeface="Host Grotesk Medium" pitchFamily="34" charset="-122"/>
                <a:cs typeface="Host Grotesk Medium" pitchFamily="34" charset="-120"/>
              </a:rPr>
              <a:t>CHALLENGES FACED</a:t>
            </a:r>
            <a:endParaRPr lang="en-US" sz="3400" dirty="0"/>
          </a:p>
        </p:txBody>
      </p:sp>
      <p:sp>
        <p:nvSpPr>
          <p:cNvPr id="5" name="Text 2"/>
          <p:cNvSpPr/>
          <p:nvPr/>
        </p:nvSpPr>
        <p:spPr>
          <a:xfrm>
            <a:off x="609838" y="1243967"/>
            <a:ext cx="2177891" cy="326588"/>
          </a:xfrm>
          <a:prstGeom prst="rect">
            <a:avLst/>
          </a:prstGeom>
          <a:noFill/>
          <a:ln/>
        </p:spPr>
        <p:txBody>
          <a:bodyPr wrap="none" lIns="0" tIns="0" rIns="0" bIns="0" rtlCol="0" anchor="t"/>
          <a:lstStyle/>
          <a:p>
            <a:pPr marL="0" indent="0" algn="l">
              <a:lnSpc>
                <a:spcPts val="2100"/>
              </a:lnSpc>
              <a:buNone/>
            </a:pPr>
            <a:r>
              <a:rPr lang="en-US" sz="2400" b="1" i="1" dirty="0">
                <a:solidFill>
                  <a:srgbClr val="4D4D4D"/>
                </a:solidFill>
                <a:latin typeface="Host Grotesk Medium" pitchFamily="34" charset="0"/>
                <a:ea typeface="Host Grotesk Medium" pitchFamily="34" charset="-122"/>
                <a:cs typeface="Host Grotesk Medium" pitchFamily="34" charset="-120"/>
              </a:rPr>
              <a:t>Dataset Preparation</a:t>
            </a:r>
            <a:endParaRPr lang="en-US" sz="2400" dirty="0"/>
          </a:p>
        </p:txBody>
      </p:sp>
      <p:sp>
        <p:nvSpPr>
          <p:cNvPr id="6" name="Text 3"/>
          <p:cNvSpPr/>
          <p:nvPr/>
        </p:nvSpPr>
        <p:spPr>
          <a:xfrm>
            <a:off x="609838" y="1831896"/>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itchFamily="34" charset="0"/>
                <a:ea typeface="Roboto" pitchFamily="34" charset="-122"/>
                <a:cs typeface="Roboto" pitchFamily="34" charset="-120"/>
              </a:rPr>
              <a:t>Applied data cleaning techniques using SQL and Excel to standardize formats.</a:t>
            </a:r>
            <a:endParaRPr lang="en-US" dirty="0"/>
          </a:p>
        </p:txBody>
      </p:sp>
      <p:sp>
        <p:nvSpPr>
          <p:cNvPr id="7" name="Text 4"/>
          <p:cNvSpPr/>
          <p:nvPr/>
        </p:nvSpPr>
        <p:spPr>
          <a:xfrm>
            <a:off x="609838" y="2219444"/>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itchFamily="34" charset="0"/>
                <a:ea typeface="Roboto" pitchFamily="34" charset="-122"/>
                <a:cs typeface="Roboto" pitchFamily="34" charset="-120"/>
              </a:rPr>
              <a:t>Used domain knowledge to identify and remove non-informative columns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8" name="Text 5"/>
          <p:cNvSpPr/>
          <p:nvPr/>
        </p:nvSpPr>
        <p:spPr>
          <a:xfrm>
            <a:off x="609838" y="2606993"/>
            <a:ext cx="13410724" cy="33420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Replaced zeroes with </a:t>
            </a:r>
            <a:r>
              <a:rPr lang="en-US" dirty="0">
                <a:solidFill>
                  <a:srgbClr val="000000"/>
                </a:solidFill>
                <a:highlight>
                  <a:srgbClr val="737373"/>
                </a:highlight>
                <a:latin typeface="Roboto" panose="02000000000000000000" pitchFamily="2" charset="0"/>
                <a:ea typeface="Roboto" panose="02000000000000000000" pitchFamily="2" charset="0"/>
                <a:cs typeface="Roboto" panose="02000000000000000000" pitchFamily="2" charset="0"/>
              </a:rPr>
              <a:t>NULL</a:t>
            </a: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 for accurate aggregations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9" name="Text 6"/>
          <p:cNvSpPr/>
          <p:nvPr/>
        </p:nvSpPr>
        <p:spPr>
          <a:xfrm>
            <a:off x="609838" y="3202543"/>
            <a:ext cx="2177891" cy="272177"/>
          </a:xfrm>
          <a:prstGeom prst="rect">
            <a:avLst/>
          </a:prstGeom>
          <a:noFill/>
          <a:ln/>
        </p:spPr>
        <p:txBody>
          <a:bodyPr wrap="none" lIns="0" tIns="0" rIns="0" bIns="0" rtlCol="0" anchor="t"/>
          <a:lstStyle/>
          <a:p>
            <a:pPr marL="0" indent="0" algn="l">
              <a:lnSpc>
                <a:spcPts val="2100"/>
              </a:lnSpc>
              <a:buNone/>
            </a:pPr>
            <a:r>
              <a:rPr lang="en-US" sz="2400" b="1" i="1" dirty="0">
                <a:solidFill>
                  <a:srgbClr val="4D4D4D"/>
                </a:solidFill>
                <a:latin typeface="Host Grotesk Medium" pitchFamily="34" charset="0"/>
                <a:ea typeface="Host Grotesk Medium" pitchFamily="34" charset="-122"/>
                <a:cs typeface="Host Grotesk Medium" pitchFamily="34" charset="-120"/>
              </a:rPr>
              <a:t>SQL Challenges</a:t>
            </a:r>
            <a:endParaRPr lang="en-US" sz="2400" dirty="0"/>
          </a:p>
        </p:txBody>
      </p:sp>
      <p:sp>
        <p:nvSpPr>
          <p:cNvPr id="10" name="Text 7"/>
          <p:cNvSpPr/>
          <p:nvPr/>
        </p:nvSpPr>
        <p:spPr>
          <a:xfrm>
            <a:off x="609838" y="3736062"/>
            <a:ext cx="13410724" cy="660797"/>
          </a:xfrm>
          <a:prstGeom prst="rect">
            <a:avLst/>
          </a:prstGeom>
          <a:noFill/>
          <a:ln/>
        </p:spPr>
        <p:txBody>
          <a:bodyPr wrap="square" lIns="0" tIns="0" rIns="0" bIns="0" rtlCol="0" anchor="t"/>
          <a:lstStyle/>
          <a:p>
            <a:pPr marL="342900" indent="-342900" algn="l">
              <a:lnSpc>
                <a:spcPts val="2050"/>
              </a:lnSpc>
              <a:buSzPct val="100000"/>
              <a:buChar char="•"/>
            </a:pPr>
            <a:r>
              <a:rPr lang="en-US" b="1" dirty="0">
                <a:solidFill>
                  <a:srgbClr val="FFFFFF"/>
                </a:solidFill>
                <a:latin typeface="Roboto" pitchFamily="34" charset="0"/>
                <a:ea typeface="Roboto" pitchFamily="34" charset="-122"/>
                <a:cs typeface="Roboto" pitchFamily="34" charset="-120"/>
              </a:rPr>
              <a:t>Tracking Model Switches by Location</a:t>
            </a:r>
            <a:r>
              <a:rPr lang="en-US" dirty="0">
                <a:solidFill>
                  <a:srgbClr val="000000"/>
                </a:solidFill>
                <a:latin typeface="Roboto" pitchFamily="34" charset="0"/>
                <a:ea typeface="Roboto" pitchFamily="34" charset="-122"/>
                <a:cs typeface="Roboto" pitchFamily="34" charset="-120"/>
              </a:rPr>
              <a:t>: Learned and applied window functions like </a:t>
            </a:r>
            <a:r>
              <a:rPr lang="en-US" dirty="0">
                <a:solidFill>
                  <a:srgbClr val="000000"/>
                </a:solidFill>
                <a:highlight>
                  <a:srgbClr val="737373"/>
                </a:highlight>
                <a:latin typeface="Consolas" pitchFamily="34" charset="0"/>
                <a:ea typeface="Consolas" pitchFamily="34" charset="-122"/>
                <a:cs typeface="Consolas" pitchFamily="34" charset="-120"/>
              </a:rPr>
              <a:t>LAG()</a:t>
            </a:r>
            <a:r>
              <a:rPr lang="en-US" dirty="0">
                <a:solidFill>
                  <a:srgbClr val="FFFFFF"/>
                </a:solidFill>
                <a:latin typeface="Roboto" pitchFamily="34" charset="0"/>
                <a:ea typeface="Roboto" pitchFamily="34" charset="-122"/>
                <a:cs typeface="Roboto" pitchFamily="34" charset="-120"/>
              </a:rPr>
              <a:t> by studying examples and testing with smaller datasets to ensure correctness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11" name="Text 8"/>
          <p:cNvSpPr/>
          <p:nvPr/>
        </p:nvSpPr>
        <p:spPr>
          <a:xfrm>
            <a:off x="609838" y="4457819"/>
            <a:ext cx="13410724" cy="660797"/>
          </a:xfrm>
          <a:prstGeom prst="rect">
            <a:avLst/>
          </a:prstGeom>
          <a:noFill/>
          <a:ln/>
        </p:spPr>
        <p:txBody>
          <a:bodyPr wrap="square" lIns="0" tIns="0" rIns="0" bIns="0" rtlCol="0" anchor="t"/>
          <a:lstStyle/>
          <a:p>
            <a:pPr marL="342900" indent="-342900" algn="l">
              <a:lnSpc>
                <a:spcPts val="2050"/>
              </a:lnSpc>
              <a:buSzPct val="100000"/>
              <a:buChar char="•"/>
            </a:pPr>
            <a:r>
              <a:rPr lang="en-US" b="1" dirty="0">
                <a:solidFill>
                  <a:srgbClr val="FFFFFF"/>
                </a:solidFill>
                <a:latin typeface="Roboto" pitchFamily="34" charset="0"/>
                <a:ea typeface="Roboto" pitchFamily="34" charset="-122"/>
                <a:cs typeface="Roboto" pitchFamily="34" charset="-120"/>
              </a:rPr>
              <a:t>Counting EV Types by City and Year</a:t>
            </a:r>
            <a:r>
              <a:rPr lang="en-US" dirty="0">
                <a:solidFill>
                  <a:srgbClr val="000000"/>
                </a:solidFill>
                <a:latin typeface="Roboto" pitchFamily="34" charset="0"/>
                <a:ea typeface="Roboto" pitchFamily="34" charset="-122"/>
                <a:cs typeface="Roboto" pitchFamily="34" charset="-120"/>
              </a:rPr>
              <a:t>: Practiced using </a:t>
            </a:r>
            <a:r>
              <a:rPr lang="en-US" dirty="0">
                <a:solidFill>
                  <a:srgbClr val="000000"/>
                </a:solidFill>
                <a:highlight>
                  <a:srgbClr val="737373"/>
                </a:highlight>
                <a:latin typeface="Consolas" pitchFamily="34" charset="0"/>
                <a:ea typeface="Consolas" pitchFamily="34" charset="-122"/>
                <a:cs typeface="Consolas" pitchFamily="34" charset="-120"/>
              </a:rPr>
              <a:t>CASE WHEN</a:t>
            </a:r>
            <a:r>
              <a:rPr lang="en-US" dirty="0">
                <a:solidFill>
                  <a:srgbClr val="FFFFFF"/>
                </a:solidFill>
                <a:latin typeface="Roboto" pitchFamily="34" charset="0"/>
                <a:ea typeface="Roboto" pitchFamily="34" charset="-122"/>
                <a:cs typeface="Roboto" pitchFamily="34" charset="-120"/>
              </a:rPr>
              <a:t> inside aggregation functions to conditionally count different EV types like BEVs and PHEVs</a:t>
            </a:r>
            <a:r>
              <a:rPr lang="en-US" sz="1350" dirty="0">
                <a:solidFill>
                  <a:srgbClr val="FFFFFF"/>
                </a:solidFill>
                <a:latin typeface="Roboto" pitchFamily="34" charset="0"/>
                <a:ea typeface="Roboto" pitchFamily="34" charset="-122"/>
                <a:cs typeface="Roboto" pitchFamily="34" charset="-120"/>
              </a:rPr>
              <a:t>.</a:t>
            </a:r>
            <a:endParaRPr lang="en-US" sz="1350" dirty="0"/>
          </a:p>
        </p:txBody>
      </p:sp>
      <p:sp>
        <p:nvSpPr>
          <p:cNvPr id="12" name="Text 9"/>
          <p:cNvSpPr/>
          <p:nvPr/>
        </p:nvSpPr>
        <p:spPr>
          <a:xfrm>
            <a:off x="609838" y="5179576"/>
            <a:ext cx="13410724" cy="653177"/>
          </a:xfrm>
          <a:prstGeom prst="rect">
            <a:avLst/>
          </a:prstGeom>
          <a:noFill/>
          <a:ln/>
        </p:spPr>
        <p:txBody>
          <a:bodyPr wrap="square" lIns="0" tIns="0" rIns="0" bIns="0" rtlCol="0" anchor="t"/>
          <a:lstStyle/>
          <a:p>
            <a:pPr marL="342900" indent="-342900" algn="l">
              <a:lnSpc>
                <a:spcPts val="2050"/>
              </a:lnSpc>
              <a:buSzPct val="100000"/>
              <a:buChar char="•"/>
            </a:pPr>
            <a:r>
              <a:rPr lang="en-US" b="1" dirty="0">
                <a:solidFill>
                  <a:srgbClr val="FFFFFF"/>
                </a:solidFill>
                <a:latin typeface="Roboto" pitchFamily="34" charset="0"/>
                <a:ea typeface="Roboto" pitchFamily="34" charset="-122"/>
                <a:cs typeface="Roboto" pitchFamily="34" charset="-120"/>
              </a:rPr>
              <a:t>Segmenting Electric Range</a:t>
            </a:r>
            <a:r>
              <a:rPr lang="en-US" dirty="0">
                <a:solidFill>
                  <a:srgbClr val="000000"/>
                </a:solidFill>
                <a:latin typeface="Roboto" pitchFamily="34" charset="0"/>
                <a:ea typeface="Roboto" pitchFamily="34" charset="-122"/>
                <a:cs typeface="Roboto" pitchFamily="34" charset="-120"/>
              </a:rPr>
              <a:t>: Used step-by-step query building to categorize vehicles into short, medium, and long range buckets. Verified with sample data for accuracy.</a:t>
            </a:r>
            <a:endParaRPr lang="en-US" dirty="0"/>
          </a:p>
        </p:txBody>
      </p:sp>
      <p:sp>
        <p:nvSpPr>
          <p:cNvPr id="13" name="Text 10"/>
          <p:cNvSpPr/>
          <p:nvPr/>
        </p:nvSpPr>
        <p:spPr>
          <a:xfrm>
            <a:off x="609838" y="6094095"/>
            <a:ext cx="2177891" cy="272177"/>
          </a:xfrm>
          <a:prstGeom prst="rect">
            <a:avLst/>
          </a:prstGeom>
          <a:noFill/>
          <a:ln/>
        </p:spPr>
        <p:txBody>
          <a:bodyPr wrap="none" lIns="0" tIns="0" rIns="0" bIns="0" rtlCol="0" anchor="t"/>
          <a:lstStyle/>
          <a:p>
            <a:pPr marL="0" indent="0" algn="l">
              <a:lnSpc>
                <a:spcPts val="2100"/>
              </a:lnSpc>
              <a:buNone/>
            </a:pPr>
            <a:r>
              <a:rPr lang="en-US" sz="2400" b="1" i="1" dirty="0">
                <a:solidFill>
                  <a:srgbClr val="4D4D4D"/>
                </a:solidFill>
                <a:latin typeface="Host Grotesk Medium" pitchFamily="34" charset="0"/>
                <a:ea typeface="Host Grotesk Medium" pitchFamily="34" charset="-122"/>
                <a:cs typeface="Host Grotesk Medium" pitchFamily="34" charset="-120"/>
              </a:rPr>
              <a:t>Power BI Challenges</a:t>
            </a:r>
            <a:endParaRPr lang="en-US" sz="2400" dirty="0"/>
          </a:p>
        </p:txBody>
      </p:sp>
      <p:sp>
        <p:nvSpPr>
          <p:cNvPr id="14" name="Text 11"/>
          <p:cNvSpPr/>
          <p:nvPr/>
        </p:nvSpPr>
        <p:spPr>
          <a:xfrm>
            <a:off x="609838" y="6627614"/>
            <a:ext cx="13410724" cy="33420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Replicating SQL functions like </a:t>
            </a:r>
            <a:r>
              <a:rPr lang="en-US" dirty="0">
                <a:solidFill>
                  <a:srgbClr val="000000"/>
                </a:solidFill>
                <a:highlight>
                  <a:srgbClr val="737373"/>
                </a:highlight>
                <a:latin typeface="Roboto" panose="02000000000000000000" pitchFamily="2" charset="0"/>
                <a:ea typeface="Roboto" panose="02000000000000000000" pitchFamily="2" charset="0"/>
                <a:cs typeface="Roboto" panose="02000000000000000000" pitchFamily="2" charset="0"/>
              </a:rPr>
              <a:t>LAG()</a:t>
            </a:r>
            <a:r>
              <a:rPr lang="en-US" dirty="0">
                <a:solidFill>
                  <a:srgbClr val="FFFFFF"/>
                </a:solidFill>
                <a:latin typeface="Roboto" panose="02000000000000000000" pitchFamily="2" charset="0"/>
                <a:ea typeface="Roboto" panose="02000000000000000000" pitchFamily="2" charset="0"/>
                <a:cs typeface="Roboto" panose="02000000000000000000" pitchFamily="2" charset="0"/>
              </a:rPr>
              <a:t> in DAX was complex at first.</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15" name="Text 12"/>
          <p:cNvSpPr/>
          <p:nvPr/>
        </p:nvSpPr>
        <p:spPr>
          <a:xfrm>
            <a:off x="609838" y="7022783"/>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000000"/>
                </a:solidFill>
                <a:latin typeface="Roboto" pitchFamily="34" charset="0"/>
                <a:ea typeface="Roboto" pitchFamily="34" charset="-122"/>
                <a:cs typeface="Roboto" pitchFamily="34" charset="-120"/>
              </a:rPr>
              <a:t>Creating </a:t>
            </a:r>
            <a:r>
              <a:rPr lang="en-US" b="1" dirty="0">
                <a:solidFill>
                  <a:srgbClr val="FFFFFF"/>
                </a:solidFill>
                <a:latin typeface="Roboto" pitchFamily="34" charset="0"/>
                <a:ea typeface="Roboto" pitchFamily="34" charset="-122"/>
                <a:cs typeface="Roboto" pitchFamily="34" charset="-120"/>
              </a:rPr>
              <a:t>dynamic dashboards</a:t>
            </a:r>
            <a:r>
              <a:rPr lang="en-US" dirty="0">
                <a:solidFill>
                  <a:srgbClr val="000000"/>
                </a:solidFill>
                <a:latin typeface="Roboto" pitchFamily="34" charset="0"/>
                <a:ea typeface="Roboto" pitchFamily="34" charset="-122"/>
                <a:cs typeface="Roboto" pitchFamily="34" charset="-120"/>
              </a:rPr>
              <a:t> for various business metrics (e.g., Retention, Churn, Funnel) required careful mapping.</a:t>
            </a:r>
            <a:endParaRPr lang="en-US" dirty="0"/>
          </a:p>
        </p:txBody>
      </p:sp>
      <p:sp>
        <p:nvSpPr>
          <p:cNvPr id="16" name="Text 13"/>
          <p:cNvSpPr/>
          <p:nvPr/>
        </p:nvSpPr>
        <p:spPr>
          <a:xfrm>
            <a:off x="609838" y="7410331"/>
            <a:ext cx="13410724" cy="326588"/>
          </a:xfrm>
          <a:prstGeom prst="rect">
            <a:avLst/>
          </a:prstGeom>
          <a:noFill/>
          <a:ln/>
        </p:spPr>
        <p:txBody>
          <a:bodyPr wrap="none" lIns="0" tIns="0" rIns="0" bIns="0" rtlCol="0" anchor="t"/>
          <a:lstStyle/>
          <a:p>
            <a:pPr marL="342900" indent="-342900" algn="l">
              <a:lnSpc>
                <a:spcPts val="2050"/>
              </a:lnSpc>
              <a:buSzPct val="100000"/>
              <a:buChar char="•"/>
            </a:pPr>
            <a:r>
              <a:rPr lang="en-US" dirty="0">
                <a:solidFill>
                  <a:srgbClr val="000000"/>
                </a:solidFill>
                <a:latin typeface="Roboto" pitchFamily="34" charset="0"/>
                <a:ea typeface="Roboto" pitchFamily="34" charset="-122"/>
                <a:cs typeface="Roboto" pitchFamily="34" charset="-120"/>
              </a:rPr>
              <a:t>Designing </a:t>
            </a:r>
            <a:r>
              <a:rPr lang="en-US" b="1" dirty="0">
                <a:solidFill>
                  <a:srgbClr val="FFFFFF"/>
                </a:solidFill>
                <a:latin typeface="Roboto" pitchFamily="34" charset="0"/>
                <a:ea typeface="Roboto" pitchFamily="34" charset="-122"/>
                <a:cs typeface="Roboto" pitchFamily="34" charset="-120"/>
              </a:rPr>
              <a:t>custom DAX measures</a:t>
            </a:r>
            <a:r>
              <a:rPr lang="en-US" dirty="0">
                <a:solidFill>
                  <a:srgbClr val="000000"/>
                </a:solidFill>
                <a:latin typeface="Roboto" pitchFamily="34" charset="0"/>
                <a:ea typeface="Roboto" pitchFamily="34" charset="-122"/>
                <a:cs typeface="Roboto" pitchFamily="34" charset="-120"/>
              </a:rPr>
              <a:t> to match SQL logic needed trial and error.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662737" y="0"/>
            <a:ext cx="5967663" cy="8229600"/>
          </a:xfrm>
          <a:prstGeom prst="rect">
            <a:avLst/>
          </a:prstGeom>
        </p:spPr>
      </p:pic>
      <p:sp>
        <p:nvSpPr>
          <p:cNvPr id="3" name="Text 0"/>
          <p:cNvSpPr/>
          <p:nvPr/>
        </p:nvSpPr>
        <p:spPr>
          <a:xfrm>
            <a:off x="1153894" y="1195149"/>
            <a:ext cx="6836212" cy="566976"/>
          </a:xfrm>
          <a:prstGeom prst="rect">
            <a:avLst/>
          </a:prstGeom>
          <a:noFill/>
          <a:ln/>
        </p:spPr>
        <p:txBody>
          <a:bodyPr wrap="none" lIns="0" tIns="0" rIns="0" bIns="0" rtlCol="0" anchor="t"/>
          <a:lstStyle/>
          <a:p>
            <a:pPr marL="0" indent="0" algn="l">
              <a:lnSpc>
                <a:spcPts val="4450"/>
              </a:lnSpc>
              <a:buNone/>
            </a:pPr>
            <a:r>
              <a:rPr lang="en-US" sz="3550" dirty="0">
                <a:solidFill>
                  <a:srgbClr val="000000"/>
                </a:solidFill>
                <a:latin typeface="Host Grotesk Medium" pitchFamily="34" charset="0"/>
                <a:ea typeface="Host Grotesk Medium" pitchFamily="34" charset="-122"/>
                <a:cs typeface="Host Grotesk Medium" pitchFamily="34" charset="-120"/>
              </a:rPr>
              <a:t>HOW I OVERCAME CHALLENGES</a:t>
            </a:r>
            <a:endParaRPr lang="en-US" sz="3550" dirty="0"/>
          </a:p>
        </p:txBody>
      </p:sp>
      <p:sp>
        <p:nvSpPr>
          <p:cNvPr id="4" name="Text 1"/>
          <p:cNvSpPr/>
          <p:nvPr/>
        </p:nvSpPr>
        <p:spPr>
          <a:xfrm>
            <a:off x="793790" y="2272427"/>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Utilized </a:t>
            </a:r>
            <a:r>
              <a:rPr lang="en-US" sz="1750" b="1" dirty="0">
                <a:solidFill>
                  <a:srgbClr val="384653"/>
                </a:solidFill>
                <a:latin typeface="Roboto" pitchFamily="34" charset="0"/>
                <a:ea typeface="Roboto" pitchFamily="34" charset="-122"/>
                <a:cs typeface="Roboto" pitchFamily="34" charset="-120"/>
              </a:rPr>
              <a:t>ChatGPT and YouTube tutorials</a:t>
            </a:r>
            <a:r>
              <a:rPr lang="en-US" sz="1750" dirty="0">
                <a:solidFill>
                  <a:srgbClr val="384653"/>
                </a:solidFill>
                <a:latin typeface="Roboto" pitchFamily="34" charset="0"/>
                <a:ea typeface="Roboto" pitchFamily="34" charset="-122"/>
                <a:cs typeface="Roboto" pitchFamily="34" charset="-120"/>
              </a:rPr>
              <a:t> to grasp data cleaning techniques in </a:t>
            </a:r>
            <a:r>
              <a:rPr lang="en-US" sz="1750" b="1" dirty="0">
                <a:solidFill>
                  <a:srgbClr val="384653"/>
                </a:solidFill>
                <a:latin typeface="Roboto" pitchFamily="34" charset="0"/>
                <a:ea typeface="Roboto" pitchFamily="34" charset="-122"/>
                <a:cs typeface="Roboto" pitchFamily="34" charset="-120"/>
              </a:rPr>
              <a:t>SQL</a:t>
            </a:r>
            <a:r>
              <a:rPr lang="en-US" sz="1750" dirty="0">
                <a:solidFill>
                  <a:srgbClr val="384653"/>
                </a:solidFill>
                <a:latin typeface="Roboto" pitchFamily="34" charset="0"/>
                <a:ea typeface="Roboto" pitchFamily="34" charset="-122"/>
                <a:cs typeface="Roboto" pitchFamily="34" charset="-120"/>
              </a:rPr>
              <a:t> and </a:t>
            </a:r>
            <a:r>
              <a:rPr lang="en-US" sz="1750" b="1" dirty="0">
                <a:solidFill>
                  <a:srgbClr val="384653"/>
                </a:solidFill>
                <a:latin typeface="Roboto" pitchFamily="34" charset="0"/>
                <a:ea typeface="Roboto" pitchFamily="34" charset="-122"/>
                <a:cs typeface="Roboto" pitchFamily="34" charset="-120"/>
              </a:rPr>
              <a:t>Excel</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5" name="Text 2"/>
          <p:cNvSpPr/>
          <p:nvPr/>
        </p:nvSpPr>
        <p:spPr>
          <a:xfrm>
            <a:off x="793790" y="3032046"/>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Practiced and </a:t>
            </a:r>
            <a:r>
              <a:rPr lang="en-US" sz="1750" b="1" dirty="0">
                <a:solidFill>
                  <a:srgbClr val="384653"/>
                </a:solidFill>
                <a:latin typeface="Roboto" pitchFamily="34" charset="0"/>
                <a:ea typeface="Roboto" pitchFamily="34" charset="-122"/>
                <a:cs typeface="Roboto" pitchFamily="34" charset="-120"/>
              </a:rPr>
              <a:t>validated SQL queries</a:t>
            </a:r>
            <a:r>
              <a:rPr lang="en-US" sz="1750" dirty="0">
                <a:solidFill>
                  <a:srgbClr val="384653"/>
                </a:solidFill>
                <a:latin typeface="Roboto" pitchFamily="34" charset="0"/>
                <a:ea typeface="Roboto" pitchFamily="34" charset="-122"/>
                <a:cs typeface="Roboto" pitchFamily="34" charset="-120"/>
              </a:rPr>
              <a:t> step by step, focusing on complex logic such as </a:t>
            </a:r>
            <a:r>
              <a:rPr lang="en-US" sz="1750" b="1" dirty="0">
                <a:solidFill>
                  <a:srgbClr val="384653"/>
                </a:solidFill>
                <a:latin typeface="Roboto" pitchFamily="34" charset="0"/>
                <a:ea typeface="Roboto" pitchFamily="34" charset="-122"/>
                <a:cs typeface="Roboto" pitchFamily="34" charset="-120"/>
              </a:rPr>
              <a:t>conditional aggregations</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6" name="Text 3"/>
          <p:cNvSpPr/>
          <p:nvPr/>
        </p:nvSpPr>
        <p:spPr>
          <a:xfrm>
            <a:off x="793790" y="3791664"/>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Learned </a:t>
            </a:r>
            <a:r>
              <a:rPr lang="en-US" sz="1750" b="1" dirty="0">
                <a:solidFill>
                  <a:srgbClr val="384653"/>
                </a:solidFill>
                <a:latin typeface="Roboto" pitchFamily="34" charset="0"/>
                <a:ea typeface="Roboto" pitchFamily="34" charset="-122"/>
                <a:cs typeface="Roboto" pitchFamily="34" charset="-120"/>
              </a:rPr>
              <a:t>basic DAX</a:t>
            </a:r>
            <a:r>
              <a:rPr lang="en-US" sz="1750" dirty="0">
                <a:solidFill>
                  <a:srgbClr val="384653"/>
                </a:solidFill>
                <a:latin typeface="Roboto" pitchFamily="34" charset="0"/>
                <a:ea typeface="Roboto" pitchFamily="34" charset="-122"/>
                <a:cs typeface="Roboto" pitchFamily="34" charset="-120"/>
              </a:rPr>
              <a:t> concepts and used </a:t>
            </a:r>
            <a:r>
              <a:rPr lang="en-US" sz="1750" b="1" dirty="0">
                <a:solidFill>
                  <a:srgbClr val="384653"/>
                </a:solidFill>
                <a:latin typeface="Roboto" pitchFamily="34" charset="0"/>
                <a:ea typeface="Roboto" pitchFamily="34" charset="-122"/>
                <a:cs typeface="Roboto" pitchFamily="34" charset="-120"/>
              </a:rPr>
              <a:t>AI tools</a:t>
            </a:r>
            <a:r>
              <a:rPr lang="en-US" sz="1750" dirty="0">
                <a:solidFill>
                  <a:srgbClr val="384653"/>
                </a:solidFill>
                <a:latin typeface="Roboto" pitchFamily="34" charset="0"/>
                <a:ea typeface="Roboto" pitchFamily="34" charset="-122"/>
                <a:cs typeface="Roboto" pitchFamily="34" charset="-120"/>
              </a:rPr>
              <a:t> to ensure the accuracy of calculated columns and measures in </a:t>
            </a:r>
            <a:r>
              <a:rPr lang="en-US" sz="1750" b="1" dirty="0">
                <a:solidFill>
                  <a:srgbClr val="384653"/>
                </a:solidFill>
                <a:latin typeface="Roboto" pitchFamily="34" charset="0"/>
                <a:ea typeface="Roboto" pitchFamily="34" charset="-122"/>
                <a:cs typeface="Roboto" pitchFamily="34" charset="-120"/>
              </a:rPr>
              <a:t>Power BI</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7" name="Text 4"/>
          <p:cNvSpPr/>
          <p:nvPr/>
        </p:nvSpPr>
        <p:spPr>
          <a:xfrm>
            <a:off x="793790" y="4551283"/>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b="1" dirty="0">
                <a:solidFill>
                  <a:srgbClr val="384653"/>
                </a:solidFill>
                <a:latin typeface="Roboto" pitchFamily="34" charset="0"/>
                <a:ea typeface="Roboto" pitchFamily="34" charset="-122"/>
                <a:cs typeface="Roboto" pitchFamily="34" charset="-120"/>
              </a:rPr>
              <a:t>Organized and solved questions</a:t>
            </a:r>
            <a:r>
              <a:rPr lang="en-US" sz="1750" dirty="0">
                <a:solidFill>
                  <a:srgbClr val="384653"/>
                </a:solidFill>
                <a:latin typeface="Roboto" pitchFamily="34" charset="0"/>
                <a:ea typeface="Roboto" pitchFamily="34" charset="-122"/>
                <a:cs typeface="Roboto" pitchFamily="34" charset="-120"/>
              </a:rPr>
              <a:t> by grouping them based on logic type (e.g., date logic, range bucketing, model switch).</a:t>
            </a:r>
            <a:endParaRPr lang="en-US" sz="1750" dirty="0"/>
          </a:p>
        </p:txBody>
      </p:sp>
      <p:sp>
        <p:nvSpPr>
          <p:cNvPr id="8" name="Text 5"/>
          <p:cNvSpPr/>
          <p:nvPr/>
        </p:nvSpPr>
        <p:spPr>
          <a:xfrm>
            <a:off x="793790" y="5310902"/>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b="1" dirty="0">
                <a:solidFill>
                  <a:srgbClr val="384653"/>
                </a:solidFill>
                <a:latin typeface="Roboto" pitchFamily="34" charset="0"/>
                <a:ea typeface="Roboto" pitchFamily="34" charset="-122"/>
                <a:cs typeface="Roboto" pitchFamily="34" charset="-120"/>
              </a:rPr>
              <a:t>Cross-checked</a:t>
            </a:r>
            <a:r>
              <a:rPr lang="en-US" sz="1750" dirty="0">
                <a:solidFill>
                  <a:srgbClr val="384653"/>
                </a:solidFill>
                <a:latin typeface="Roboto" pitchFamily="34" charset="0"/>
                <a:ea typeface="Roboto" pitchFamily="34" charset="-122"/>
                <a:cs typeface="Roboto" pitchFamily="34" charset="-120"/>
              </a:rPr>
              <a:t> Power BI outputs with SQL results to maintain </a:t>
            </a:r>
            <a:r>
              <a:rPr lang="en-US" sz="1750" b="1" dirty="0">
                <a:solidFill>
                  <a:srgbClr val="384653"/>
                </a:solidFill>
                <a:latin typeface="Roboto" pitchFamily="34" charset="0"/>
                <a:ea typeface="Roboto" pitchFamily="34" charset="-122"/>
                <a:cs typeface="Roboto" pitchFamily="34" charset="-120"/>
              </a:rPr>
              <a:t>data consistency and accuracy</a:t>
            </a:r>
            <a:r>
              <a:rPr lang="en-US" sz="1750" dirty="0">
                <a:solidFill>
                  <a:srgbClr val="384653"/>
                </a:solidFill>
                <a:latin typeface="Roboto" pitchFamily="34" charset="0"/>
                <a:ea typeface="Roboto" pitchFamily="34" charset="-122"/>
                <a:cs typeface="Roboto" pitchFamily="34" charset="-120"/>
              </a:rPr>
              <a:t>.</a:t>
            </a:r>
            <a:endParaRPr lang="en-US" sz="1750" dirty="0"/>
          </a:p>
        </p:txBody>
      </p:sp>
      <p:sp>
        <p:nvSpPr>
          <p:cNvPr id="9" name="Text 6"/>
          <p:cNvSpPr/>
          <p:nvPr/>
        </p:nvSpPr>
        <p:spPr>
          <a:xfrm>
            <a:off x="793790" y="6070521"/>
            <a:ext cx="7556421" cy="680323"/>
          </a:xfrm>
          <a:prstGeom prst="rect">
            <a:avLst/>
          </a:prstGeom>
          <a:noFill/>
          <a:ln/>
        </p:spPr>
        <p:txBody>
          <a:bodyPr wrap="square" lIns="0" tIns="0" rIns="0" bIns="0" rtlCol="0" anchor="t"/>
          <a:lstStyle/>
          <a:p>
            <a:pPr marL="342900" indent="-342900" algn="l">
              <a:lnSpc>
                <a:spcPts val="2650"/>
              </a:lnSpc>
              <a:buSzPct val="100000"/>
              <a:buChar char="•"/>
            </a:pPr>
            <a:r>
              <a:rPr lang="en-US" sz="1750" dirty="0">
                <a:solidFill>
                  <a:srgbClr val="384653"/>
                </a:solidFill>
                <a:latin typeface="Roboto" pitchFamily="34" charset="0"/>
                <a:ea typeface="Roboto" pitchFamily="34" charset="-122"/>
                <a:cs typeface="Roboto" pitchFamily="34" charset="-120"/>
              </a:rPr>
              <a:t>Designed </a:t>
            </a:r>
            <a:r>
              <a:rPr lang="en-US" sz="1750" b="1" dirty="0">
                <a:solidFill>
                  <a:srgbClr val="384653"/>
                </a:solidFill>
                <a:latin typeface="Roboto" pitchFamily="34" charset="0"/>
                <a:ea typeface="Roboto" pitchFamily="34" charset="-122"/>
                <a:cs typeface="Roboto" pitchFamily="34" charset="-120"/>
              </a:rPr>
              <a:t>clean, product-metric dashboards</a:t>
            </a:r>
            <a:r>
              <a:rPr lang="en-US" sz="1750" dirty="0">
                <a:solidFill>
                  <a:srgbClr val="384653"/>
                </a:solidFill>
                <a:latin typeface="Roboto" pitchFamily="34" charset="0"/>
                <a:ea typeface="Roboto" pitchFamily="34" charset="-122"/>
                <a:cs typeface="Roboto" pitchFamily="34" charset="-120"/>
              </a:rPr>
              <a:t> that enhance </a:t>
            </a:r>
            <a:r>
              <a:rPr lang="en-US" sz="1750" b="1" dirty="0">
                <a:solidFill>
                  <a:srgbClr val="384653"/>
                </a:solidFill>
                <a:latin typeface="Roboto" pitchFamily="34" charset="0"/>
                <a:ea typeface="Roboto" pitchFamily="34" charset="-122"/>
                <a:cs typeface="Roboto" pitchFamily="34" charset="-120"/>
              </a:rPr>
              <a:t>visual storytelling and insight clarity</a:t>
            </a:r>
            <a:r>
              <a:rPr lang="en-US" sz="1750" dirty="0">
                <a:solidFill>
                  <a:srgbClr val="384653"/>
                </a:solidFill>
                <a:latin typeface="Roboto" pitchFamily="34" charset="0"/>
                <a:ea typeface="Roboto" pitchFamily="34" charset="-122"/>
                <a:cs typeface="Roboto" pitchFamily="34" charset="-120"/>
              </a:rPr>
              <a: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044183" y="384459"/>
            <a:ext cx="6636187" cy="483632"/>
          </a:xfrm>
          <a:prstGeom prst="rect">
            <a:avLst/>
          </a:prstGeom>
          <a:noFill/>
          <a:ln/>
        </p:spPr>
        <p:txBody>
          <a:bodyPr wrap="none" lIns="0" tIns="0" rIns="0" bIns="0" rtlCol="0" anchor="t"/>
          <a:lstStyle/>
          <a:p>
            <a:pPr marL="0" indent="0" algn="l">
              <a:lnSpc>
                <a:spcPts val="3800"/>
              </a:lnSpc>
              <a:buNone/>
            </a:pPr>
            <a:r>
              <a:rPr lang="en-US" sz="3000" dirty="0">
                <a:solidFill>
                  <a:srgbClr val="2E3C4E"/>
                </a:solidFill>
                <a:latin typeface="Host Grotesk Medium" pitchFamily="34" charset="0"/>
                <a:ea typeface="Host Grotesk Medium" pitchFamily="34" charset="-122"/>
                <a:cs typeface="Host Grotesk Medium" pitchFamily="34" charset="-120"/>
              </a:rPr>
              <a:t>                        ABOUT THE DATASET</a:t>
            </a:r>
            <a:endParaRPr lang="en-US" sz="3000" dirty="0"/>
          </a:p>
        </p:txBody>
      </p:sp>
      <p:sp>
        <p:nvSpPr>
          <p:cNvPr id="3" name="Text 1"/>
          <p:cNvSpPr/>
          <p:nvPr/>
        </p:nvSpPr>
        <p:spPr>
          <a:xfrm>
            <a:off x="541615" y="1042160"/>
            <a:ext cx="13547169" cy="290155"/>
          </a:xfrm>
          <a:prstGeom prst="rect">
            <a:avLst/>
          </a:prstGeom>
          <a:noFill/>
          <a:ln/>
        </p:spPr>
        <p:txBody>
          <a:bodyPr wrap="none" lIns="0" tIns="0" rIns="0" bIns="0" rtlCol="0" anchor="t"/>
          <a:lstStyle/>
          <a:p>
            <a:pPr marL="0" indent="0" algn="l">
              <a:lnSpc>
                <a:spcPts val="2250"/>
              </a:lnSpc>
              <a:buNone/>
            </a:pPr>
            <a:r>
              <a:rPr lang="en-US" sz="1600" dirty="0">
                <a:solidFill>
                  <a:srgbClr val="384653"/>
                </a:solidFill>
                <a:latin typeface="Roboto" pitchFamily="34" charset="0"/>
                <a:ea typeface="Roboto" pitchFamily="34" charset="-122"/>
                <a:cs typeface="Roboto" pitchFamily="34" charset="-120"/>
              </a:rPr>
              <a:t>• </a:t>
            </a:r>
            <a:r>
              <a:rPr lang="en-US" sz="1600" b="1" dirty="0">
                <a:solidFill>
                  <a:srgbClr val="384653"/>
                </a:solidFill>
                <a:latin typeface="Roboto" pitchFamily="34" charset="0"/>
                <a:ea typeface="Roboto" pitchFamily="34" charset="-122"/>
                <a:cs typeface="Roboto" pitchFamily="34" charset="-120"/>
              </a:rPr>
              <a:t>Dataset Source:   Kaggle</a:t>
            </a:r>
            <a:r>
              <a:rPr lang="en-US" sz="1600" dirty="0">
                <a:solidFill>
                  <a:srgbClr val="384653"/>
                </a:solidFill>
                <a:latin typeface="Roboto" pitchFamily="34" charset="0"/>
                <a:ea typeface="Roboto" pitchFamily="34" charset="-122"/>
                <a:cs typeface="Roboto" pitchFamily="34" charset="-120"/>
              </a:rPr>
              <a:t> – EV Vehicle Registration Data (Washington State) </a:t>
            </a:r>
            <a:endParaRPr lang="en-US" sz="1600" dirty="0"/>
          </a:p>
        </p:txBody>
      </p:sp>
      <p:sp>
        <p:nvSpPr>
          <p:cNvPr id="4" name="Text 2"/>
          <p:cNvSpPr/>
          <p:nvPr/>
        </p:nvSpPr>
        <p:spPr>
          <a:xfrm>
            <a:off x="541615" y="1403115"/>
            <a:ext cx="13547169" cy="290155"/>
          </a:xfrm>
          <a:prstGeom prst="rect">
            <a:avLst/>
          </a:prstGeom>
          <a:noFill/>
          <a:ln/>
        </p:spPr>
        <p:txBody>
          <a:bodyPr wrap="none" lIns="0" tIns="0" rIns="0" bIns="0" rtlCol="0" anchor="t"/>
          <a:lstStyle/>
          <a:p>
            <a:pPr marL="0" indent="0" algn="l">
              <a:lnSpc>
                <a:spcPts val="2250"/>
              </a:lnSpc>
              <a:buNone/>
            </a:pPr>
            <a:r>
              <a:rPr lang="en-US" sz="1600" b="1" dirty="0">
                <a:solidFill>
                  <a:srgbClr val="384653"/>
                </a:solidFill>
                <a:latin typeface="Roboto" pitchFamily="34" charset="0"/>
                <a:ea typeface="Roboto" pitchFamily="34" charset="-122"/>
                <a:cs typeface="Roboto" pitchFamily="34" charset="-120"/>
              </a:rPr>
              <a:t>• Dataset Period:</a:t>
            </a:r>
            <a:r>
              <a:rPr lang="en-US" sz="1600" dirty="0">
                <a:solidFill>
                  <a:srgbClr val="384653"/>
                </a:solidFill>
                <a:latin typeface="Roboto" pitchFamily="34" charset="0"/>
                <a:ea typeface="Roboto" pitchFamily="34" charset="-122"/>
                <a:cs typeface="Roboto" pitchFamily="34" charset="-120"/>
              </a:rPr>
              <a:t>   2010 to 2023 (Model Year) </a:t>
            </a:r>
            <a:endParaRPr lang="en-US" sz="1600" dirty="0"/>
          </a:p>
        </p:txBody>
      </p:sp>
      <p:sp>
        <p:nvSpPr>
          <p:cNvPr id="5" name="Text 3"/>
          <p:cNvSpPr/>
          <p:nvPr/>
        </p:nvSpPr>
        <p:spPr>
          <a:xfrm>
            <a:off x="541615" y="1786100"/>
            <a:ext cx="13547169" cy="290155"/>
          </a:xfrm>
          <a:prstGeom prst="rect">
            <a:avLst/>
          </a:prstGeom>
          <a:noFill/>
          <a:ln/>
        </p:spPr>
        <p:txBody>
          <a:bodyPr wrap="none" lIns="0" tIns="0" rIns="0" bIns="0" rtlCol="0" anchor="t"/>
          <a:lstStyle/>
          <a:p>
            <a:pPr marL="0" indent="0" algn="l">
              <a:lnSpc>
                <a:spcPts val="2250"/>
              </a:lnSpc>
              <a:buNone/>
            </a:pPr>
            <a:r>
              <a:rPr lang="en-US" sz="1500" b="1" dirty="0">
                <a:solidFill>
                  <a:srgbClr val="384653"/>
                </a:solidFill>
                <a:latin typeface="Roboto" pitchFamily="34" charset="0"/>
                <a:ea typeface="Roboto" pitchFamily="34" charset="-122"/>
                <a:cs typeface="Roboto" pitchFamily="34" charset="-120"/>
              </a:rPr>
              <a:t>•</a:t>
            </a:r>
            <a:r>
              <a:rPr lang="en-US" sz="1600" b="1" dirty="0">
                <a:solidFill>
                  <a:srgbClr val="384653"/>
                </a:solidFill>
                <a:latin typeface="Roboto" pitchFamily="34" charset="0"/>
                <a:ea typeface="Roboto" pitchFamily="34" charset="-122"/>
                <a:cs typeface="Roboto" pitchFamily="34" charset="-120"/>
              </a:rPr>
              <a:t>Total Rows:</a:t>
            </a:r>
            <a:r>
              <a:rPr lang="en-US" sz="1600" dirty="0">
                <a:solidFill>
                  <a:srgbClr val="384653"/>
                </a:solidFill>
                <a:latin typeface="Roboto" pitchFamily="34" charset="0"/>
                <a:ea typeface="Roboto" pitchFamily="34" charset="-122"/>
                <a:cs typeface="Roboto" pitchFamily="34" charset="-120"/>
              </a:rPr>
              <a:t>  223,496 EV registrations </a:t>
            </a:r>
            <a:endParaRPr lang="en-US" sz="1600" dirty="0"/>
          </a:p>
        </p:txBody>
      </p:sp>
      <p:sp>
        <p:nvSpPr>
          <p:cNvPr id="6" name="Text 4"/>
          <p:cNvSpPr/>
          <p:nvPr/>
        </p:nvSpPr>
        <p:spPr>
          <a:xfrm>
            <a:off x="541615" y="2169085"/>
            <a:ext cx="13547169" cy="290155"/>
          </a:xfrm>
          <a:prstGeom prst="rect">
            <a:avLst/>
          </a:prstGeom>
          <a:noFill/>
          <a:ln/>
        </p:spPr>
        <p:txBody>
          <a:bodyPr wrap="none" lIns="0" tIns="0" rIns="0" bIns="0" rtlCol="0" anchor="t"/>
          <a:lstStyle/>
          <a:p>
            <a:pPr marL="0" indent="0" algn="l">
              <a:lnSpc>
                <a:spcPts val="2250"/>
              </a:lnSpc>
              <a:buNone/>
            </a:pPr>
            <a:r>
              <a:rPr lang="en-US" sz="1600" b="1" dirty="0">
                <a:solidFill>
                  <a:srgbClr val="384653"/>
                </a:solidFill>
                <a:latin typeface="Roboto" pitchFamily="34" charset="0"/>
                <a:ea typeface="Roboto" pitchFamily="34" charset="-122"/>
                <a:cs typeface="Roboto" pitchFamily="34" charset="-120"/>
              </a:rPr>
              <a:t>• Columns:</a:t>
            </a:r>
            <a:r>
              <a:rPr lang="en-US" sz="1600" dirty="0">
                <a:solidFill>
                  <a:srgbClr val="384653"/>
                </a:solidFill>
                <a:latin typeface="Roboto" pitchFamily="34" charset="0"/>
                <a:ea typeface="Roboto" pitchFamily="34" charset="-122"/>
                <a:cs typeface="Roboto" pitchFamily="34" charset="-120"/>
              </a:rPr>
              <a:t> 11</a:t>
            </a:r>
            <a:endParaRPr lang="en-US" sz="1600" dirty="0"/>
          </a:p>
        </p:txBody>
      </p:sp>
      <p:sp>
        <p:nvSpPr>
          <p:cNvPr id="7" name="Text 5"/>
          <p:cNvSpPr/>
          <p:nvPr/>
        </p:nvSpPr>
        <p:spPr>
          <a:xfrm>
            <a:off x="541615" y="2595615"/>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a:pPr>
            <a:r>
              <a:rPr lang="en-US" sz="1600" b="1" dirty="0">
                <a:solidFill>
                  <a:srgbClr val="384653"/>
                </a:solidFill>
                <a:latin typeface="Roboto" pitchFamily="34" charset="0"/>
                <a:ea typeface="Roboto" pitchFamily="34" charset="-122"/>
                <a:cs typeface="Roboto" pitchFamily="34" charset="-120"/>
              </a:rPr>
              <a:t>County</a:t>
            </a:r>
            <a:r>
              <a:rPr lang="en-US" sz="1600" dirty="0">
                <a:solidFill>
                  <a:srgbClr val="384653"/>
                </a:solidFill>
                <a:latin typeface="Roboto" pitchFamily="34" charset="0"/>
                <a:ea typeface="Roboto" pitchFamily="34" charset="-122"/>
                <a:cs typeface="Roboto" pitchFamily="34" charset="-120"/>
              </a:rPr>
              <a:t> – The county where the vehicle is registered (e.g., </a:t>
            </a:r>
            <a:r>
              <a:rPr lang="en-US" sz="1600" i="1" dirty="0">
                <a:solidFill>
                  <a:srgbClr val="384653"/>
                </a:solidFill>
                <a:latin typeface="Roboto" pitchFamily="34" charset="0"/>
                <a:ea typeface="Roboto" pitchFamily="34" charset="-122"/>
                <a:cs typeface="Roboto" pitchFamily="34" charset="-120"/>
              </a:rPr>
              <a:t>King</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Snohomish</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8" name="Text 6"/>
          <p:cNvSpPr/>
          <p:nvPr/>
        </p:nvSpPr>
        <p:spPr>
          <a:xfrm>
            <a:off x="541615" y="2913375"/>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2"/>
            </a:pPr>
            <a:r>
              <a:rPr lang="en-US" sz="1600" b="1" dirty="0">
                <a:solidFill>
                  <a:srgbClr val="384653"/>
                </a:solidFill>
                <a:latin typeface="Roboto" pitchFamily="34" charset="0"/>
                <a:ea typeface="Roboto" pitchFamily="34" charset="-122"/>
                <a:cs typeface="Roboto" pitchFamily="34" charset="-120"/>
              </a:rPr>
              <a:t>City</a:t>
            </a:r>
            <a:r>
              <a:rPr lang="en-US" sz="1600" dirty="0">
                <a:solidFill>
                  <a:srgbClr val="384653"/>
                </a:solidFill>
                <a:latin typeface="Roboto" pitchFamily="34" charset="0"/>
                <a:ea typeface="Roboto" pitchFamily="34" charset="-122"/>
                <a:cs typeface="Roboto" pitchFamily="34" charset="-120"/>
              </a:rPr>
              <a:t> – The city of vehicle registration (e.g., </a:t>
            </a:r>
            <a:r>
              <a:rPr lang="en-US" sz="1600" i="1" dirty="0">
                <a:solidFill>
                  <a:srgbClr val="384653"/>
                </a:solidFill>
                <a:latin typeface="Roboto" pitchFamily="34" charset="0"/>
                <a:ea typeface="Roboto" pitchFamily="34" charset="-122"/>
                <a:cs typeface="Roboto" pitchFamily="34" charset="-120"/>
              </a:rPr>
              <a:t>Seattle</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Lake Stevens</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9" name="Text 7"/>
          <p:cNvSpPr/>
          <p:nvPr/>
        </p:nvSpPr>
        <p:spPr>
          <a:xfrm>
            <a:off x="541615" y="3203530"/>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3"/>
            </a:pPr>
            <a:r>
              <a:rPr lang="en-US" sz="1600" b="1" dirty="0">
                <a:solidFill>
                  <a:srgbClr val="384653"/>
                </a:solidFill>
                <a:latin typeface="Roboto" pitchFamily="34" charset="0"/>
                <a:ea typeface="Roboto" pitchFamily="34" charset="-122"/>
                <a:cs typeface="Roboto" pitchFamily="34" charset="-120"/>
              </a:rPr>
              <a:t>Postal_Code</a:t>
            </a:r>
            <a:r>
              <a:rPr lang="en-US" sz="1600" dirty="0">
                <a:solidFill>
                  <a:srgbClr val="384653"/>
                </a:solidFill>
                <a:latin typeface="Roboto" pitchFamily="34" charset="0"/>
                <a:ea typeface="Roboto" pitchFamily="34" charset="-122"/>
                <a:cs typeface="Roboto" pitchFamily="34" charset="-120"/>
              </a:rPr>
              <a:t> – Zip code of the area</a:t>
            </a:r>
            <a:r>
              <a:rPr lang="en-US" sz="1200" dirty="0">
                <a:solidFill>
                  <a:srgbClr val="384653"/>
                </a:solidFill>
                <a:latin typeface="Roboto" pitchFamily="34" charset="0"/>
                <a:ea typeface="Roboto" pitchFamily="34" charset="-122"/>
                <a:cs typeface="Roboto" pitchFamily="34" charset="-120"/>
              </a:rPr>
              <a:t>.</a:t>
            </a:r>
            <a:endParaRPr lang="en-US" sz="1200" dirty="0"/>
          </a:p>
        </p:txBody>
      </p:sp>
      <p:sp>
        <p:nvSpPr>
          <p:cNvPr id="10" name="Text 8"/>
          <p:cNvSpPr/>
          <p:nvPr/>
        </p:nvSpPr>
        <p:spPr>
          <a:xfrm>
            <a:off x="541614" y="3515747"/>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4"/>
            </a:pPr>
            <a:r>
              <a:rPr lang="en-US" sz="1600" b="1" dirty="0">
                <a:solidFill>
                  <a:srgbClr val="384653"/>
                </a:solidFill>
                <a:latin typeface="Roboto" pitchFamily="34" charset="0"/>
                <a:ea typeface="Roboto" pitchFamily="34" charset="-122"/>
                <a:cs typeface="Roboto" pitchFamily="34" charset="-120"/>
              </a:rPr>
              <a:t>Model_ Year</a:t>
            </a:r>
            <a:r>
              <a:rPr lang="en-US" sz="1600" dirty="0">
                <a:solidFill>
                  <a:srgbClr val="384653"/>
                </a:solidFill>
                <a:latin typeface="Roboto" pitchFamily="34" charset="0"/>
                <a:ea typeface="Roboto" pitchFamily="34" charset="-122"/>
                <a:cs typeface="Roboto" pitchFamily="34" charset="-120"/>
              </a:rPr>
              <a:t> – Year the vehicle model was released (e.g., 2023, 2019).</a:t>
            </a:r>
            <a:endParaRPr lang="en-US" sz="1600" dirty="0"/>
          </a:p>
        </p:txBody>
      </p:sp>
      <p:sp>
        <p:nvSpPr>
          <p:cNvPr id="11" name="Text 9"/>
          <p:cNvSpPr/>
          <p:nvPr/>
        </p:nvSpPr>
        <p:spPr>
          <a:xfrm>
            <a:off x="541615" y="3813318"/>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5"/>
            </a:pPr>
            <a:r>
              <a:rPr lang="en-US" sz="1600" b="1" dirty="0">
                <a:solidFill>
                  <a:srgbClr val="384653"/>
                </a:solidFill>
                <a:latin typeface="Roboto" pitchFamily="34" charset="0"/>
                <a:ea typeface="Roboto" pitchFamily="34" charset="-122"/>
                <a:cs typeface="Roboto" pitchFamily="34" charset="-120"/>
              </a:rPr>
              <a:t>Make</a:t>
            </a:r>
            <a:r>
              <a:rPr lang="en-US" sz="1600" dirty="0">
                <a:solidFill>
                  <a:srgbClr val="384653"/>
                </a:solidFill>
                <a:latin typeface="Roboto" pitchFamily="34" charset="0"/>
                <a:ea typeface="Roboto" pitchFamily="34" charset="-122"/>
                <a:cs typeface="Roboto" pitchFamily="34" charset="-120"/>
              </a:rPr>
              <a:t> – Manufacturer of the vehicle (e.g., </a:t>
            </a:r>
            <a:r>
              <a:rPr lang="en-US" sz="1600" i="1" dirty="0">
                <a:solidFill>
                  <a:srgbClr val="384653"/>
                </a:solidFill>
                <a:latin typeface="Roboto" pitchFamily="34" charset="0"/>
                <a:ea typeface="Roboto" pitchFamily="34" charset="-122"/>
                <a:cs typeface="Roboto" pitchFamily="34" charset="-120"/>
              </a:rPr>
              <a:t>BMW</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TESLA</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JEEP</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12" name="Text 10"/>
          <p:cNvSpPr/>
          <p:nvPr/>
        </p:nvSpPr>
        <p:spPr>
          <a:xfrm>
            <a:off x="541615" y="4099544"/>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6"/>
            </a:pPr>
            <a:r>
              <a:rPr lang="en-US" sz="1600" b="1" dirty="0">
                <a:solidFill>
                  <a:srgbClr val="384653"/>
                </a:solidFill>
                <a:latin typeface="Roboto" pitchFamily="34" charset="0"/>
                <a:ea typeface="Roboto" pitchFamily="34" charset="-122"/>
                <a:cs typeface="Roboto" pitchFamily="34" charset="-120"/>
              </a:rPr>
              <a:t>Model</a:t>
            </a:r>
            <a:r>
              <a:rPr lang="en-US" sz="1600" dirty="0">
                <a:solidFill>
                  <a:srgbClr val="384653"/>
                </a:solidFill>
                <a:latin typeface="Roboto" pitchFamily="34" charset="0"/>
                <a:ea typeface="Roboto" pitchFamily="34" charset="-122"/>
                <a:cs typeface="Roboto" pitchFamily="34" charset="-120"/>
              </a:rPr>
              <a:t> – Model name of the vehicle (e.g., </a:t>
            </a:r>
            <a:r>
              <a:rPr lang="en-US" sz="1600" i="1" dirty="0">
                <a:solidFill>
                  <a:srgbClr val="384653"/>
                </a:solidFill>
                <a:latin typeface="Roboto" pitchFamily="34" charset="0"/>
                <a:ea typeface="Roboto" pitchFamily="34" charset="-122"/>
                <a:cs typeface="Roboto" pitchFamily="34" charset="-120"/>
              </a:rPr>
              <a:t>Model S</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Bolt EV</a:t>
            </a:r>
            <a:r>
              <a:rPr lang="en-US" sz="1600" dirty="0">
                <a:solidFill>
                  <a:srgbClr val="384653"/>
                </a:solidFill>
                <a:latin typeface="Roboto" pitchFamily="34" charset="0"/>
                <a:ea typeface="Roboto" pitchFamily="34" charset="-122"/>
                <a:cs typeface="Roboto" pitchFamily="34" charset="-120"/>
              </a:rPr>
              <a:t>, </a:t>
            </a:r>
            <a:r>
              <a:rPr lang="en-US" sz="1600" i="1" dirty="0">
                <a:solidFill>
                  <a:srgbClr val="384653"/>
                </a:solidFill>
                <a:latin typeface="Roboto" pitchFamily="34" charset="0"/>
                <a:ea typeface="Roboto" pitchFamily="34" charset="-122"/>
                <a:cs typeface="Roboto" pitchFamily="34" charset="-120"/>
              </a:rPr>
              <a:t>i3</a:t>
            </a:r>
            <a:r>
              <a:rPr lang="en-US" sz="1600" dirty="0">
                <a:solidFill>
                  <a:srgbClr val="384653"/>
                </a:solidFill>
                <a:latin typeface="Roboto" pitchFamily="34" charset="0"/>
                <a:ea typeface="Roboto" pitchFamily="34" charset="-122"/>
                <a:cs typeface="Roboto" pitchFamily="34" charset="-120"/>
              </a:rPr>
              <a:t>).</a:t>
            </a:r>
            <a:endParaRPr lang="en-US" sz="1600" dirty="0"/>
          </a:p>
        </p:txBody>
      </p:sp>
      <p:sp>
        <p:nvSpPr>
          <p:cNvPr id="13" name="Text 11"/>
          <p:cNvSpPr/>
          <p:nvPr/>
        </p:nvSpPr>
        <p:spPr>
          <a:xfrm>
            <a:off x="541615" y="4418092"/>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7"/>
            </a:pPr>
            <a:r>
              <a:rPr lang="en-US" sz="1600" b="1" dirty="0">
                <a:solidFill>
                  <a:srgbClr val="384653"/>
                </a:solidFill>
                <a:latin typeface="Roboto" pitchFamily="34" charset="0"/>
                <a:ea typeface="Roboto" pitchFamily="34" charset="-122"/>
                <a:cs typeface="Roboto" pitchFamily="34" charset="-120"/>
              </a:rPr>
              <a:t>Electric_ Range</a:t>
            </a:r>
            <a:r>
              <a:rPr lang="en-US" sz="1600" dirty="0">
                <a:solidFill>
                  <a:srgbClr val="384653"/>
                </a:solidFill>
                <a:latin typeface="Roboto" pitchFamily="34" charset="0"/>
                <a:ea typeface="Roboto" pitchFamily="34" charset="-122"/>
                <a:cs typeface="Roboto" pitchFamily="34" charset="-120"/>
              </a:rPr>
              <a:t> – Number of miles the vehicle can travel on electric power alone</a:t>
            </a:r>
            <a:r>
              <a:rPr lang="en-US" sz="1200" dirty="0">
                <a:solidFill>
                  <a:srgbClr val="384653"/>
                </a:solidFill>
                <a:latin typeface="Roboto" pitchFamily="34" charset="0"/>
                <a:ea typeface="Roboto" pitchFamily="34" charset="-122"/>
                <a:cs typeface="Roboto" pitchFamily="34" charset="-120"/>
              </a:rPr>
              <a:t>.</a:t>
            </a:r>
            <a:endParaRPr lang="en-US" sz="1200" dirty="0"/>
          </a:p>
        </p:txBody>
      </p:sp>
      <p:sp>
        <p:nvSpPr>
          <p:cNvPr id="14" name="Text 12"/>
          <p:cNvSpPr/>
          <p:nvPr/>
        </p:nvSpPr>
        <p:spPr>
          <a:xfrm>
            <a:off x="529776" y="4726756"/>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8"/>
            </a:pPr>
            <a:r>
              <a:rPr lang="en-US" sz="1600" b="1" dirty="0">
                <a:solidFill>
                  <a:srgbClr val="384653"/>
                </a:solidFill>
                <a:latin typeface="Roboto" pitchFamily="34" charset="0"/>
                <a:ea typeface="Roboto" pitchFamily="34" charset="-122"/>
                <a:cs typeface="Roboto" pitchFamily="34" charset="-120"/>
              </a:rPr>
              <a:t>Electric_ Utility</a:t>
            </a:r>
            <a:r>
              <a:rPr lang="en-US" sz="1600" dirty="0">
                <a:solidFill>
                  <a:srgbClr val="384653"/>
                </a:solidFill>
                <a:latin typeface="Roboto" pitchFamily="34" charset="0"/>
                <a:ea typeface="Roboto" pitchFamily="34" charset="-122"/>
                <a:cs typeface="Roboto" pitchFamily="34" charset="-120"/>
              </a:rPr>
              <a:t> – Name of the utility company supplying electricity in that region</a:t>
            </a:r>
            <a:r>
              <a:rPr lang="en-US" sz="1200" dirty="0">
                <a:solidFill>
                  <a:srgbClr val="384653"/>
                </a:solidFill>
                <a:latin typeface="Roboto" pitchFamily="34" charset="0"/>
                <a:ea typeface="Roboto" pitchFamily="34" charset="-122"/>
                <a:cs typeface="Roboto" pitchFamily="34" charset="-120"/>
              </a:rPr>
              <a:t>.</a:t>
            </a:r>
            <a:endParaRPr lang="en-US" sz="1200" dirty="0"/>
          </a:p>
        </p:txBody>
      </p:sp>
      <p:sp>
        <p:nvSpPr>
          <p:cNvPr id="15" name="Text 13"/>
          <p:cNvSpPr/>
          <p:nvPr/>
        </p:nvSpPr>
        <p:spPr>
          <a:xfrm>
            <a:off x="529775" y="5002594"/>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9"/>
            </a:pPr>
            <a:r>
              <a:rPr lang="en-US" sz="1600" b="1" dirty="0">
                <a:solidFill>
                  <a:srgbClr val="384653"/>
                </a:solidFill>
                <a:latin typeface="Roboto" pitchFamily="34" charset="0"/>
                <a:ea typeface="Roboto" pitchFamily="34" charset="-122"/>
                <a:cs typeface="Roboto" pitchFamily="34" charset="-120"/>
              </a:rPr>
              <a:t>Base_ MSRP</a:t>
            </a:r>
            <a:r>
              <a:rPr lang="en-US" sz="1600" dirty="0">
                <a:solidFill>
                  <a:srgbClr val="384653"/>
                </a:solidFill>
                <a:latin typeface="Roboto" pitchFamily="34" charset="0"/>
                <a:ea typeface="Roboto" pitchFamily="34" charset="-122"/>
                <a:cs typeface="Roboto" pitchFamily="34" charset="-120"/>
              </a:rPr>
              <a:t> – Manufacturer Suggested Retail Price (some values are missing).</a:t>
            </a:r>
            <a:endParaRPr lang="en-US" sz="1600" dirty="0"/>
          </a:p>
        </p:txBody>
      </p:sp>
      <p:sp>
        <p:nvSpPr>
          <p:cNvPr id="16" name="Text 14"/>
          <p:cNvSpPr/>
          <p:nvPr/>
        </p:nvSpPr>
        <p:spPr>
          <a:xfrm>
            <a:off x="529774" y="5316023"/>
            <a:ext cx="13547169" cy="232172"/>
          </a:xfrm>
          <a:prstGeom prst="rect">
            <a:avLst/>
          </a:prstGeom>
          <a:noFill/>
          <a:ln/>
        </p:spPr>
        <p:txBody>
          <a:bodyPr wrap="none" lIns="0" tIns="0" rIns="0" bIns="0" rtlCol="0" anchor="t"/>
          <a:lstStyle/>
          <a:p>
            <a:pPr marL="342900" indent="-342900" algn="l">
              <a:lnSpc>
                <a:spcPts val="1800"/>
              </a:lnSpc>
              <a:buSzPct val="100000"/>
              <a:buFont typeface="+mj-lt"/>
              <a:buAutoNum type="arabicPeriod" startAt="10"/>
            </a:pPr>
            <a:r>
              <a:rPr lang="en-US" sz="1600" b="1" dirty="0">
                <a:solidFill>
                  <a:srgbClr val="384653"/>
                </a:solidFill>
                <a:latin typeface="Roboto" pitchFamily="34" charset="0"/>
                <a:ea typeface="Roboto" pitchFamily="34" charset="-122"/>
                <a:cs typeface="Roboto" pitchFamily="34" charset="-120"/>
              </a:rPr>
              <a:t>Ev_ Type</a:t>
            </a:r>
            <a:r>
              <a:rPr lang="en-US" sz="1600" dirty="0">
                <a:solidFill>
                  <a:srgbClr val="384653"/>
                </a:solidFill>
                <a:latin typeface="Roboto" pitchFamily="34" charset="0"/>
                <a:ea typeface="Roboto" pitchFamily="34" charset="-122"/>
                <a:cs typeface="Roboto" pitchFamily="34" charset="-120"/>
              </a:rPr>
              <a:t> – Type of electric vehicle:</a:t>
            </a:r>
            <a:endParaRPr lang="en-US" sz="1600" dirty="0"/>
          </a:p>
        </p:txBody>
      </p:sp>
      <p:sp>
        <p:nvSpPr>
          <p:cNvPr id="17" name="Text 15"/>
          <p:cNvSpPr/>
          <p:nvPr/>
        </p:nvSpPr>
        <p:spPr>
          <a:xfrm>
            <a:off x="1323667" y="5574485"/>
            <a:ext cx="13547169" cy="239792"/>
          </a:xfrm>
          <a:prstGeom prst="rect">
            <a:avLst/>
          </a:prstGeom>
          <a:noFill/>
          <a:ln/>
        </p:spPr>
        <p:txBody>
          <a:bodyPr wrap="none" lIns="0" tIns="0" rIns="0" bIns="0" rtlCol="0" anchor="t"/>
          <a:lstStyle/>
          <a:p>
            <a:pPr marL="342900" indent="-342900" algn="l">
              <a:lnSpc>
                <a:spcPts val="1800"/>
              </a:lnSpc>
              <a:buSzPct val="100000"/>
              <a:buChar char="•"/>
            </a:pPr>
            <a:r>
              <a:rPr lang="en-US" sz="1600" dirty="0">
                <a:solidFill>
                  <a:srgbClr val="384653"/>
                </a:solidFill>
                <a:highlight>
                  <a:srgbClr val="EDECE8"/>
                </a:highlight>
                <a:latin typeface="Roboto" panose="02000000000000000000" pitchFamily="2" charset="0"/>
                <a:ea typeface="Roboto" panose="02000000000000000000" pitchFamily="2" charset="0"/>
                <a:cs typeface="Roboto" panose="02000000000000000000" pitchFamily="2" charset="0"/>
              </a:rPr>
              <a:t>BEV</a:t>
            </a:r>
            <a:r>
              <a:rPr lang="en-US" sz="1600" dirty="0">
                <a:solidFill>
                  <a:srgbClr val="384653"/>
                </a:solidFill>
                <a:latin typeface="Roboto" panose="02000000000000000000" pitchFamily="2" charset="0"/>
                <a:ea typeface="Roboto" panose="02000000000000000000" pitchFamily="2" charset="0"/>
                <a:cs typeface="Roboto" panose="02000000000000000000" pitchFamily="2" charset="0"/>
              </a:rPr>
              <a:t> = Battery Electric Vehicle</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18" name="Text 16"/>
          <p:cNvSpPr/>
          <p:nvPr/>
        </p:nvSpPr>
        <p:spPr>
          <a:xfrm>
            <a:off x="1323667" y="5846411"/>
            <a:ext cx="13547169" cy="239792"/>
          </a:xfrm>
          <a:prstGeom prst="rect">
            <a:avLst/>
          </a:prstGeom>
          <a:noFill/>
          <a:ln/>
        </p:spPr>
        <p:txBody>
          <a:bodyPr wrap="none" lIns="0" tIns="0" rIns="0" bIns="0" rtlCol="0" anchor="t"/>
          <a:lstStyle/>
          <a:p>
            <a:pPr marL="342900" indent="-342900" algn="l">
              <a:lnSpc>
                <a:spcPts val="1800"/>
              </a:lnSpc>
              <a:buSzPct val="100000"/>
              <a:buChar char="•"/>
            </a:pPr>
            <a:r>
              <a:rPr lang="en-US" sz="1600" dirty="0">
                <a:solidFill>
                  <a:srgbClr val="384653"/>
                </a:solidFill>
                <a:highlight>
                  <a:srgbClr val="EDECE8"/>
                </a:highlight>
                <a:latin typeface="Roboto" panose="02000000000000000000" pitchFamily="2" charset="0"/>
                <a:ea typeface="Roboto" panose="02000000000000000000" pitchFamily="2" charset="0"/>
                <a:cs typeface="Roboto" panose="02000000000000000000" pitchFamily="2" charset="0"/>
              </a:rPr>
              <a:t>PHEV</a:t>
            </a:r>
            <a:r>
              <a:rPr lang="en-US" sz="1600" dirty="0">
                <a:solidFill>
                  <a:srgbClr val="384653"/>
                </a:solidFill>
                <a:latin typeface="Roboto" panose="02000000000000000000" pitchFamily="2" charset="0"/>
                <a:ea typeface="Roboto" panose="02000000000000000000" pitchFamily="2" charset="0"/>
                <a:cs typeface="Roboto" panose="02000000000000000000" pitchFamily="2" charset="0"/>
              </a:rPr>
              <a:t> = Plug-in Hybrid Electric Vehicle</a:t>
            </a:r>
            <a:endParaRPr lang="en-US" sz="1600" dirty="0">
              <a:latin typeface="Roboto" panose="02000000000000000000" pitchFamily="2" charset="0"/>
              <a:ea typeface="Roboto" panose="02000000000000000000" pitchFamily="2" charset="0"/>
              <a:cs typeface="Roboto" panose="02000000000000000000" pitchFamily="2" charset="0"/>
            </a:endParaRPr>
          </a:p>
        </p:txBody>
      </p:sp>
      <p:sp>
        <p:nvSpPr>
          <p:cNvPr id="19" name="Text 17"/>
          <p:cNvSpPr/>
          <p:nvPr/>
        </p:nvSpPr>
        <p:spPr>
          <a:xfrm>
            <a:off x="541615" y="6142688"/>
            <a:ext cx="13547169" cy="232172"/>
          </a:xfrm>
          <a:prstGeom prst="rect">
            <a:avLst/>
          </a:prstGeom>
          <a:noFill/>
          <a:ln/>
        </p:spPr>
        <p:txBody>
          <a:bodyPr wrap="none" lIns="0" tIns="0" rIns="0" bIns="0" rtlCol="0" anchor="t"/>
          <a:lstStyle/>
          <a:p>
            <a:pPr marL="0" indent="0" algn="l">
              <a:lnSpc>
                <a:spcPts val="1800"/>
              </a:lnSpc>
              <a:buNone/>
            </a:pPr>
            <a:r>
              <a:rPr lang="en-US" sz="1600" b="1" dirty="0">
                <a:solidFill>
                  <a:srgbClr val="384653"/>
                </a:solidFill>
                <a:latin typeface="Roboto" pitchFamily="34" charset="0"/>
                <a:ea typeface="Roboto" pitchFamily="34" charset="-122"/>
                <a:cs typeface="Roboto" pitchFamily="34" charset="-120"/>
              </a:rPr>
              <a:t>11. CAFV_ Eligibility</a:t>
            </a:r>
            <a:r>
              <a:rPr lang="en-US" sz="1600" dirty="0">
                <a:solidFill>
                  <a:srgbClr val="384653"/>
                </a:solidFill>
                <a:latin typeface="Roboto" pitchFamily="34" charset="0"/>
                <a:ea typeface="Roboto" pitchFamily="34" charset="-122"/>
                <a:cs typeface="Roboto" pitchFamily="34" charset="-120"/>
              </a:rPr>
              <a:t> – Whether the vehicle is eligible for Clean Alternative Fuel Vehicle benefits.</a:t>
            </a:r>
            <a:endParaRPr lang="en-US" sz="1600" dirty="0"/>
          </a:p>
        </p:txBody>
      </p:sp>
      <p:sp>
        <p:nvSpPr>
          <p:cNvPr id="20" name="Text 18"/>
          <p:cNvSpPr/>
          <p:nvPr/>
        </p:nvSpPr>
        <p:spPr>
          <a:xfrm>
            <a:off x="541615" y="6436596"/>
            <a:ext cx="13547169" cy="290155"/>
          </a:xfrm>
          <a:prstGeom prst="rect">
            <a:avLst/>
          </a:prstGeom>
          <a:noFill/>
          <a:ln/>
        </p:spPr>
        <p:txBody>
          <a:bodyPr wrap="none" lIns="0" tIns="0" rIns="0" bIns="0" rtlCol="0" anchor="t"/>
          <a:lstStyle/>
          <a:p>
            <a:pPr marL="0" indent="0" algn="l">
              <a:lnSpc>
                <a:spcPts val="2250"/>
              </a:lnSpc>
              <a:buNone/>
            </a:pPr>
            <a:r>
              <a:rPr lang="en-US" sz="1600" b="1" dirty="0">
                <a:solidFill>
                  <a:srgbClr val="384653"/>
                </a:solidFill>
                <a:latin typeface="Roboto" pitchFamily="34" charset="0"/>
                <a:ea typeface="Roboto" pitchFamily="34" charset="-122"/>
                <a:cs typeface="Roboto" pitchFamily="34" charset="-120"/>
              </a:rPr>
              <a:t>• Data Level:</a:t>
            </a:r>
            <a:r>
              <a:rPr lang="en-US" sz="1600" dirty="0">
                <a:solidFill>
                  <a:srgbClr val="384653"/>
                </a:solidFill>
                <a:latin typeface="Roboto" pitchFamily="34" charset="0"/>
                <a:ea typeface="Roboto" pitchFamily="34" charset="-122"/>
                <a:cs typeface="Roboto" pitchFamily="34" charset="-120"/>
              </a:rPr>
              <a:t> Individual vehicle-level registration data </a:t>
            </a:r>
            <a:endParaRPr lang="en-US" sz="1600" dirty="0"/>
          </a:p>
        </p:txBody>
      </p:sp>
      <p:sp>
        <p:nvSpPr>
          <p:cNvPr id="21" name="Text 19"/>
          <p:cNvSpPr/>
          <p:nvPr/>
        </p:nvSpPr>
        <p:spPr>
          <a:xfrm>
            <a:off x="529773" y="6788487"/>
            <a:ext cx="13547169" cy="290155"/>
          </a:xfrm>
          <a:prstGeom prst="rect">
            <a:avLst/>
          </a:prstGeom>
          <a:noFill/>
          <a:ln/>
        </p:spPr>
        <p:txBody>
          <a:bodyPr wrap="none" lIns="0" tIns="0" rIns="0" bIns="0" rtlCol="0" anchor="t"/>
          <a:lstStyle/>
          <a:p>
            <a:pPr marL="0" indent="0" algn="l">
              <a:lnSpc>
                <a:spcPts val="2250"/>
              </a:lnSpc>
              <a:buNone/>
            </a:pPr>
            <a:r>
              <a:rPr lang="en-US" sz="1500" b="1" dirty="0">
                <a:solidFill>
                  <a:srgbClr val="384653"/>
                </a:solidFill>
                <a:latin typeface="Roboto" pitchFamily="34" charset="0"/>
                <a:ea typeface="Roboto" pitchFamily="34" charset="-122"/>
                <a:cs typeface="Roboto" pitchFamily="34" charset="-120"/>
              </a:rPr>
              <a:t>• </a:t>
            </a:r>
            <a:r>
              <a:rPr lang="en-US" sz="1600" b="1" dirty="0">
                <a:solidFill>
                  <a:srgbClr val="384653"/>
                </a:solidFill>
                <a:latin typeface="Roboto" pitchFamily="34" charset="0"/>
                <a:ea typeface="Roboto" pitchFamily="34" charset="-122"/>
                <a:cs typeface="Roboto" pitchFamily="34" charset="-120"/>
              </a:rPr>
              <a:t>Region Focus:</a:t>
            </a:r>
            <a:r>
              <a:rPr lang="en-US" sz="1600" dirty="0">
                <a:solidFill>
                  <a:srgbClr val="384653"/>
                </a:solidFill>
                <a:latin typeface="Roboto" pitchFamily="34" charset="0"/>
                <a:ea typeface="Roboto" pitchFamily="34" charset="-122"/>
                <a:cs typeface="Roboto" pitchFamily="34" charset="-120"/>
              </a:rPr>
              <a:t> Washington State, USA</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843922" y="224278"/>
            <a:ext cx="2941126" cy="817245"/>
          </a:xfrm>
          <a:prstGeom prst="rect">
            <a:avLst/>
          </a:prstGeom>
          <a:noFill/>
          <a:ln/>
        </p:spPr>
        <p:txBody>
          <a:bodyPr wrap="square" lIns="0" tIns="0" rIns="0" bIns="0" rtlCol="0" anchor="t"/>
          <a:lstStyle/>
          <a:p>
            <a:pPr marL="0" indent="0" algn="l">
              <a:lnSpc>
                <a:spcPts val="3200"/>
              </a:lnSpc>
              <a:buNone/>
            </a:pPr>
            <a:r>
              <a:rPr lang="en-US" sz="2550" b="1" i="1" dirty="0">
                <a:solidFill>
                  <a:srgbClr val="2E3C4E"/>
                </a:solidFill>
                <a:latin typeface="Host Grotesk Medium" pitchFamily="34" charset="0"/>
                <a:ea typeface="Host Grotesk Medium" pitchFamily="34" charset="-122"/>
                <a:cs typeface="Host Grotesk Medium" pitchFamily="34" charset="-120"/>
              </a:rPr>
              <a:t>                                                            SAMPLE DATASET</a:t>
            </a:r>
            <a:endParaRPr lang="en-US" sz="2550" dirty="0"/>
          </a:p>
        </p:txBody>
      </p:sp>
      <p:sp>
        <p:nvSpPr>
          <p:cNvPr id="3" name="Shape 1"/>
          <p:cNvSpPr/>
          <p:nvPr/>
        </p:nvSpPr>
        <p:spPr>
          <a:xfrm>
            <a:off x="572095" y="1594009"/>
            <a:ext cx="13486209" cy="6185535"/>
          </a:xfrm>
          <a:prstGeom prst="roundRect">
            <a:avLst>
              <a:gd name="adj" fmla="val 1110"/>
            </a:avLst>
          </a:prstGeom>
          <a:noFill/>
          <a:ln w="7620">
            <a:solidFill>
              <a:srgbClr val="000000">
                <a:alpha val="8000"/>
              </a:srgbClr>
            </a:solidFill>
            <a:prstDash val="solid"/>
          </a:ln>
        </p:spPr>
        <p:txBody>
          <a:bodyPr/>
          <a:lstStyle/>
          <a:p>
            <a:endParaRPr lang="en-IN"/>
          </a:p>
        </p:txBody>
      </p:sp>
      <p:sp>
        <p:nvSpPr>
          <p:cNvPr id="4" name="Shape 2"/>
          <p:cNvSpPr/>
          <p:nvPr/>
        </p:nvSpPr>
        <p:spPr>
          <a:xfrm>
            <a:off x="579715" y="1601629"/>
            <a:ext cx="13469541" cy="701516"/>
          </a:xfrm>
          <a:prstGeom prst="rect">
            <a:avLst/>
          </a:prstGeom>
          <a:solidFill>
            <a:srgbClr val="FFFFFF">
              <a:alpha val="4000"/>
            </a:srgbClr>
          </a:solidFill>
          <a:ln/>
        </p:spPr>
        <p:txBody>
          <a:bodyPr/>
          <a:lstStyle/>
          <a:p>
            <a:endParaRPr lang="en-IN"/>
          </a:p>
        </p:txBody>
      </p:sp>
      <p:sp>
        <p:nvSpPr>
          <p:cNvPr id="5" name="Text 3"/>
          <p:cNvSpPr/>
          <p:nvPr/>
        </p:nvSpPr>
        <p:spPr>
          <a:xfrm>
            <a:off x="745093" y="1707237"/>
            <a:ext cx="89380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County</a:t>
            </a:r>
            <a:endParaRPr lang="en-US" sz="1250" dirty="0"/>
          </a:p>
        </p:txBody>
      </p:sp>
      <p:sp>
        <p:nvSpPr>
          <p:cNvPr id="6" name="Text 4"/>
          <p:cNvSpPr/>
          <p:nvPr/>
        </p:nvSpPr>
        <p:spPr>
          <a:xfrm>
            <a:off x="1973223"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City</a:t>
            </a:r>
            <a:endParaRPr lang="en-US" sz="1250" dirty="0"/>
          </a:p>
        </p:txBody>
      </p:sp>
      <p:sp>
        <p:nvSpPr>
          <p:cNvPr id="7" name="Text 5"/>
          <p:cNvSpPr/>
          <p:nvPr/>
        </p:nvSpPr>
        <p:spPr>
          <a:xfrm>
            <a:off x="3197543"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Zip Code</a:t>
            </a:r>
            <a:endParaRPr lang="en-US" sz="1250" dirty="0"/>
          </a:p>
        </p:txBody>
      </p:sp>
      <p:sp>
        <p:nvSpPr>
          <p:cNvPr id="8" name="Text 6"/>
          <p:cNvSpPr/>
          <p:nvPr/>
        </p:nvSpPr>
        <p:spPr>
          <a:xfrm>
            <a:off x="4421862"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Year</a:t>
            </a:r>
            <a:endParaRPr lang="en-US" sz="1250" dirty="0"/>
          </a:p>
        </p:txBody>
      </p:sp>
      <p:sp>
        <p:nvSpPr>
          <p:cNvPr id="9" name="Text 7"/>
          <p:cNvSpPr/>
          <p:nvPr/>
        </p:nvSpPr>
        <p:spPr>
          <a:xfrm>
            <a:off x="5646182"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Make</a:t>
            </a:r>
            <a:endParaRPr lang="en-US" sz="1250" dirty="0"/>
          </a:p>
        </p:txBody>
      </p:sp>
      <p:sp>
        <p:nvSpPr>
          <p:cNvPr id="10" name="Text 8"/>
          <p:cNvSpPr/>
          <p:nvPr/>
        </p:nvSpPr>
        <p:spPr>
          <a:xfrm>
            <a:off x="6870502"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Model</a:t>
            </a:r>
            <a:endParaRPr lang="en-US" sz="1250" dirty="0"/>
          </a:p>
        </p:txBody>
      </p:sp>
      <p:sp>
        <p:nvSpPr>
          <p:cNvPr id="11" name="Text 9"/>
          <p:cNvSpPr/>
          <p:nvPr/>
        </p:nvSpPr>
        <p:spPr>
          <a:xfrm>
            <a:off x="8094821" y="1707237"/>
            <a:ext cx="889992" cy="490299"/>
          </a:xfrm>
          <a:prstGeom prst="rect">
            <a:avLst/>
          </a:prstGeom>
          <a:noFill/>
          <a:ln/>
        </p:spPr>
        <p:txBody>
          <a:bodyPr wrap="squar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Electric Range</a:t>
            </a:r>
            <a:endParaRPr lang="en-US" sz="1250" dirty="0"/>
          </a:p>
        </p:txBody>
      </p:sp>
      <p:sp>
        <p:nvSpPr>
          <p:cNvPr id="12" name="Text 10"/>
          <p:cNvSpPr/>
          <p:nvPr/>
        </p:nvSpPr>
        <p:spPr>
          <a:xfrm>
            <a:off x="9319141" y="1707237"/>
            <a:ext cx="889992" cy="490299"/>
          </a:xfrm>
          <a:prstGeom prst="rect">
            <a:avLst/>
          </a:prstGeom>
          <a:noFill/>
          <a:ln/>
        </p:spPr>
        <p:txBody>
          <a:bodyPr wrap="squar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Electric Utility</a:t>
            </a:r>
            <a:endParaRPr lang="en-US" sz="1250" dirty="0"/>
          </a:p>
        </p:txBody>
      </p:sp>
      <p:sp>
        <p:nvSpPr>
          <p:cNvPr id="13" name="Text 11"/>
          <p:cNvSpPr/>
          <p:nvPr/>
        </p:nvSpPr>
        <p:spPr>
          <a:xfrm>
            <a:off x="10543461"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MSRP</a:t>
            </a:r>
            <a:endParaRPr lang="en-US" sz="1250" dirty="0"/>
          </a:p>
        </p:txBody>
      </p:sp>
      <p:sp>
        <p:nvSpPr>
          <p:cNvPr id="14" name="Text 12"/>
          <p:cNvSpPr/>
          <p:nvPr/>
        </p:nvSpPr>
        <p:spPr>
          <a:xfrm>
            <a:off x="11767780" y="1707237"/>
            <a:ext cx="889992" cy="245150"/>
          </a:xfrm>
          <a:prstGeom prst="rect">
            <a:avLst/>
          </a:prstGeom>
          <a:noFill/>
          <a:ln/>
        </p:spPr>
        <p:txBody>
          <a:bodyPr wrap="non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EV Type</a:t>
            </a:r>
            <a:endParaRPr lang="en-US" sz="1250" dirty="0"/>
          </a:p>
        </p:txBody>
      </p:sp>
      <p:sp>
        <p:nvSpPr>
          <p:cNvPr id="15" name="Text 13"/>
          <p:cNvSpPr/>
          <p:nvPr/>
        </p:nvSpPr>
        <p:spPr>
          <a:xfrm>
            <a:off x="12992100" y="1707237"/>
            <a:ext cx="893802" cy="490299"/>
          </a:xfrm>
          <a:prstGeom prst="rect">
            <a:avLst/>
          </a:prstGeom>
          <a:noFill/>
          <a:ln/>
        </p:spPr>
        <p:txBody>
          <a:bodyPr wrap="square" lIns="0" tIns="0" rIns="0" bIns="0" rtlCol="0" anchor="t"/>
          <a:lstStyle/>
          <a:p>
            <a:pPr marL="0" indent="0" algn="l">
              <a:lnSpc>
                <a:spcPts val="1900"/>
              </a:lnSpc>
              <a:buNone/>
            </a:pPr>
            <a:r>
              <a:rPr lang="en-US" sz="1250" b="1" dirty="0">
                <a:solidFill>
                  <a:srgbClr val="384653"/>
                </a:solidFill>
                <a:latin typeface="Roboto" pitchFamily="34" charset="0"/>
                <a:ea typeface="Roboto" pitchFamily="34" charset="-122"/>
                <a:cs typeface="Roboto" pitchFamily="34" charset="-120"/>
              </a:rPr>
              <a:t>CAFV Eligibility</a:t>
            </a:r>
            <a:endParaRPr lang="en-US" sz="1250" dirty="0"/>
          </a:p>
        </p:txBody>
      </p:sp>
      <p:sp>
        <p:nvSpPr>
          <p:cNvPr id="16" name="Shape 14"/>
          <p:cNvSpPr/>
          <p:nvPr/>
        </p:nvSpPr>
        <p:spPr>
          <a:xfrm>
            <a:off x="579715" y="2303145"/>
            <a:ext cx="13469541" cy="1191816"/>
          </a:xfrm>
          <a:prstGeom prst="rect">
            <a:avLst/>
          </a:prstGeom>
          <a:solidFill>
            <a:srgbClr val="000000">
              <a:alpha val="4000"/>
            </a:srgbClr>
          </a:solidFill>
          <a:ln/>
        </p:spPr>
        <p:txBody>
          <a:bodyPr/>
          <a:lstStyle/>
          <a:p>
            <a:endParaRPr lang="en-IN"/>
          </a:p>
        </p:txBody>
      </p:sp>
      <p:sp>
        <p:nvSpPr>
          <p:cNvPr id="17" name="Text 15"/>
          <p:cNvSpPr/>
          <p:nvPr/>
        </p:nvSpPr>
        <p:spPr>
          <a:xfrm>
            <a:off x="745093" y="2408753"/>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Kitsap</a:t>
            </a:r>
            <a:endParaRPr lang="en-US" sz="1250" dirty="0"/>
          </a:p>
        </p:txBody>
      </p:sp>
      <p:sp>
        <p:nvSpPr>
          <p:cNvPr id="18" name="Text 16"/>
          <p:cNvSpPr/>
          <p:nvPr/>
        </p:nvSpPr>
        <p:spPr>
          <a:xfrm>
            <a:off x="1973223"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Seabeck</a:t>
            </a:r>
            <a:endParaRPr lang="en-US" sz="1250" dirty="0"/>
          </a:p>
        </p:txBody>
      </p:sp>
      <p:sp>
        <p:nvSpPr>
          <p:cNvPr id="19" name="Text 17"/>
          <p:cNvSpPr/>
          <p:nvPr/>
        </p:nvSpPr>
        <p:spPr>
          <a:xfrm>
            <a:off x="3197543"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98380</a:t>
            </a:r>
            <a:endParaRPr lang="en-US" sz="1250" dirty="0"/>
          </a:p>
        </p:txBody>
      </p:sp>
      <p:sp>
        <p:nvSpPr>
          <p:cNvPr id="20" name="Text 18"/>
          <p:cNvSpPr/>
          <p:nvPr/>
        </p:nvSpPr>
        <p:spPr>
          <a:xfrm>
            <a:off x="4421862"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2015</a:t>
            </a:r>
            <a:endParaRPr lang="en-US" sz="1250" dirty="0"/>
          </a:p>
        </p:txBody>
      </p:sp>
      <p:sp>
        <p:nvSpPr>
          <p:cNvPr id="21" name="Text 19"/>
          <p:cNvSpPr/>
          <p:nvPr/>
        </p:nvSpPr>
        <p:spPr>
          <a:xfrm>
            <a:off x="5646182"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BMW</a:t>
            </a:r>
            <a:endParaRPr lang="en-US" sz="1250" dirty="0"/>
          </a:p>
        </p:txBody>
      </p:sp>
      <p:sp>
        <p:nvSpPr>
          <p:cNvPr id="22" name="Text 20"/>
          <p:cNvSpPr/>
          <p:nvPr/>
        </p:nvSpPr>
        <p:spPr>
          <a:xfrm>
            <a:off x="6870502"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I3</a:t>
            </a:r>
            <a:endParaRPr lang="en-US" sz="1250" dirty="0"/>
          </a:p>
        </p:txBody>
      </p:sp>
      <p:sp>
        <p:nvSpPr>
          <p:cNvPr id="23" name="Text 21"/>
          <p:cNvSpPr/>
          <p:nvPr/>
        </p:nvSpPr>
        <p:spPr>
          <a:xfrm>
            <a:off x="8094821"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72</a:t>
            </a:r>
            <a:endParaRPr lang="en-US" sz="1250" dirty="0"/>
          </a:p>
        </p:txBody>
      </p:sp>
      <p:sp>
        <p:nvSpPr>
          <p:cNvPr id="24" name="Text 22"/>
          <p:cNvSpPr/>
          <p:nvPr/>
        </p:nvSpPr>
        <p:spPr>
          <a:xfrm>
            <a:off x="9319141" y="2408753"/>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25" name="Text 23"/>
          <p:cNvSpPr/>
          <p:nvPr/>
        </p:nvSpPr>
        <p:spPr>
          <a:xfrm>
            <a:off x="10543461"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26" name="Text 24"/>
          <p:cNvSpPr/>
          <p:nvPr/>
        </p:nvSpPr>
        <p:spPr>
          <a:xfrm>
            <a:off x="11767780" y="2408753"/>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PHEV</a:t>
            </a:r>
            <a:endParaRPr lang="en-US" sz="1250" dirty="0"/>
          </a:p>
        </p:txBody>
      </p:sp>
      <p:sp>
        <p:nvSpPr>
          <p:cNvPr id="27" name="Text 25"/>
          <p:cNvSpPr/>
          <p:nvPr/>
        </p:nvSpPr>
        <p:spPr>
          <a:xfrm>
            <a:off x="12992100" y="2408753"/>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Cafv eligible</a:t>
            </a:r>
            <a:endParaRPr lang="en-US" sz="1250" dirty="0"/>
          </a:p>
        </p:txBody>
      </p:sp>
      <p:sp>
        <p:nvSpPr>
          <p:cNvPr id="28" name="Shape 26"/>
          <p:cNvSpPr/>
          <p:nvPr/>
        </p:nvSpPr>
        <p:spPr>
          <a:xfrm>
            <a:off x="579715" y="3494961"/>
            <a:ext cx="13469541" cy="701516"/>
          </a:xfrm>
          <a:prstGeom prst="rect">
            <a:avLst/>
          </a:prstGeom>
          <a:solidFill>
            <a:srgbClr val="FFFFFF">
              <a:alpha val="4000"/>
            </a:srgbClr>
          </a:solidFill>
          <a:ln/>
        </p:spPr>
        <p:txBody>
          <a:bodyPr/>
          <a:lstStyle/>
          <a:p>
            <a:endParaRPr lang="en-IN"/>
          </a:p>
        </p:txBody>
      </p:sp>
      <p:sp>
        <p:nvSpPr>
          <p:cNvPr id="29" name="Text 27"/>
          <p:cNvSpPr/>
          <p:nvPr/>
        </p:nvSpPr>
        <p:spPr>
          <a:xfrm>
            <a:off x="745093" y="3600569"/>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Yakima</a:t>
            </a:r>
            <a:endParaRPr lang="en-US" sz="1250" dirty="0"/>
          </a:p>
        </p:txBody>
      </p:sp>
      <p:sp>
        <p:nvSpPr>
          <p:cNvPr id="30" name="Text 28"/>
          <p:cNvSpPr/>
          <p:nvPr/>
        </p:nvSpPr>
        <p:spPr>
          <a:xfrm>
            <a:off x="1973223"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Toppenish</a:t>
            </a:r>
            <a:endParaRPr lang="en-US" sz="1250" dirty="0"/>
          </a:p>
        </p:txBody>
      </p:sp>
      <p:sp>
        <p:nvSpPr>
          <p:cNvPr id="31" name="Text 29"/>
          <p:cNvSpPr/>
          <p:nvPr/>
        </p:nvSpPr>
        <p:spPr>
          <a:xfrm>
            <a:off x="3197543"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98948</a:t>
            </a:r>
            <a:endParaRPr lang="en-US" sz="1250" dirty="0"/>
          </a:p>
        </p:txBody>
      </p:sp>
      <p:sp>
        <p:nvSpPr>
          <p:cNvPr id="32" name="Text 30"/>
          <p:cNvSpPr/>
          <p:nvPr/>
        </p:nvSpPr>
        <p:spPr>
          <a:xfrm>
            <a:off x="4421862"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2023</a:t>
            </a:r>
            <a:endParaRPr lang="en-US" sz="1250" dirty="0"/>
          </a:p>
        </p:txBody>
      </p:sp>
      <p:sp>
        <p:nvSpPr>
          <p:cNvPr id="33" name="Text 31"/>
          <p:cNvSpPr/>
          <p:nvPr/>
        </p:nvSpPr>
        <p:spPr>
          <a:xfrm>
            <a:off x="5646182"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TESLA</a:t>
            </a:r>
            <a:endParaRPr lang="en-US" sz="1250" dirty="0"/>
          </a:p>
        </p:txBody>
      </p:sp>
      <p:sp>
        <p:nvSpPr>
          <p:cNvPr id="34" name="Text 32"/>
          <p:cNvSpPr/>
          <p:nvPr/>
        </p:nvSpPr>
        <p:spPr>
          <a:xfrm>
            <a:off x="6870502"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MODEL Y</a:t>
            </a:r>
            <a:endParaRPr lang="en-US" sz="1250" dirty="0"/>
          </a:p>
        </p:txBody>
      </p:sp>
      <p:sp>
        <p:nvSpPr>
          <p:cNvPr id="35" name="Text 33"/>
          <p:cNvSpPr/>
          <p:nvPr/>
        </p:nvSpPr>
        <p:spPr>
          <a:xfrm>
            <a:off x="8094821"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0</a:t>
            </a:r>
            <a:endParaRPr lang="en-US" sz="1250" dirty="0"/>
          </a:p>
        </p:txBody>
      </p:sp>
      <p:sp>
        <p:nvSpPr>
          <p:cNvPr id="36" name="Text 34"/>
          <p:cNvSpPr/>
          <p:nvPr/>
        </p:nvSpPr>
        <p:spPr>
          <a:xfrm>
            <a:off x="9319141" y="3600569"/>
            <a:ext cx="88999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PACIFICORP</a:t>
            </a:r>
            <a:endParaRPr lang="en-US" sz="1250" dirty="0"/>
          </a:p>
        </p:txBody>
      </p:sp>
      <p:sp>
        <p:nvSpPr>
          <p:cNvPr id="37" name="Text 35"/>
          <p:cNvSpPr/>
          <p:nvPr/>
        </p:nvSpPr>
        <p:spPr>
          <a:xfrm>
            <a:off x="10543461"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38" name="Text 36"/>
          <p:cNvSpPr/>
          <p:nvPr/>
        </p:nvSpPr>
        <p:spPr>
          <a:xfrm>
            <a:off x="11767780" y="3600569"/>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BEV</a:t>
            </a:r>
            <a:endParaRPr lang="en-US" sz="1250" dirty="0"/>
          </a:p>
        </p:txBody>
      </p:sp>
      <p:sp>
        <p:nvSpPr>
          <p:cNvPr id="39" name="Text 37"/>
          <p:cNvSpPr/>
          <p:nvPr/>
        </p:nvSpPr>
        <p:spPr>
          <a:xfrm>
            <a:off x="12992100" y="3600569"/>
            <a:ext cx="89380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Unknown eligibility</a:t>
            </a:r>
            <a:endParaRPr lang="en-US" sz="1250" dirty="0"/>
          </a:p>
        </p:txBody>
      </p:sp>
      <p:sp>
        <p:nvSpPr>
          <p:cNvPr id="40" name="Shape 38"/>
          <p:cNvSpPr/>
          <p:nvPr/>
        </p:nvSpPr>
        <p:spPr>
          <a:xfrm>
            <a:off x="579715" y="4196477"/>
            <a:ext cx="13469541" cy="1191816"/>
          </a:xfrm>
          <a:prstGeom prst="rect">
            <a:avLst/>
          </a:prstGeom>
          <a:solidFill>
            <a:srgbClr val="000000">
              <a:alpha val="4000"/>
            </a:srgbClr>
          </a:solidFill>
          <a:ln/>
        </p:spPr>
        <p:txBody>
          <a:bodyPr/>
          <a:lstStyle/>
          <a:p>
            <a:endParaRPr lang="en-IN"/>
          </a:p>
        </p:txBody>
      </p:sp>
      <p:sp>
        <p:nvSpPr>
          <p:cNvPr id="41" name="Text 39"/>
          <p:cNvSpPr/>
          <p:nvPr/>
        </p:nvSpPr>
        <p:spPr>
          <a:xfrm>
            <a:off x="745093" y="4302085"/>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King</a:t>
            </a:r>
            <a:endParaRPr lang="en-US" sz="1250" dirty="0"/>
          </a:p>
        </p:txBody>
      </p:sp>
      <p:sp>
        <p:nvSpPr>
          <p:cNvPr id="42" name="Text 40"/>
          <p:cNvSpPr/>
          <p:nvPr/>
        </p:nvSpPr>
        <p:spPr>
          <a:xfrm>
            <a:off x="1973223" y="4302085"/>
            <a:ext cx="88999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Sammamish</a:t>
            </a:r>
            <a:endParaRPr lang="en-US" sz="1250" dirty="0"/>
          </a:p>
        </p:txBody>
      </p:sp>
      <p:sp>
        <p:nvSpPr>
          <p:cNvPr id="43" name="Text 41"/>
          <p:cNvSpPr/>
          <p:nvPr/>
        </p:nvSpPr>
        <p:spPr>
          <a:xfrm>
            <a:off x="3197543"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98074</a:t>
            </a:r>
            <a:endParaRPr lang="en-US" sz="1250" dirty="0"/>
          </a:p>
        </p:txBody>
      </p:sp>
      <p:sp>
        <p:nvSpPr>
          <p:cNvPr id="44" name="Text 42"/>
          <p:cNvSpPr/>
          <p:nvPr/>
        </p:nvSpPr>
        <p:spPr>
          <a:xfrm>
            <a:off x="4421862"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2016</a:t>
            </a:r>
            <a:endParaRPr lang="en-US" sz="1250" dirty="0"/>
          </a:p>
        </p:txBody>
      </p:sp>
      <p:sp>
        <p:nvSpPr>
          <p:cNvPr id="45" name="Text 43"/>
          <p:cNvSpPr/>
          <p:nvPr/>
        </p:nvSpPr>
        <p:spPr>
          <a:xfrm>
            <a:off x="5646182"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TESLA</a:t>
            </a:r>
            <a:endParaRPr lang="en-US" sz="1250" dirty="0"/>
          </a:p>
        </p:txBody>
      </p:sp>
      <p:sp>
        <p:nvSpPr>
          <p:cNvPr id="46" name="Text 44"/>
          <p:cNvSpPr/>
          <p:nvPr/>
        </p:nvSpPr>
        <p:spPr>
          <a:xfrm>
            <a:off x="6870502"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MODEL X</a:t>
            </a:r>
            <a:endParaRPr lang="en-US" sz="1250" dirty="0"/>
          </a:p>
        </p:txBody>
      </p:sp>
      <p:sp>
        <p:nvSpPr>
          <p:cNvPr id="47" name="Text 45"/>
          <p:cNvSpPr/>
          <p:nvPr/>
        </p:nvSpPr>
        <p:spPr>
          <a:xfrm>
            <a:off x="8094821" y="4302085"/>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200</a:t>
            </a:r>
            <a:endParaRPr lang="en-US" sz="1250" dirty="0"/>
          </a:p>
        </p:txBody>
      </p:sp>
      <p:sp>
        <p:nvSpPr>
          <p:cNvPr id="48" name="Text 46"/>
          <p:cNvSpPr/>
          <p:nvPr/>
        </p:nvSpPr>
        <p:spPr>
          <a:xfrm>
            <a:off x="9319141" y="4302085"/>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49" name="Text 47"/>
          <p:cNvSpPr/>
          <p:nvPr/>
        </p:nvSpPr>
        <p:spPr>
          <a:xfrm>
            <a:off x="10543461" y="4302085"/>
            <a:ext cx="889992" cy="245150"/>
          </a:xfrm>
          <a:prstGeom prst="rect">
            <a:avLst/>
          </a:prstGeom>
          <a:noFill/>
          <a:ln/>
        </p:spPr>
        <p:txBody>
          <a:bodyPr wrap="none" lIns="0" tIns="0" rIns="0" bIns="0" rtlCol="0" anchor="t"/>
          <a:lstStyle/>
          <a:p>
            <a:pPr marL="0" indent="0" algn="l">
              <a:lnSpc>
                <a:spcPts val="1900"/>
              </a:lnSpc>
              <a:buNone/>
            </a:pPr>
            <a:endParaRPr lang="en-US" sz="1250" dirty="0"/>
          </a:p>
        </p:txBody>
      </p:sp>
      <p:sp>
        <p:nvSpPr>
          <p:cNvPr id="50" name="Text 48"/>
          <p:cNvSpPr/>
          <p:nvPr/>
        </p:nvSpPr>
        <p:spPr>
          <a:xfrm>
            <a:off x="11767780" y="4302085"/>
            <a:ext cx="889992" cy="73544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CITY OF TACOMA - (WA)</a:t>
            </a:r>
            <a:endParaRPr lang="en-US" sz="1250" dirty="0"/>
          </a:p>
        </p:txBody>
      </p:sp>
      <p:sp>
        <p:nvSpPr>
          <p:cNvPr id="51" name="Text 49"/>
          <p:cNvSpPr/>
          <p:nvPr/>
        </p:nvSpPr>
        <p:spPr>
          <a:xfrm>
            <a:off x="12992100" y="4302085"/>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52" name="Shape 50"/>
          <p:cNvSpPr/>
          <p:nvPr/>
        </p:nvSpPr>
        <p:spPr>
          <a:xfrm>
            <a:off x="579715" y="5388293"/>
            <a:ext cx="13469541" cy="1191816"/>
          </a:xfrm>
          <a:prstGeom prst="rect">
            <a:avLst/>
          </a:prstGeom>
          <a:solidFill>
            <a:srgbClr val="FFFFFF">
              <a:alpha val="4000"/>
            </a:srgbClr>
          </a:solidFill>
          <a:ln/>
        </p:spPr>
        <p:txBody>
          <a:bodyPr/>
          <a:lstStyle/>
          <a:p>
            <a:endParaRPr lang="en-IN"/>
          </a:p>
        </p:txBody>
      </p:sp>
      <p:sp>
        <p:nvSpPr>
          <p:cNvPr id="53" name="Text 51"/>
          <p:cNvSpPr/>
          <p:nvPr/>
        </p:nvSpPr>
        <p:spPr>
          <a:xfrm>
            <a:off x="745093" y="5493901"/>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Kitsap</a:t>
            </a:r>
            <a:endParaRPr lang="en-US" sz="1250" dirty="0"/>
          </a:p>
        </p:txBody>
      </p:sp>
      <p:sp>
        <p:nvSpPr>
          <p:cNvPr id="54" name="Text 52"/>
          <p:cNvSpPr/>
          <p:nvPr/>
        </p:nvSpPr>
        <p:spPr>
          <a:xfrm>
            <a:off x="1973223" y="5493901"/>
            <a:ext cx="889992" cy="4902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Port Orchard</a:t>
            </a:r>
            <a:endParaRPr lang="en-US" sz="1250" dirty="0"/>
          </a:p>
        </p:txBody>
      </p:sp>
      <p:sp>
        <p:nvSpPr>
          <p:cNvPr id="55" name="Text 53"/>
          <p:cNvSpPr/>
          <p:nvPr/>
        </p:nvSpPr>
        <p:spPr>
          <a:xfrm>
            <a:off x="3197543"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98366</a:t>
            </a:r>
            <a:endParaRPr lang="en-US" sz="1250" dirty="0"/>
          </a:p>
        </p:txBody>
      </p:sp>
      <p:sp>
        <p:nvSpPr>
          <p:cNvPr id="56" name="Text 54"/>
          <p:cNvSpPr/>
          <p:nvPr/>
        </p:nvSpPr>
        <p:spPr>
          <a:xfrm>
            <a:off x="4421862"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2024</a:t>
            </a:r>
            <a:endParaRPr lang="en-US" sz="1250" dirty="0"/>
          </a:p>
        </p:txBody>
      </p:sp>
      <p:sp>
        <p:nvSpPr>
          <p:cNvPr id="57" name="Text 55"/>
          <p:cNvSpPr/>
          <p:nvPr/>
        </p:nvSpPr>
        <p:spPr>
          <a:xfrm>
            <a:off x="5646182"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JEEP</a:t>
            </a:r>
            <a:endParaRPr lang="en-US" sz="1250" dirty="0"/>
          </a:p>
        </p:txBody>
      </p:sp>
      <p:sp>
        <p:nvSpPr>
          <p:cNvPr id="58" name="Text 56"/>
          <p:cNvSpPr/>
          <p:nvPr/>
        </p:nvSpPr>
        <p:spPr>
          <a:xfrm>
            <a:off x="6870502"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WRANGLER</a:t>
            </a:r>
            <a:endParaRPr lang="en-US" sz="1250" dirty="0"/>
          </a:p>
        </p:txBody>
      </p:sp>
      <p:sp>
        <p:nvSpPr>
          <p:cNvPr id="59" name="Text 57"/>
          <p:cNvSpPr/>
          <p:nvPr/>
        </p:nvSpPr>
        <p:spPr>
          <a:xfrm>
            <a:off x="8094821"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21</a:t>
            </a:r>
            <a:endParaRPr lang="en-US" sz="1250" dirty="0"/>
          </a:p>
        </p:txBody>
      </p:sp>
      <p:sp>
        <p:nvSpPr>
          <p:cNvPr id="60" name="Text 58"/>
          <p:cNvSpPr/>
          <p:nvPr/>
        </p:nvSpPr>
        <p:spPr>
          <a:xfrm>
            <a:off x="9319141" y="5493901"/>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61" name="Text 59"/>
          <p:cNvSpPr/>
          <p:nvPr/>
        </p:nvSpPr>
        <p:spPr>
          <a:xfrm>
            <a:off x="10543461"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a:t>
            </a:r>
            <a:endParaRPr lang="en-US" sz="1250" dirty="0"/>
          </a:p>
        </p:txBody>
      </p:sp>
      <p:sp>
        <p:nvSpPr>
          <p:cNvPr id="62" name="Text 60"/>
          <p:cNvSpPr/>
          <p:nvPr/>
        </p:nvSpPr>
        <p:spPr>
          <a:xfrm>
            <a:off x="11767780" y="5493901"/>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PHEV</a:t>
            </a:r>
            <a:endParaRPr lang="en-US" sz="1250" dirty="0"/>
          </a:p>
        </p:txBody>
      </p:sp>
      <p:sp>
        <p:nvSpPr>
          <p:cNvPr id="63" name="Text 61"/>
          <p:cNvSpPr/>
          <p:nvPr/>
        </p:nvSpPr>
        <p:spPr>
          <a:xfrm>
            <a:off x="12992100" y="5493901"/>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Not eligible</a:t>
            </a:r>
            <a:endParaRPr lang="en-US" sz="1250" dirty="0"/>
          </a:p>
        </p:txBody>
      </p:sp>
      <p:sp>
        <p:nvSpPr>
          <p:cNvPr id="64" name="Shape 62"/>
          <p:cNvSpPr/>
          <p:nvPr/>
        </p:nvSpPr>
        <p:spPr>
          <a:xfrm>
            <a:off x="579715" y="6580108"/>
            <a:ext cx="13469541" cy="1191816"/>
          </a:xfrm>
          <a:prstGeom prst="rect">
            <a:avLst/>
          </a:prstGeom>
          <a:solidFill>
            <a:srgbClr val="000000">
              <a:alpha val="4000"/>
            </a:srgbClr>
          </a:solidFill>
          <a:ln/>
        </p:spPr>
        <p:txBody>
          <a:bodyPr/>
          <a:lstStyle/>
          <a:p>
            <a:endParaRPr lang="en-IN"/>
          </a:p>
        </p:txBody>
      </p:sp>
      <p:sp>
        <p:nvSpPr>
          <p:cNvPr id="65" name="Text 63"/>
          <p:cNvSpPr/>
          <p:nvPr/>
        </p:nvSpPr>
        <p:spPr>
          <a:xfrm>
            <a:off x="745093" y="6685717"/>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Kitsap</a:t>
            </a:r>
            <a:endParaRPr lang="en-US" sz="1250" dirty="0"/>
          </a:p>
        </p:txBody>
      </p:sp>
      <p:sp>
        <p:nvSpPr>
          <p:cNvPr id="66" name="Text 64"/>
          <p:cNvSpPr/>
          <p:nvPr/>
        </p:nvSpPr>
        <p:spPr>
          <a:xfrm>
            <a:off x="1973223"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Poulsbo</a:t>
            </a:r>
            <a:endParaRPr lang="en-US" sz="1250" dirty="0"/>
          </a:p>
        </p:txBody>
      </p:sp>
      <p:sp>
        <p:nvSpPr>
          <p:cNvPr id="67" name="Text 65"/>
          <p:cNvSpPr/>
          <p:nvPr/>
        </p:nvSpPr>
        <p:spPr>
          <a:xfrm>
            <a:off x="3197543"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98370</a:t>
            </a:r>
            <a:endParaRPr lang="en-US" sz="1250" dirty="0"/>
          </a:p>
        </p:txBody>
      </p:sp>
      <p:sp>
        <p:nvSpPr>
          <p:cNvPr id="68" name="Text 66"/>
          <p:cNvSpPr/>
          <p:nvPr/>
        </p:nvSpPr>
        <p:spPr>
          <a:xfrm>
            <a:off x="4421862"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2018</a:t>
            </a:r>
            <a:endParaRPr lang="en-US" sz="1250" dirty="0"/>
          </a:p>
        </p:txBody>
      </p:sp>
      <p:sp>
        <p:nvSpPr>
          <p:cNvPr id="69" name="Text 67"/>
          <p:cNvSpPr/>
          <p:nvPr/>
        </p:nvSpPr>
        <p:spPr>
          <a:xfrm>
            <a:off x="5646182"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BMW</a:t>
            </a:r>
            <a:endParaRPr lang="en-US" sz="1250" dirty="0"/>
          </a:p>
        </p:txBody>
      </p:sp>
      <p:sp>
        <p:nvSpPr>
          <p:cNvPr id="70" name="Text 68"/>
          <p:cNvSpPr/>
          <p:nvPr/>
        </p:nvSpPr>
        <p:spPr>
          <a:xfrm>
            <a:off x="6870502"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330E</a:t>
            </a:r>
            <a:endParaRPr lang="en-US" sz="1250" dirty="0"/>
          </a:p>
        </p:txBody>
      </p:sp>
      <p:sp>
        <p:nvSpPr>
          <p:cNvPr id="71" name="Text 69"/>
          <p:cNvSpPr/>
          <p:nvPr/>
        </p:nvSpPr>
        <p:spPr>
          <a:xfrm>
            <a:off x="8094821"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14</a:t>
            </a:r>
            <a:endParaRPr lang="en-US" sz="1250" dirty="0"/>
          </a:p>
        </p:txBody>
      </p:sp>
      <p:sp>
        <p:nvSpPr>
          <p:cNvPr id="72" name="Text 70"/>
          <p:cNvSpPr/>
          <p:nvPr/>
        </p:nvSpPr>
        <p:spPr>
          <a:xfrm>
            <a:off x="9319141" y="6685717"/>
            <a:ext cx="889992" cy="980599"/>
          </a:xfrm>
          <a:prstGeom prst="rect">
            <a:avLst/>
          </a:prstGeom>
          <a:noFill/>
          <a:ln/>
        </p:spPr>
        <p:txBody>
          <a:bodyPr wrap="squar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PUGET SOUND ENERGY INC</a:t>
            </a:r>
            <a:endParaRPr lang="en-US" sz="1250" dirty="0"/>
          </a:p>
        </p:txBody>
      </p:sp>
      <p:sp>
        <p:nvSpPr>
          <p:cNvPr id="73" name="Text 71"/>
          <p:cNvSpPr/>
          <p:nvPr/>
        </p:nvSpPr>
        <p:spPr>
          <a:xfrm>
            <a:off x="10543461"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45600</a:t>
            </a:r>
            <a:endParaRPr lang="en-US" sz="1250" dirty="0"/>
          </a:p>
        </p:txBody>
      </p:sp>
      <p:sp>
        <p:nvSpPr>
          <p:cNvPr id="74" name="Text 72"/>
          <p:cNvSpPr/>
          <p:nvPr/>
        </p:nvSpPr>
        <p:spPr>
          <a:xfrm>
            <a:off x="11767780" y="6685717"/>
            <a:ext cx="88999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PHEV</a:t>
            </a:r>
            <a:endParaRPr lang="en-US" sz="1250" dirty="0"/>
          </a:p>
        </p:txBody>
      </p:sp>
      <p:sp>
        <p:nvSpPr>
          <p:cNvPr id="75" name="Text 73"/>
          <p:cNvSpPr/>
          <p:nvPr/>
        </p:nvSpPr>
        <p:spPr>
          <a:xfrm>
            <a:off x="12992100" y="6685717"/>
            <a:ext cx="893802" cy="245150"/>
          </a:xfrm>
          <a:prstGeom prst="rect">
            <a:avLst/>
          </a:prstGeom>
          <a:noFill/>
          <a:ln/>
        </p:spPr>
        <p:txBody>
          <a:bodyPr wrap="none" lIns="0" tIns="0" rIns="0" bIns="0" rtlCol="0" anchor="t"/>
          <a:lstStyle/>
          <a:p>
            <a:pPr marL="0" indent="0" algn="l">
              <a:lnSpc>
                <a:spcPts val="1900"/>
              </a:lnSpc>
              <a:buNone/>
            </a:pPr>
            <a:r>
              <a:rPr lang="en-US" sz="1250" dirty="0">
                <a:solidFill>
                  <a:srgbClr val="384653"/>
                </a:solidFill>
                <a:latin typeface="Roboto" pitchFamily="34" charset="0"/>
                <a:ea typeface="Roboto" pitchFamily="34" charset="-122"/>
                <a:cs typeface="Roboto" pitchFamily="34" charset="-120"/>
              </a:rPr>
              <a:t>Not eligible</a:t>
            </a:r>
            <a:endParaRPr lang="en-US" sz="12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2270785" y="610553"/>
            <a:ext cx="6910268" cy="444698"/>
          </a:xfrm>
          <a:prstGeom prst="rect">
            <a:avLst/>
          </a:prstGeom>
          <a:noFill/>
          <a:ln/>
        </p:spPr>
        <p:txBody>
          <a:bodyPr wrap="none" lIns="0" tIns="0" rIns="0" bIns="0" rtlCol="0" anchor="t"/>
          <a:lstStyle/>
          <a:p>
            <a:pPr marL="0" indent="0" algn="l">
              <a:lnSpc>
                <a:spcPts val="3500"/>
              </a:lnSpc>
              <a:buNone/>
            </a:pPr>
            <a:r>
              <a:rPr lang="en-US" sz="2800" b="1" i="1" dirty="0">
                <a:solidFill>
                  <a:srgbClr val="2E3C4E"/>
                </a:solidFill>
                <a:latin typeface="Host Grotesk Medium" pitchFamily="34" charset="0"/>
                <a:ea typeface="Host Grotesk Medium" pitchFamily="34" charset="-122"/>
                <a:cs typeface="Host Grotesk Medium" pitchFamily="34" charset="-120"/>
              </a:rPr>
              <a:t>                                 BUSINESS PROBLEM</a:t>
            </a:r>
            <a:endParaRPr lang="en-US" sz="2800" dirty="0"/>
          </a:p>
        </p:txBody>
      </p:sp>
      <p:sp>
        <p:nvSpPr>
          <p:cNvPr id="3" name="Text 1"/>
          <p:cNvSpPr/>
          <p:nvPr/>
        </p:nvSpPr>
        <p:spPr>
          <a:xfrm>
            <a:off x="622459" y="1550670"/>
            <a:ext cx="13385483" cy="666750"/>
          </a:xfrm>
          <a:prstGeom prst="rect">
            <a:avLst/>
          </a:prstGeom>
          <a:noFill/>
          <a:ln/>
        </p:spPr>
        <p:txBody>
          <a:bodyPr wrap="square" lIns="0" tIns="0" rIns="0" bIns="0" rtlCol="0" anchor="t"/>
          <a:lstStyle/>
          <a:p>
            <a:pPr marL="0" indent="0" algn="l">
              <a:lnSpc>
                <a:spcPts val="2600"/>
              </a:lnSpc>
              <a:buNone/>
            </a:pPr>
            <a:r>
              <a:rPr lang="en-US" sz="1750" dirty="0">
                <a:solidFill>
                  <a:srgbClr val="384653"/>
                </a:solidFill>
                <a:latin typeface="Roboto" pitchFamily="34" charset="0"/>
                <a:ea typeface="Roboto" pitchFamily="34" charset="-122"/>
                <a:cs typeface="Roboto" pitchFamily="34" charset="-120"/>
              </a:rPr>
              <a:t>How can stakeholders better understand and optimize the adoption, performance, eligibility, and market trends of electric vehicles (EVs) across different regions and time periods?</a:t>
            </a:r>
            <a:endParaRPr lang="en-US" sz="1750" dirty="0"/>
          </a:p>
        </p:txBody>
      </p:sp>
      <p:sp>
        <p:nvSpPr>
          <p:cNvPr id="4" name="Text 2"/>
          <p:cNvSpPr/>
          <p:nvPr/>
        </p:nvSpPr>
        <p:spPr>
          <a:xfrm>
            <a:off x="2270785" y="2471321"/>
            <a:ext cx="5864273" cy="444698"/>
          </a:xfrm>
          <a:prstGeom prst="rect">
            <a:avLst/>
          </a:prstGeom>
          <a:noFill/>
          <a:ln/>
        </p:spPr>
        <p:txBody>
          <a:bodyPr wrap="none" lIns="0" tIns="0" rIns="0" bIns="0" rtlCol="0" anchor="t"/>
          <a:lstStyle/>
          <a:p>
            <a:pPr marL="0" indent="0" algn="l">
              <a:lnSpc>
                <a:spcPts val="3500"/>
              </a:lnSpc>
              <a:buNone/>
            </a:pPr>
            <a:r>
              <a:rPr lang="en-US" sz="2800" b="1" i="1" dirty="0">
                <a:solidFill>
                  <a:srgbClr val="2E3C4E"/>
                </a:solidFill>
                <a:latin typeface="Host Grotesk Medium" pitchFamily="34" charset="0"/>
                <a:ea typeface="Host Grotesk Medium" pitchFamily="34" charset="-122"/>
                <a:cs typeface="Host Grotesk Medium" pitchFamily="34" charset="-120"/>
              </a:rPr>
              <a:t>                               WHO IT IS USEFUL FOR?</a:t>
            </a:r>
            <a:endParaRPr lang="en-US" sz="2800" dirty="0"/>
          </a:p>
        </p:txBody>
      </p:sp>
      <p:sp>
        <p:nvSpPr>
          <p:cNvPr id="5" name="Shape 3"/>
          <p:cNvSpPr/>
          <p:nvPr/>
        </p:nvSpPr>
        <p:spPr>
          <a:xfrm>
            <a:off x="622459" y="3195518"/>
            <a:ext cx="13385483" cy="4283631"/>
          </a:xfrm>
          <a:prstGeom prst="roundRect">
            <a:avLst>
              <a:gd name="adj" fmla="val 1744"/>
            </a:avLst>
          </a:prstGeom>
          <a:noFill/>
          <a:ln w="7620">
            <a:solidFill>
              <a:srgbClr val="000000">
                <a:alpha val="8000"/>
              </a:srgbClr>
            </a:solidFill>
            <a:prstDash val="solid"/>
          </a:ln>
        </p:spPr>
        <p:txBody>
          <a:bodyPr/>
          <a:lstStyle/>
          <a:p>
            <a:endParaRPr lang="en-IN"/>
          </a:p>
        </p:txBody>
      </p:sp>
      <p:sp>
        <p:nvSpPr>
          <p:cNvPr id="6" name="Shape 4"/>
          <p:cNvSpPr/>
          <p:nvPr/>
        </p:nvSpPr>
        <p:spPr>
          <a:xfrm>
            <a:off x="630079" y="3203138"/>
            <a:ext cx="13370243" cy="495419"/>
          </a:xfrm>
          <a:prstGeom prst="rect">
            <a:avLst/>
          </a:prstGeom>
          <a:solidFill>
            <a:srgbClr val="FFFFFF">
              <a:alpha val="4000"/>
            </a:srgbClr>
          </a:solidFill>
          <a:ln/>
        </p:spPr>
        <p:txBody>
          <a:bodyPr/>
          <a:lstStyle/>
          <a:p>
            <a:endParaRPr lang="en-IN"/>
          </a:p>
        </p:txBody>
      </p:sp>
      <p:sp>
        <p:nvSpPr>
          <p:cNvPr id="7" name="Text 5"/>
          <p:cNvSpPr/>
          <p:nvPr/>
        </p:nvSpPr>
        <p:spPr>
          <a:xfrm>
            <a:off x="807839" y="3317438"/>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Stakeholder</a:t>
            </a:r>
            <a:endParaRPr lang="en-US" sz="1400" dirty="0"/>
          </a:p>
        </p:txBody>
      </p:sp>
      <p:sp>
        <p:nvSpPr>
          <p:cNvPr id="8" name="Text 6"/>
          <p:cNvSpPr/>
          <p:nvPr/>
        </p:nvSpPr>
        <p:spPr>
          <a:xfrm>
            <a:off x="7496770" y="3317438"/>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How It Helps Them</a:t>
            </a:r>
            <a:endParaRPr lang="en-US" sz="1400" dirty="0"/>
          </a:p>
        </p:txBody>
      </p:sp>
      <p:sp>
        <p:nvSpPr>
          <p:cNvPr id="9" name="Shape 7"/>
          <p:cNvSpPr/>
          <p:nvPr/>
        </p:nvSpPr>
        <p:spPr>
          <a:xfrm>
            <a:off x="630079" y="3698557"/>
            <a:ext cx="13370243" cy="762238"/>
          </a:xfrm>
          <a:prstGeom prst="rect">
            <a:avLst/>
          </a:prstGeom>
          <a:solidFill>
            <a:srgbClr val="000000">
              <a:alpha val="4000"/>
            </a:srgbClr>
          </a:solidFill>
          <a:ln/>
        </p:spPr>
        <p:txBody>
          <a:bodyPr/>
          <a:lstStyle/>
          <a:p>
            <a:endParaRPr lang="en-IN"/>
          </a:p>
        </p:txBody>
      </p:sp>
      <p:sp>
        <p:nvSpPr>
          <p:cNvPr id="10" name="Text 8"/>
          <p:cNvSpPr/>
          <p:nvPr/>
        </p:nvSpPr>
        <p:spPr>
          <a:xfrm>
            <a:off x="807839" y="3812858"/>
            <a:ext cx="6325791" cy="266819"/>
          </a:xfrm>
          <a:prstGeom prst="rect">
            <a:avLst/>
          </a:prstGeom>
          <a:noFill/>
          <a:ln/>
        </p:spPr>
        <p:txBody>
          <a:bodyPr wrap="none" lIns="0" tIns="0" rIns="0" bIns="0" rtlCol="0" anchor="t"/>
          <a:lstStyle/>
          <a:p>
            <a:pPr marL="0" indent="0" algn="l">
              <a:lnSpc>
                <a:spcPts val="2100"/>
              </a:lnSpc>
              <a:buNone/>
            </a:pPr>
            <a:r>
              <a:rPr lang="en-US" sz="1400" b="1" dirty="0">
                <a:solidFill>
                  <a:srgbClr val="384653"/>
                </a:solidFill>
                <a:latin typeface="Roboto" pitchFamily="34" charset="0"/>
                <a:ea typeface="Roboto" pitchFamily="34" charset="-122"/>
                <a:cs typeface="Roboto" pitchFamily="34" charset="-120"/>
              </a:rPr>
              <a:t>Automakers</a:t>
            </a:r>
            <a:endParaRPr lang="en-US" sz="1400" dirty="0"/>
          </a:p>
        </p:txBody>
      </p:sp>
      <p:sp>
        <p:nvSpPr>
          <p:cNvPr id="11" name="Text 9"/>
          <p:cNvSpPr/>
          <p:nvPr/>
        </p:nvSpPr>
        <p:spPr>
          <a:xfrm>
            <a:off x="7496770" y="3812858"/>
            <a:ext cx="6325791" cy="533638"/>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Understand which EV types and models are gaining popularity by region and range.</a:t>
            </a:r>
            <a:endParaRPr lang="en-US" sz="1400" dirty="0"/>
          </a:p>
        </p:txBody>
      </p:sp>
      <p:sp>
        <p:nvSpPr>
          <p:cNvPr id="12" name="Shape 10"/>
          <p:cNvSpPr/>
          <p:nvPr/>
        </p:nvSpPr>
        <p:spPr>
          <a:xfrm>
            <a:off x="630079" y="4460796"/>
            <a:ext cx="13370243" cy="762238"/>
          </a:xfrm>
          <a:prstGeom prst="rect">
            <a:avLst/>
          </a:prstGeom>
          <a:solidFill>
            <a:srgbClr val="FFFFFF">
              <a:alpha val="4000"/>
            </a:srgbClr>
          </a:solidFill>
          <a:ln/>
        </p:spPr>
        <p:txBody>
          <a:bodyPr/>
          <a:lstStyle/>
          <a:p>
            <a:endParaRPr lang="en-IN"/>
          </a:p>
        </p:txBody>
      </p:sp>
      <p:sp>
        <p:nvSpPr>
          <p:cNvPr id="13" name="Text 11"/>
          <p:cNvSpPr/>
          <p:nvPr/>
        </p:nvSpPr>
        <p:spPr>
          <a:xfrm>
            <a:off x="807839" y="4575096"/>
            <a:ext cx="6325791" cy="266819"/>
          </a:xfrm>
          <a:prstGeom prst="rect">
            <a:avLst/>
          </a:prstGeom>
          <a:noFill/>
          <a:ln/>
        </p:spPr>
        <p:txBody>
          <a:bodyPr wrap="none" lIns="0" tIns="0" rIns="0" bIns="0" rtlCol="0" anchor="t"/>
          <a:lstStyle/>
          <a:p>
            <a:pPr marL="0" indent="0" algn="l">
              <a:lnSpc>
                <a:spcPts val="2100"/>
              </a:lnSpc>
              <a:buNone/>
            </a:pPr>
            <a:r>
              <a:rPr lang="en-US" sz="1400" b="1" dirty="0">
                <a:solidFill>
                  <a:srgbClr val="384653"/>
                </a:solidFill>
                <a:latin typeface="Roboto" pitchFamily="34" charset="0"/>
                <a:ea typeface="Roboto" pitchFamily="34" charset="-122"/>
                <a:cs typeface="Roboto" pitchFamily="34" charset="-120"/>
              </a:rPr>
              <a:t>Policy Makers</a:t>
            </a:r>
            <a:endParaRPr lang="en-US" sz="1400" dirty="0"/>
          </a:p>
        </p:txBody>
      </p:sp>
      <p:sp>
        <p:nvSpPr>
          <p:cNvPr id="14" name="Text 12"/>
          <p:cNvSpPr/>
          <p:nvPr/>
        </p:nvSpPr>
        <p:spPr>
          <a:xfrm>
            <a:off x="7496770" y="4575096"/>
            <a:ext cx="6325791" cy="533638"/>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Evaluate the impact of CAFV eligibility and guide incentive strategies accordingly.</a:t>
            </a:r>
            <a:endParaRPr lang="en-US" sz="1400" dirty="0"/>
          </a:p>
        </p:txBody>
      </p:sp>
      <p:sp>
        <p:nvSpPr>
          <p:cNvPr id="15" name="Shape 13"/>
          <p:cNvSpPr/>
          <p:nvPr/>
        </p:nvSpPr>
        <p:spPr>
          <a:xfrm>
            <a:off x="630079" y="5223034"/>
            <a:ext cx="13370243" cy="495419"/>
          </a:xfrm>
          <a:prstGeom prst="rect">
            <a:avLst/>
          </a:prstGeom>
          <a:solidFill>
            <a:srgbClr val="000000">
              <a:alpha val="4000"/>
            </a:srgbClr>
          </a:solidFill>
          <a:ln/>
        </p:spPr>
        <p:txBody>
          <a:bodyPr/>
          <a:lstStyle/>
          <a:p>
            <a:endParaRPr lang="en-IN"/>
          </a:p>
        </p:txBody>
      </p:sp>
      <p:sp>
        <p:nvSpPr>
          <p:cNvPr id="16" name="Text 14"/>
          <p:cNvSpPr/>
          <p:nvPr/>
        </p:nvSpPr>
        <p:spPr>
          <a:xfrm>
            <a:off x="807839" y="5337334"/>
            <a:ext cx="6325791" cy="266819"/>
          </a:xfrm>
          <a:prstGeom prst="rect">
            <a:avLst/>
          </a:prstGeom>
          <a:noFill/>
          <a:ln/>
        </p:spPr>
        <p:txBody>
          <a:bodyPr wrap="none" lIns="0" tIns="0" rIns="0" bIns="0" rtlCol="0" anchor="t"/>
          <a:lstStyle/>
          <a:p>
            <a:pPr marL="0" indent="0" algn="l">
              <a:lnSpc>
                <a:spcPts val="2100"/>
              </a:lnSpc>
              <a:buNone/>
            </a:pPr>
            <a:r>
              <a:rPr lang="en-US" sz="1400" b="1" dirty="0">
                <a:solidFill>
                  <a:srgbClr val="384653"/>
                </a:solidFill>
                <a:latin typeface="Roboto" pitchFamily="34" charset="0"/>
                <a:ea typeface="Roboto" pitchFamily="34" charset="-122"/>
                <a:cs typeface="Roboto" pitchFamily="34" charset="-120"/>
              </a:rPr>
              <a:t>Consumers</a:t>
            </a:r>
            <a:endParaRPr lang="en-US" sz="1400" dirty="0"/>
          </a:p>
        </p:txBody>
      </p:sp>
      <p:sp>
        <p:nvSpPr>
          <p:cNvPr id="17" name="Text 15"/>
          <p:cNvSpPr/>
          <p:nvPr/>
        </p:nvSpPr>
        <p:spPr>
          <a:xfrm>
            <a:off x="7496770" y="5337334"/>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Identify high-performing and CAFV-eligible vehicles worth considering.</a:t>
            </a:r>
            <a:endParaRPr lang="en-US" sz="1400" dirty="0"/>
          </a:p>
        </p:txBody>
      </p:sp>
      <p:sp>
        <p:nvSpPr>
          <p:cNvPr id="18" name="Shape 16"/>
          <p:cNvSpPr/>
          <p:nvPr/>
        </p:nvSpPr>
        <p:spPr>
          <a:xfrm>
            <a:off x="630079" y="5718453"/>
            <a:ext cx="13370243" cy="495419"/>
          </a:xfrm>
          <a:prstGeom prst="rect">
            <a:avLst/>
          </a:prstGeom>
          <a:solidFill>
            <a:srgbClr val="FFFFFF">
              <a:alpha val="4000"/>
            </a:srgbClr>
          </a:solidFill>
          <a:ln/>
        </p:spPr>
        <p:txBody>
          <a:bodyPr/>
          <a:lstStyle/>
          <a:p>
            <a:endParaRPr lang="en-IN"/>
          </a:p>
        </p:txBody>
      </p:sp>
      <p:sp>
        <p:nvSpPr>
          <p:cNvPr id="19" name="Text 17"/>
          <p:cNvSpPr/>
          <p:nvPr/>
        </p:nvSpPr>
        <p:spPr>
          <a:xfrm>
            <a:off x="807839" y="5832753"/>
            <a:ext cx="6325791" cy="266819"/>
          </a:xfrm>
          <a:prstGeom prst="rect">
            <a:avLst/>
          </a:prstGeom>
          <a:noFill/>
          <a:ln/>
        </p:spPr>
        <p:txBody>
          <a:bodyPr wrap="none" lIns="0" tIns="0" rIns="0" bIns="0" rtlCol="0" anchor="t"/>
          <a:lstStyle/>
          <a:p>
            <a:pPr marL="0" indent="0" algn="l">
              <a:lnSpc>
                <a:spcPts val="2100"/>
              </a:lnSpc>
              <a:buNone/>
            </a:pPr>
            <a:r>
              <a:rPr lang="en-US" sz="1400" b="1" dirty="0">
                <a:solidFill>
                  <a:srgbClr val="384653"/>
                </a:solidFill>
                <a:latin typeface="Roboto" pitchFamily="34" charset="0"/>
                <a:ea typeface="Roboto" pitchFamily="34" charset="-122"/>
                <a:cs typeface="Roboto" pitchFamily="34" charset="-120"/>
              </a:rPr>
              <a:t>EV Analysts / Consultants</a:t>
            </a:r>
            <a:endParaRPr lang="en-US" sz="1400" dirty="0"/>
          </a:p>
        </p:txBody>
      </p:sp>
      <p:sp>
        <p:nvSpPr>
          <p:cNvPr id="20" name="Text 18"/>
          <p:cNvSpPr/>
          <p:nvPr/>
        </p:nvSpPr>
        <p:spPr>
          <a:xfrm>
            <a:off x="7496770" y="5832753"/>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Gain insights on market trends, electric range evolution, and adoption peaks.</a:t>
            </a:r>
            <a:endParaRPr lang="en-US" sz="1400" dirty="0"/>
          </a:p>
        </p:txBody>
      </p:sp>
      <p:sp>
        <p:nvSpPr>
          <p:cNvPr id="21" name="Shape 19"/>
          <p:cNvSpPr/>
          <p:nvPr/>
        </p:nvSpPr>
        <p:spPr>
          <a:xfrm>
            <a:off x="630079" y="6213872"/>
            <a:ext cx="13370243" cy="762238"/>
          </a:xfrm>
          <a:prstGeom prst="rect">
            <a:avLst/>
          </a:prstGeom>
          <a:solidFill>
            <a:srgbClr val="000000">
              <a:alpha val="4000"/>
            </a:srgbClr>
          </a:solidFill>
          <a:ln/>
        </p:spPr>
        <p:txBody>
          <a:bodyPr/>
          <a:lstStyle/>
          <a:p>
            <a:endParaRPr lang="en-IN"/>
          </a:p>
        </p:txBody>
      </p:sp>
      <p:sp>
        <p:nvSpPr>
          <p:cNvPr id="22" name="Text 20"/>
          <p:cNvSpPr/>
          <p:nvPr/>
        </p:nvSpPr>
        <p:spPr>
          <a:xfrm>
            <a:off x="807839" y="6328172"/>
            <a:ext cx="6325791" cy="266819"/>
          </a:xfrm>
          <a:prstGeom prst="rect">
            <a:avLst/>
          </a:prstGeom>
          <a:noFill/>
          <a:ln/>
        </p:spPr>
        <p:txBody>
          <a:bodyPr wrap="none" lIns="0" tIns="0" rIns="0" bIns="0" rtlCol="0" anchor="t"/>
          <a:lstStyle/>
          <a:p>
            <a:pPr marL="0" indent="0" algn="l">
              <a:lnSpc>
                <a:spcPts val="2100"/>
              </a:lnSpc>
              <a:buNone/>
            </a:pPr>
            <a:r>
              <a:rPr lang="en-US" sz="1400" b="1" dirty="0">
                <a:solidFill>
                  <a:srgbClr val="384653"/>
                </a:solidFill>
                <a:latin typeface="Roboto" pitchFamily="34" charset="0"/>
                <a:ea typeface="Roboto" pitchFamily="34" charset="-122"/>
                <a:cs typeface="Roboto" pitchFamily="34" charset="-120"/>
              </a:rPr>
              <a:t>City/County Planners</a:t>
            </a:r>
            <a:endParaRPr lang="en-US" sz="1400" dirty="0"/>
          </a:p>
        </p:txBody>
      </p:sp>
      <p:sp>
        <p:nvSpPr>
          <p:cNvPr id="23" name="Text 21"/>
          <p:cNvSpPr/>
          <p:nvPr/>
        </p:nvSpPr>
        <p:spPr>
          <a:xfrm>
            <a:off x="7496770" y="6328172"/>
            <a:ext cx="6325791" cy="533638"/>
          </a:xfrm>
          <a:prstGeom prst="rect">
            <a:avLst/>
          </a:prstGeom>
          <a:noFill/>
          <a:ln/>
        </p:spPr>
        <p:txBody>
          <a:bodyPr wrap="squar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Plan EV infrastructure by analyzing registration concentration and growth trends.</a:t>
            </a:r>
            <a:endParaRPr lang="en-US" sz="1400" dirty="0"/>
          </a:p>
        </p:txBody>
      </p:sp>
      <p:sp>
        <p:nvSpPr>
          <p:cNvPr id="24" name="Shape 22"/>
          <p:cNvSpPr/>
          <p:nvPr/>
        </p:nvSpPr>
        <p:spPr>
          <a:xfrm>
            <a:off x="630079" y="6976110"/>
            <a:ext cx="13370243" cy="495419"/>
          </a:xfrm>
          <a:prstGeom prst="rect">
            <a:avLst/>
          </a:prstGeom>
          <a:solidFill>
            <a:srgbClr val="FFFFFF">
              <a:alpha val="4000"/>
            </a:srgbClr>
          </a:solidFill>
          <a:ln/>
        </p:spPr>
        <p:txBody>
          <a:bodyPr/>
          <a:lstStyle/>
          <a:p>
            <a:endParaRPr lang="en-IN"/>
          </a:p>
        </p:txBody>
      </p:sp>
      <p:sp>
        <p:nvSpPr>
          <p:cNvPr id="25" name="Text 23"/>
          <p:cNvSpPr/>
          <p:nvPr/>
        </p:nvSpPr>
        <p:spPr>
          <a:xfrm>
            <a:off x="807839" y="7090410"/>
            <a:ext cx="6325791" cy="266819"/>
          </a:xfrm>
          <a:prstGeom prst="rect">
            <a:avLst/>
          </a:prstGeom>
          <a:noFill/>
          <a:ln/>
        </p:spPr>
        <p:txBody>
          <a:bodyPr wrap="none" lIns="0" tIns="0" rIns="0" bIns="0" rtlCol="0" anchor="t"/>
          <a:lstStyle/>
          <a:p>
            <a:pPr marL="0" indent="0" algn="l">
              <a:lnSpc>
                <a:spcPts val="2100"/>
              </a:lnSpc>
              <a:buNone/>
            </a:pPr>
            <a:r>
              <a:rPr lang="en-US" sz="1400" b="1" dirty="0">
                <a:solidFill>
                  <a:srgbClr val="384653"/>
                </a:solidFill>
                <a:latin typeface="Roboto" pitchFamily="34" charset="0"/>
                <a:ea typeface="Roboto" pitchFamily="34" charset="-122"/>
                <a:cs typeface="Roboto" pitchFamily="34" charset="-120"/>
              </a:rPr>
              <a:t>Product Managers</a:t>
            </a:r>
            <a:endParaRPr lang="en-US" sz="1400" dirty="0"/>
          </a:p>
        </p:txBody>
      </p:sp>
      <p:sp>
        <p:nvSpPr>
          <p:cNvPr id="26" name="Text 24"/>
          <p:cNvSpPr/>
          <p:nvPr/>
        </p:nvSpPr>
        <p:spPr>
          <a:xfrm>
            <a:off x="7496770" y="7090410"/>
            <a:ext cx="6325791" cy="266819"/>
          </a:xfrm>
          <a:prstGeom prst="rect">
            <a:avLst/>
          </a:prstGeom>
          <a:noFill/>
          <a:ln/>
        </p:spPr>
        <p:txBody>
          <a:bodyPr wrap="none" lIns="0" tIns="0" rIns="0" bIns="0" rtlCol="0" anchor="t"/>
          <a:lstStyle/>
          <a:p>
            <a:pPr marL="0" indent="0" algn="l">
              <a:lnSpc>
                <a:spcPts val="2100"/>
              </a:lnSpc>
              <a:buNone/>
            </a:pPr>
            <a:r>
              <a:rPr lang="en-US" sz="1400" dirty="0">
                <a:solidFill>
                  <a:srgbClr val="384653"/>
                </a:solidFill>
                <a:latin typeface="Roboto" pitchFamily="34" charset="0"/>
                <a:ea typeface="Roboto" pitchFamily="34" charset="-122"/>
                <a:cs typeface="Roboto" pitchFamily="34" charset="-120"/>
              </a:rPr>
              <a:t>Use product metrics like funnel, churn, retention, and conversion from a BI view.</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2831187" y="466010"/>
            <a:ext cx="7529632" cy="416243"/>
          </a:xfrm>
          <a:prstGeom prst="rect">
            <a:avLst/>
          </a:prstGeom>
          <a:noFill/>
          <a:ln/>
        </p:spPr>
        <p:txBody>
          <a:bodyPr wrap="none" lIns="0" tIns="0" rIns="0" bIns="0" rtlCol="0" anchor="t"/>
          <a:lstStyle/>
          <a:p>
            <a:pPr marL="0" indent="0" algn="l">
              <a:lnSpc>
                <a:spcPts val="3250"/>
              </a:lnSpc>
              <a:buNone/>
            </a:pPr>
            <a:r>
              <a:rPr lang="en-US" sz="2600" b="1" dirty="0">
                <a:solidFill>
                  <a:srgbClr val="2E3C4E"/>
                </a:solidFill>
                <a:latin typeface="Host Grotesk Medium" pitchFamily="34" charset="0"/>
                <a:ea typeface="Host Grotesk Medium" pitchFamily="34" charset="-122"/>
                <a:cs typeface="Host Grotesk Medium" pitchFamily="34" charset="-120"/>
              </a:rPr>
              <a:t>New Columns Created in Power BI</a:t>
            </a:r>
            <a:endParaRPr lang="en-US" sz="2600" dirty="0"/>
          </a:p>
        </p:txBody>
      </p:sp>
      <p:sp>
        <p:nvSpPr>
          <p:cNvPr id="3" name="Shape 1"/>
          <p:cNvSpPr/>
          <p:nvPr/>
        </p:nvSpPr>
        <p:spPr>
          <a:xfrm>
            <a:off x="582692" y="1403747"/>
            <a:ext cx="13465016" cy="6171128"/>
          </a:xfrm>
          <a:prstGeom prst="roundRect">
            <a:avLst>
              <a:gd name="adj" fmla="val 1133"/>
            </a:avLst>
          </a:prstGeom>
          <a:noFill/>
          <a:ln w="7620">
            <a:solidFill>
              <a:srgbClr val="000000">
                <a:alpha val="8000"/>
              </a:srgbClr>
            </a:solidFill>
            <a:prstDash val="solid"/>
          </a:ln>
        </p:spPr>
        <p:txBody>
          <a:bodyPr/>
          <a:lstStyle/>
          <a:p>
            <a:endParaRPr lang="en-IN"/>
          </a:p>
        </p:txBody>
      </p:sp>
      <p:sp>
        <p:nvSpPr>
          <p:cNvPr id="4" name="Shape 2"/>
          <p:cNvSpPr/>
          <p:nvPr/>
        </p:nvSpPr>
        <p:spPr>
          <a:xfrm>
            <a:off x="590312" y="1411367"/>
            <a:ext cx="13448348" cy="464701"/>
          </a:xfrm>
          <a:prstGeom prst="rect">
            <a:avLst/>
          </a:prstGeom>
          <a:solidFill>
            <a:srgbClr val="FFFFFF">
              <a:alpha val="4000"/>
            </a:srgbClr>
          </a:solidFill>
          <a:ln/>
        </p:spPr>
        <p:txBody>
          <a:bodyPr/>
          <a:lstStyle/>
          <a:p>
            <a:endParaRPr lang="en-IN"/>
          </a:p>
        </p:txBody>
      </p:sp>
      <p:sp>
        <p:nvSpPr>
          <p:cNvPr id="5" name="Text 3"/>
          <p:cNvSpPr/>
          <p:nvPr/>
        </p:nvSpPr>
        <p:spPr>
          <a:xfrm>
            <a:off x="758428" y="1518880"/>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Column Name</a:t>
            </a:r>
            <a:endParaRPr lang="en-US" sz="1300" dirty="0"/>
          </a:p>
        </p:txBody>
      </p:sp>
      <p:sp>
        <p:nvSpPr>
          <p:cNvPr id="6" name="Text 4"/>
          <p:cNvSpPr/>
          <p:nvPr/>
        </p:nvSpPr>
        <p:spPr>
          <a:xfrm>
            <a:off x="5244465" y="1518880"/>
            <a:ext cx="414170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DAX Formula</a:t>
            </a:r>
            <a:endParaRPr lang="en-US" sz="1300" dirty="0"/>
          </a:p>
        </p:txBody>
      </p:sp>
      <p:sp>
        <p:nvSpPr>
          <p:cNvPr id="7" name="Text 5"/>
          <p:cNvSpPr/>
          <p:nvPr/>
        </p:nvSpPr>
        <p:spPr>
          <a:xfrm>
            <a:off x="9726692" y="1518880"/>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Meaning</a:t>
            </a:r>
            <a:endParaRPr lang="en-US" sz="1300" dirty="0"/>
          </a:p>
        </p:txBody>
      </p:sp>
      <p:sp>
        <p:nvSpPr>
          <p:cNvPr id="8" name="Shape 6"/>
          <p:cNvSpPr/>
          <p:nvPr/>
        </p:nvSpPr>
        <p:spPr>
          <a:xfrm>
            <a:off x="590312" y="1876068"/>
            <a:ext cx="13448348" cy="714375"/>
          </a:xfrm>
          <a:prstGeom prst="rect">
            <a:avLst/>
          </a:prstGeom>
          <a:solidFill>
            <a:srgbClr val="000000">
              <a:alpha val="4000"/>
            </a:srgbClr>
          </a:solidFill>
          <a:ln/>
        </p:spPr>
        <p:txBody>
          <a:bodyPr/>
          <a:lstStyle/>
          <a:p>
            <a:endParaRPr lang="en-IN"/>
          </a:p>
        </p:txBody>
      </p:sp>
      <p:sp>
        <p:nvSpPr>
          <p:cNvPr id="9" name="Text 7"/>
          <p:cNvSpPr/>
          <p:nvPr/>
        </p:nvSpPr>
        <p:spPr>
          <a:xfrm>
            <a:off x="758428" y="1983581"/>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Make_Model</a:t>
            </a:r>
            <a:endParaRPr lang="en-US" sz="1300" dirty="0"/>
          </a:p>
        </p:txBody>
      </p:sp>
      <p:sp>
        <p:nvSpPr>
          <p:cNvPr id="10" name="Text 8"/>
          <p:cNvSpPr/>
          <p:nvPr/>
        </p:nvSpPr>
        <p:spPr>
          <a:xfrm>
            <a:off x="4139770" y="2081726"/>
            <a:ext cx="4141708" cy="257294"/>
          </a:xfrm>
          <a:prstGeom prst="rect">
            <a:avLst/>
          </a:prstGeom>
          <a:noFill/>
          <a:ln/>
        </p:spPr>
        <p:txBody>
          <a:bodyPr wrap="non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[Make] &amp; " " &amp; [Model]</a:t>
            </a:r>
            <a:endParaRPr lang="en-US" sz="1300" dirty="0"/>
          </a:p>
        </p:txBody>
      </p:sp>
      <p:sp>
        <p:nvSpPr>
          <p:cNvPr id="11" name="Text 9"/>
          <p:cNvSpPr/>
          <p:nvPr/>
        </p:nvSpPr>
        <p:spPr>
          <a:xfrm>
            <a:off x="9726692" y="1983581"/>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Combines the vehicle make and model into a single text field for clearer identification.</a:t>
            </a:r>
            <a:endParaRPr lang="en-US" sz="1300" dirty="0"/>
          </a:p>
        </p:txBody>
      </p:sp>
      <p:sp>
        <p:nvSpPr>
          <p:cNvPr id="12" name="Shape 10"/>
          <p:cNvSpPr/>
          <p:nvPr/>
        </p:nvSpPr>
        <p:spPr>
          <a:xfrm>
            <a:off x="590312" y="2590443"/>
            <a:ext cx="13448348" cy="729615"/>
          </a:xfrm>
          <a:prstGeom prst="rect">
            <a:avLst/>
          </a:prstGeom>
          <a:solidFill>
            <a:srgbClr val="FFFFFF">
              <a:alpha val="4000"/>
            </a:srgbClr>
          </a:solidFill>
          <a:ln/>
        </p:spPr>
        <p:txBody>
          <a:bodyPr/>
          <a:lstStyle/>
          <a:p>
            <a:endParaRPr lang="en-IN"/>
          </a:p>
        </p:txBody>
      </p:sp>
      <p:sp>
        <p:nvSpPr>
          <p:cNvPr id="13" name="Text 11"/>
          <p:cNvSpPr/>
          <p:nvPr/>
        </p:nvSpPr>
        <p:spPr>
          <a:xfrm>
            <a:off x="758428" y="2697956"/>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City_Model</a:t>
            </a:r>
            <a:endParaRPr lang="en-US" sz="1300" dirty="0"/>
          </a:p>
        </p:txBody>
      </p:sp>
      <p:sp>
        <p:nvSpPr>
          <p:cNvPr id="14" name="Text 12"/>
          <p:cNvSpPr/>
          <p:nvPr/>
        </p:nvSpPr>
        <p:spPr>
          <a:xfrm>
            <a:off x="4139768" y="2682716"/>
            <a:ext cx="5393051" cy="51458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Ev_vehicles_dataset[City] &amp; " - " &amp; Ev_vehicles_dataset[Model]</a:t>
            </a:r>
            <a:endParaRPr lang="en-US" sz="1300" dirty="0"/>
          </a:p>
        </p:txBody>
      </p:sp>
      <p:sp>
        <p:nvSpPr>
          <p:cNvPr id="15" name="Text 13"/>
          <p:cNvSpPr/>
          <p:nvPr/>
        </p:nvSpPr>
        <p:spPr>
          <a:xfrm>
            <a:off x="9726692" y="2697956"/>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Creates a combined label of city and vehicle model to analyze city-wise vehicle preferences.</a:t>
            </a:r>
            <a:endParaRPr lang="en-US" sz="1300" dirty="0"/>
          </a:p>
        </p:txBody>
      </p:sp>
      <p:sp>
        <p:nvSpPr>
          <p:cNvPr id="16" name="Shape 14"/>
          <p:cNvSpPr/>
          <p:nvPr/>
        </p:nvSpPr>
        <p:spPr>
          <a:xfrm>
            <a:off x="423624" y="3332835"/>
            <a:ext cx="13448348" cy="2016085"/>
          </a:xfrm>
          <a:prstGeom prst="rect">
            <a:avLst/>
          </a:prstGeom>
          <a:solidFill>
            <a:srgbClr val="000000">
              <a:alpha val="4000"/>
            </a:srgbClr>
          </a:solidFill>
          <a:ln/>
        </p:spPr>
        <p:txBody>
          <a:bodyPr/>
          <a:lstStyle/>
          <a:p>
            <a:endParaRPr lang="en-IN"/>
          </a:p>
        </p:txBody>
      </p:sp>
      <p:sp>
        <p:nvSpPr>
          <p:cNvPr id="17" name="Text 15"/>
          <p:cNvSpPr/>
          <p:nvPr/>
        </p:nvSpPr>
        <p:spPr>
          <a:xfrm>
            <a:off x="758428" y="3427571"/>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Previous_Range</a:t>
            </a:r>
            <a:endParaRPr lang="en-US" sz="1300" dirty="0"/>
          </a:p>
        </p:txBody>
      </p:sp>
      <p:sp>
        <p:nvSpPr>
          <p:cNvPr id="18" name="Text 16"/>
          <p:cNvSpPr/>
          <p:nvPr/>
        </p:nvSpPr>
        <p:spPr>
          <a:xfrm>
            <a:off x="4139770" y="3551672"/>
            <a:ext cx="5393050" cy="180105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VAR CurrentYear = Ev_vehicles_dataset[Model_Year]VAR CurrentPostal = Ev_vehicles_dataset[Postal_Code]RETURNCALCULATE(MAX(Ev_vehicles_dataset[Electric_Range]),FILTER(Ev_vehicles_dataset,Ev_vehicles_dataset[Postal_Code] = CurrentPostal &amp;&amp; Ev_vehicles_dataset[Model_Year] &lt; CurrentYear))</a:t>
            </a:r>
            <a:endParaRPr lang="en-US" sz="1300" dirty="0"/>
          </a:p>
        </p:txBody>
      </p:sp>
      <p:sp>
        <p:nvSpPr>
          <p:cNvPr id="19" name="Text 17"/>
          <p:cNvSpPr/>
          <p:nvPr/>
        </p:nvSpPr>
        <p:spPr>
          <a:xfrm>
            <a:off x="9726692" y="3835141"/>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Finds the maximum electric range of older models in the same postal code (used for comparisons).</a:t>
            </a:r>
            <a:endParaRPr lang="en-US" sz="1300" dirty="0"/>
          </a:p>
        </p:txBody>
      </p:sp>
      <p:sp>
        <p:nvSpPr>
          <p:cNvPr id="20" name="Shape 18"/>
          <p:cNvSpPr/>
          <p:nvPr/>
        </p:nvSpPr>
        <p:spPr>
          <a:xfrm>
            <a:off x="590312" y="5336143"/>
            <a:ext cx="13448348" cy="729615"/>
          </a:xfrm>
          <a:prstGeom prst="rect">
            <a:avLst/>
          </a:prstGeom>
          <a:solidFill>
            <a:srgbClr val="FFFFFF">
              <a:alpha val="4000"/>
            </a:srgbClr>
          </a:solidFill>
          <a:ln/>
        </p:spPr>
        <p:txBody>
          <a:bodyPr/>
          <a:lstStyle/>
          <a:p>
            <a:endParaRPr lang="en-IN"/>
          </a:p>
        </p:txBody>
      </p:sp>
      <p:sp>
        <p:nvSpPr>
          <p:cNvPr id="21" name="Text 19"/>
          <p:cNvSpPr/>
          <p:nvPr/>
        </p:nvSpPr>
        <p:spPr>
          <a:xfrm>
            <a:off x="758428" y="5443657"/>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Range_Change</a:t>
            </a:r>
            <a:endParaRPr lang="en-US" sz="1300" dirty="0"/>
          </a:p>
        </p:txBody>
      </p:sp>
      <p:sp>
        <p:nvSpPr>
          <p:cNvPr id="22" name="Text 20"/>
          <p:cNvSpPr/>
          <p:nvPr/>
        </p:nvSpPr>
        <p:spPr>
          <a:xfrm>
            <a:off x="4139770" y="5427830"/>
            <a:ext cx="5156227" cy="51458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Ev_vehicles_dataset[Electric_Range] - COALESCE(Ev_vehicles_dataset[Previous_Range], 0)</a:t>
            </a:r>
            <a:endParaRPr lang="en-US" sz="1300" dirty="0"/>
          </a:p>
        </p:txBody>
      </p:sp>
      <p:sp>
        <p:nvSpPr>
          <p:cNvPr id="23" name="Text 21"/>
          <p:cNvSpPr/>
          <p:nvPr/>
        </p:nvSpPr>
        <p:spPr>
          <a:xfrm>
            <a:off x="9726692" y="5443657"/>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Calculates the change in electric range from the previous model in the same postal code.</a:t>
            </a:r>
            <a:endParaRPr lang="en-US" sz="1300" dirty="0"/>
          </a:p>
        </p:txBody>
      </p:sp>
      <p:sp>
        <p:nvSpPr>
          <p:cNvPr id="24" name="Shape 22"/>
          <p:cNvSpPr/>
          <p:nvPr/>
        </p:nvSpPr>
        <p:spPr>
          <a:xfrm>
            <a:off x="590312" y="6065758"/>
            <a:ext cx="13448348" cy="1501497"/>
          </a:xfrm>
          <a:prstGeom prst="rect">
            <a:avLst/>
          </a:prstGeom>
          <a:solidFill>
            <a:srgbClr val="000000">
              <a:alpha val="4000"/>
            </a:srgbClr>
          </a:solidFill>
          <a:ln/>
        </p:spPr>
        <p:txBody>
          <a:bodyPr/>
          <a:lstStyle/>
          <a:p>
            <a:endParaRPr lang="en-IN"/>
          </a:p>
        </p:txBody>
      </p:sp>
      <p:sp>
        <p:nvSpPr>
          <p:cNvPr id="25" name="Text 23"/>
          <p:cNvSpPr/>
          <p:nvPr/>
        </p:nvSpPr>
        <p:spPr>
          <a:xfrm>
            <a:off x="758428" y="6173272"/>
            <a:ext cx="4145518" cy="249674"/>
          </a:xfrm>
          <a:prstGeom prst="rect">
            <a:avLst/>
          </a:prstGeom>
          <a:noFill/>
          <a:ln/>
        </p:spPr>
        <p:txBody>
          <a:bodyPr wrap="none" lIns="0" tIns="0" rIns="0" bIns="0" rtlCol="0" anchor="t"/>
          <a:lstStyle/>
          <a:p>
            <a:pPr marL="0" indent="0" algn="l">
              <a:lnSpc>
                <a:spcPts val="1950"/>
              </a:lnSpc>
              <a:buNone/>
            </a:pPr>
            <a:r>
              <a:rPr lang="en-US" sz="1300" b="1" dirty="0">
                <a:solidFill>
                  <a:srgbClr val="384653"/>
                </a:solidFill>
                <a:latin typeface="Roboto" pitchFamily="34" charset="0"/>
                <a:ea typeface="Roboto" pitchFamily="34" charset="-122"/>
                <a:cs typeface="Roboto" pitchFamily="34" charset="-120"/>
              </a:rPr>
              <a:t>Range Category</a:t>
            </a:r>
            <a:endParaRPr lang="en-US" sz="1300" dirty="0"/>
          </a:p>
        </p:txBody>
      </p:sp>
      <p:sp>
        <p:nvSpPr>
          <p:cNvPr id="26" name="Text 24"/>
          <p:cNvSpPr/>
          <p:nvPr/>
        </p:nvSpPr>
        <p:spPr>
          <a:xfrm>
            <a:off x="4139769" y="6150280"/>
            <a:ext cx="5156227" cy="1286470"/>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highlight>
                  <a:srgbClr val="EDECE8"/>
                </a:highlight>
                <a:latin typeface="Consolas" pitchFamily="34" charset="0"/>
                <a:ea typeface="Consolas" pitchFamily="34" charset="-122"/>
                <a:cs typeface="Consolas" pitchFamily="34" charset="-120"/>
              </a:rPr>
              <a:t>SWITCH(TRUE(),Ev_vehicles_dataset[Electric_Range] &lt; 100, "Short Range (&lt;100 km)",Ev_vehicles_dataset[Electric_Range] &gt;= 100 &amp;&amp; Ev_vehicles_dataset[Electric_Range] &lt;= 200, "Medium Range (100-200 km)","Long Range (&gt;200 km)")</a:t>
            </a:r>
            <a:endParaRPr lang="en-US" sz="1300" dirty="0"/>
          </a:p>
        </p:txBody>
      </p:sp>
      <p:sp>
        <p:nvSpPr>
          <p:cNvPr id="27" name="Text 25"/>
          <p:cNvSpPr/>
          <p:nvPr/>
        </p:nvSpPr>
        <p:spPr>
          <a:xfrm>
            <a:off x="9726692" y="6173272"/>
            <a:ext cx="4145518" cy="499348"/>
          </a:xfrm>
          <a:prstGeom prst="rect">
            <a:avLst/>
          </a:prstGeom>
          <a:noFill/>
          <a:ln/>
        </p:spPr>
        <p:txBody>
          <a:bodyPr wrap="square" lIns="0" tIns="0" rIns="0" bIns="0" rtlCol="0" anchor="t"/>
          <a:lstStyle/>
          <a:p>
            <a:pPr marL="0" indent="0" algn="l">
              <a:lnSpc>
                <a:spcPts val="1950"/>
              </a:lnSpc>
              <a:buNone/>
            </a:pPr>
            <a:r>
              <a:rPr lang="en-US" sz="1300" dirty="0">
                <a:solidFill>
                  <a:srgbClr val="384653"/>
                </a:solidFill>
                <a:latin typeface="Roboto" pitchFamily="34" charset="0"/>
                <a:ea typeface="Roboto" pitchFamily="34" charset="-122"/>
                <a:cs typeface="Roboto" pitchFamily="34" charset="-120"/>
              </a:rPr>
              <a:t>Categorizes vehicles into short, medium, or long range based on electric range values.</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3366</Words>
  <Application>Microsoft Office PowerPoint</Application>
  <PresentationFormat>Custom</PresentationFormat>
  <Paragraphs>353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Host Grotesk Medium</vt:lpstr>
      <vt:lpstr>Consolas</vt:lpstr>
      <vt:lpstr>Roboto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Haritha S</dc:creator>
  <cp:lastModifiedBy>Haritha S</cp:lastModifiedBy>
  <cp:revision>1</cp:revision>
  <dcterms:created xsi:type="dcterms:W3CDTF">2025-07-31T03:38:07Z</dcterms:created>
  <dcterms:modified xsi:type="dcterms:W3CDTF">2025-08-19T18:30:33Z</dcterms:modified>
</cp:coreProperties>
</file>