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914" r:id="rId1"/>
  </p:sldMasterIdLst>
  <p:notesMasterIdLst>
    <p:notesMasterId r:id="rId38"/>
  </p:notesMasterIdLst>
  <p:sldIdLst>
    <p:sldId id="256" r:id="rId2"/>
    <p:sldId id="257" r:id="rId3"/>
    <p:sldId id="258" r:id="rId4"/>
    <p:sldId id="259" r:id="rId5"/>
    <p:sldId id="260" r:id="rId6"/>
    <p:sldId id="261" r:id="rId7"/>
    <p:sldId id="262" r:id="rId8"/>
    <p:sldId id="280" r:id="rId9"/>
    <p:sldId id="263" r:id="rId10"/>
    <p:sldId id="264" r:id="rId11"/>
    <p:sldId id="277" r:id="rId12"/>
    <p:sldId id="265" r:id="rId13"/>
    <p:sldId id="266" r:id="rId14"/>
    <p:sldId id="267" r:id="rId15"/>
    <p:sldId id="279" r:id="rId16"/>
    <p:sldId id="268" r:id="rId17"/>
    <p:sldId id="278" r:id="rId18"/>
    <p:sldId id="269" r:id="rId19"/>
    <p:sldId id="270" r:id="rId20"/>
    <p:sldId id="271" r:id="rId21"/>
    <p:sldId id="272" r:id="rId22"/>
    <p:sldId id="273" r:id="rId23"/>
    <p:sldId id="294" r:id="rId24"/>
    <p:sldId id="281" r:id="rId25"/>
    <p:sldId id="284" r:id="rId26"/>
    <p:sldId id="286" r:id="rId27"/>
    <p:sldId id="287" r:id="rId28"/>
    <p:sldId id="288" r:id="rId29"/>
    <p:sldId id="289" r:id="rId30"/>
    <p:sldId id="290" r:id="rId31"/>
    <p:sldId id="291" r:id="rId32"/>
    <p:sldId id="292" r:id="rId33"/>
    <p:sldId id="293" r:id="rId34"/>
    <p:sldId id="274" r:id="rId35"/>
    <p:sldId id="275" r:id="rId36"/>
    <p:sldId id="276" r:id="rId37"/>
  </p:sldIdLst>
  <p:sldSz cx="14630400" cy="8229600"/>
  <p:notesSz cx="8229600" cy="14630400"/>
  <p:embeddedFontLst>
    <p:embeddedFont>
      <p:font typeface="Algerian" panose="04020705040A02060702" pitchFamily="82" charset="0"/>
      <p:regular r:id="rId39"/>
    </p:embeddedFont>
    <p:embeddedFont>
      <p:font typeface="Arial Black" panose="020B0A04020102020204" pitchFamily="34" charset="0"/>
      <p:bold r:id="rId40"/>
    </p:embeddedFont>
    <p:embeddedFont>
      <p:font typeface="Consolas" panose="020B0609020204030204" pitchFamily="49" charset="0"/>
      <p:regular r:id="rId41"/>
      <p:bold r:id="rId42"/>
      <p:italic r:id="rId43"/>
      <p:boldItalic r:id="rId44"/>
    </p:embeddedFont>
    <p:embeddedFont>
      <p:font typeface="Eras Demi ITC" panose="020B0805030504020804" pitchFamily="34" charset="0"/>
      <p:regular r:id="rId45"/>
    </p:embeddedFont>
    <p:embeddedFont>
      <p:font typeface="Forte" panose="03060902040502070203" pitchFamily="66" charset="0"/>
      <p:regular r:id="rId46"/>
    </p:embeddedFont>
    <p:embeddedFont>
      <p:font typeface="Geist" panose="020B0604020202020204" charset="0"/>
      <p:regular r:id="rId47"/>
    </p:embeddedFont>
    <p:embeddedFont>
      <p:font typeface="Gill Sans MT" panose="020B0502020104020203" pitchFamily="34" charset="0"/>
      <p:regular r:id="rId48"/>
      <p:bold r:id="rId49"/>
      <p:italic r:id="rId50"/>
      <p:boldItalic r:id="rId51"/>
    </p:embeddedFont>
    <p:embeddedFont>
      <p:font typeface="NSimSun" panose="02010609030101010101" pitchFamily="49" charset="-122"/>
      <p:regular r:id="rId52"/>
    </p:embeddedFont>
    <p:embeddedFont>
      <p:font typeface="Segoe UI Black" panose="020B0A02040204020203" pitchFamily="34" charset="0"/>
      <p:bold r:id="rId53"/>
      <p:boldItalic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AC8D66-9DD8-4D3F-9564-B49C03294590}" v="74" dt="2025-09-07T14:11:35.24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4" d="100"/>
          <a:sy n="64" d="100"/>
        </p:scale>
        <p:origin x="125"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tha S" userId="aa528c4fce6cfa41" providerId="LiveId" clId="{76BF7BDB-7A99-4030-8CB0-D2569CBFE26A}"/>
    <pc:docChg chg="custSel addSld delSld modSld">
      <pc:chgData name="Haritha S" userId="aa528c4fce6cfa41" providerId="LiveId" clId="{76BF7BDB-7A99-4030-8CB0-D2569CBFE26A}" dt="2025-09-07T14:16:08.162" v="529" actId="1076"/>
      <pc:docMkLst>
        <pc:docMk/>
      </pc:docMkLst>
      <pc:sldChg chg="modSp mod">
        <pc:chgData name="Haritha S" userId="aa528c4fce6cfa41" providerId="LiveId" clId="{76BF7BDB-7A99-4030-8CB0-D2569CBFE26A}" dt="2025-09-07T14:16:08.162" v="529" actId="1076"/>
        <pc:sldMkLst>
          <pc:docMk/>
          <pc:sldMk cId="0" sldId="256"/>
        </pc:sldMkLst>
        <pc:spChg chg="mod">
          <ac:chgData name="Haritha S" userId="aa528c4fce6cfa41" providerId="LiveId" clId="{76BF7BDB-7A99-4030-8CB0-D2569CBFE26A}" dt="2025-09-07T14:16:08.162" v="529" actId="1076"/>
          <ac:spMkLst>
            <pc:docMk/>
            <pc:sldMk cId="0" sldId="256"/>
            <ac:spMk id="4" creationId="{00000000-0000-0000-0000-000000000000}"/>
          </ac:spMkLst>
        </pc:spChg>
        <pc:spChg chg="mod">
          <ac:chgData name="Haritha S" userId="aa528c4fce6cfa41" providerId="LiveId" clId="{76BF7BDB-7A99-4030-8CB0-D2569CBFE26A}" dt="2025-09-07T14:16:01.705" v="528" actId="1076"/>
          <ac:spMkLst>
            <pc:docMk/>
            <pc:sldMk cId="0" sldId="256"/>
            <ac:spMk id="5" creationId="{00000000-0000-0000-0000-000000000000}"/>
          </ac:spMkLst>
        </pc:spChg>
        <pc:spChg chg="mod">
          <ac:chgData name="Haritha S" userId="aa528c4fce6cfa41" providerId="LiveId" clId="{76BF7BDB-7A99-4030-8CB0-D2569CBFE26A}" dt="2025-09-07T14:15:53.863" v="527" actId="1076"/>
          <ac:spMkLst>
            <pc:docMk/>
            <pc:sldMk cId="0" sldId="256"/>
            <ac:spMk id="6" creationId="{00000000-0000-0000-0000-000000000000}"/>
          </ac:spMkLst>
        </pc:spChg>
        <pc:spChg chg="mod">
          <ac:chgData name="Haritha S" userId="aa528c4fce6cfa41" providerId="LiveId" clId="{76BF7BDB-7A99-4030-8CB0-D2569CBFE26A}" dt="2025-09-07T14:15:49.141" v="526" actId="1076"/>
          <ac:spMkLst>
            <pc:docMk/>
            <pc:sldMk cId="0" sldId="256"/>
            <ac:spMk id="7" creationId="{00000000-0000-0000-0000-000000000000}"/>
          </ac:spMkLst>
        </pc:spChg>
      </pc:sldChg>
      <pc:sldChg chg="addSp delSp modSp new mod">
        <pc:chgData name="Haritha S" userId="aa528c4fce6cfa41" providerId="LiveId" clId="{76BF7BDB-7A99-4030-8CB0-D2569CBFE26A}" dt="2025-09-07T13:47:27.562" v="47" actId="1076"/>
        <pc:sldMkLst>
          <pc:docMk/>
          <pc:sldMk cId="1469958650" sldId="281"/>
        </pc:sldMkLst>
        <pc:spChg chg="mod">
          <ac:chgData name="Haritha S" userId="aa528c4fce6cfa41" providerId="LiveId" clId="{76BF7BDB-7A99-4030-8CB0-D2569CBFE26A}" dt="2025-09-07T13:45:57.174" v="35" actId="1076"/>
          <ac:spMkLst>
            <pc:docMk/>
            <pc:sldMk cId="1469958650" sldId="281"/>
            <ac:spMk id="2" creationId="{71A6126B-E351-4A0C-EC28-0B11FEF8FA06}"/>
          </ac:spMkLst>
        </pc:spChg>
        <pc:spChg chg="del">
          <ac:chgData name="Haritha S" userId="aa528c4fce6cfa41" providerId="LiveId" clId="{76BF7BDB-7A99-4030-8CB0-D2569CBFE26A}" dt="2025-09-07T13:41:26.873" v="1" actId="931"/>
          <ac:spMkLst>
            <pc:docMk/>
            <pc:sldMk cId="1469958650" sldId="281"/>
            <ac:spMk id="3" creationId="{24BE0D3E-238B-BA16-5C86-0F986190C867}"/>
          </ac:spMkLst>
        </pc:spChg>
        <pc:spChg chg="mod">
          <ac:chgData name="Haritha S" userId="aa528c4fce6cfa41" providerId="LiveId" clId="{76BF7BDB-7A99-4030-8CB0-D2569CBFE26A}" dt="2025-09-07T13:47:23.675" v="46" actId="14100"/>
          <ac:spMkLst>
            <pc:docMk/>
            <pc:sldMk cId="1469958650" sldId="281"/>
            <ac:spMk id="4" creationId="{F524E436-A76E-B268-5A25-4C25D0C34DB6}"/>
          </ac:spMkLst>
        </pc:spChg>
        <pc:spChg chg="add mod">
          <ac:chgData name="Haritha S" userId="aa528c4fce6cfa41" providerId="LiveId" clId="{76BF7BDB-7A99-4030-8CB0-D2569CBFE26A}" dt="2025-09-07T13:47:27.562" v="47" actId="1076"/>
          <ac:spMkLst>
            <pc:docMk/>
            <pc:sldMk cId="1469958650" sldId="281"/>
            <ac:spMk id="7" creationId="{6B80FCED-1E24-225B-44E1-1E6F4E28A254}"/>
          </ac:spMkLst>
        </pc:spChg>
        <pc:picChg chg="add mod">
          <ac:chgData name="Haritha S" userId="aa528c4fce6cfa41" providerId="LiveId" clId="{76BF7BDB-7A99-4030-8CB0-D2569CBFE26A}" dt="2025-09-07T13:41:54.600" v="6" actId="14100"/>
          <ac:picMkLst>
            <pc:docMk/>
            <pc:sldMk cId="1469958650" sldId="281"/>
            <ac:picMk id="6" creationId="{6E3615B3-C18A-0F8B-1333-7D79339F603E}"/>
          </ac:picMkLst>
        </pc:picChg>
      </pc:sldChg>
      <pc:sldChg chg="addSp delSp modSp new del mod">
        <pc:chgData name="Haritha S" userId="aa528c4fce6cfa41" providerId="LiveId" clId="{76BF7BDB-7A99-4030-8CB0-D2569CBFE26A}" dt="2025-09-07T13:58:41.227" v="186" actId="47"/>
        <pc:sldMkLst>
          <pc:docMk/>
          <pc:sldMk cId="3467915914" sldId="282"/>
        </pc:sldMkLst>
        <pc:spChg chg="del">
          <ac:chgData name="Haritha S" userId="aa528c4fce6cfa41" providerId="LiveId" clId="{76BF7BDB-7A99-4030-8CB0-D2569CBFE26A}" dt="2025-09-07T13:47:50.999" v="50" actId="931"/>
          <ac:spMkLst>
            <pc:docMk/>
            <pc:sldMk cId="3467915914" sldId="282"/>
            <ac:spMk id="3" creationId="{C97F0AAC-3FDC-6A50-B073-400ACBE9ACE0}"/>
          </ac:spMkLst>
        </pc:spChg>
        <pc:spChg chg="add del mod">
          <ac:chgData name="Haritha S" userId="aa528c4fce6cfa41" providerId="LiveId" clId="{76BF7BDB-7A99-4030-8CB0-D2569CBFE26A}" dt="2025-09-07T13:48:08.557" v="55" actId="931"/>
          <ac:spMkLst>
            <pc:docMk/>
            <pc:sldMk cId="3467915914" sldId="282"/>
            <ac:spMk id="8" creationId="{23C555B1-C0C9-C59D-0FFF-BCDC55395A6E}"/>
          </ac:spMkLst>
        </pc:spChg>
        <pc:spChg chg="add del mod">
          <ac:chgData name="Haritha S" userId="aa528c4fce6cfa41" providerId="LiveId" clId="{76BF7BDB-7A99-4030-8CB0-D2569CBFE26A}" dt="2025-09-07T13:48:51.467" v="64" actId="931"/>
          <ac:spMkLst>
            <pc:docMk/>
            <pc:sldMk cId="3467915914" sldId="282"/>
            <ac:spMk id="12" creationId="{8F574291-B986-8F61-F9B9-341836DC8836}"/>
          </ac:spMkLst>
        </pc:spChg>
        <pc:spChg chg="add del mod">
          <ac:chgData name="Haritha S" userId="aa528c4fce6cfa41" providerId="LiveId" clId="{76BF7BDB-7A99-4030-8CB0-D2569CBFE26A}" dt="2025-09-07T13:49:22.918" v="71" actId="931"/>
          <ac:spMkLst>
            <pc:docMk/>
            <pc:sldMk cId="3467915914" sldId="282"/>
            <ac:spMk id="16" creationId="{A17EEBD4-B275-A592-4E2D-0D1D32141F90}"/>
          </ac:spMkLst>
        </pc:spChg>
        <pc:spChg chg="add del mod">
          <ac:chgData name="Haritha S" userId="aa528c4fce6cfa41" providerId="LiveId" clId="{76BF7BDB-7A99-4030-8CB0-D2569CBFE26A}" dt="2025-09-07T13:50:57.023" v="75" actId="931"/>
          <ac:spMkLst>
            <pc:docMk/>
            <pc:sldMk cId="3467915914" sldId="282"/>
            <ac:spMk id="20" creationId="{78F799E1-D24E-72D7-C851-850EA6F4B729}"/>
          </ac:spMkLst>
        </pc:spChg>
        <pc:spChg chg="add del mod">
          <ac:chgData name="Haritha S" userId="aa528c4fce6cfa41" providerId="LiveId" clId="{76BF7BDB-7A99-4030-8CB0-D2569CBFE26A}" dt="2025-09-07T13:56:53.218" v="133" actId="931"/>
          <ac:spMkLst>
            <pc:docMk/>
            <pc:sldMk cId="3467915914" sldId="282"/>
            <ac:spMk id="24" creationId="{6C4942F5-8EEE-21A3-F0A2-2A079F636B33}"/>
          </ac:spMkLst>
        </pc:spChg>
        <pc:spChg chg="add mod">
          <ac:chgData name="Haritha S" userId="aa528c4fce6cfa41" providerId="LiveId" clId="{76BF7BDB-7A99-4030-8CB0-D2569CBFE26A}" dt="2025-09-07T13:56:59.487" v="137" actId="478"/>
          <ac:spMkLst>
            <pc:docMk/>
            <pc:sldMk cId="3467915914" sldId="282"/>
            <ac:spMk id="28" creationId="{B2073B98-A56D-E36D-DE82-3724FE3527FE}"/>
          </ac:spMkLst>
        </pc:spChg>
        <pc:picChg chg="add del mod">
          <ac:chgData name="Haritha S" userId="aa528c4fce6cfa41" providerId="LiveId" clId="{76BF7BDB-7A99-4030-8CB0-D2569CBFE26A}" dt="2025-09-07T13:47:59.979" v="54" actId="478"/>
          <ac:picMkLst>
            <pc:docMk/>
            <pc:sldMk cId="3467915914" sldId="282"/>
            <ac:picMk id="6" creationId="{9790D5A8-B1A4-51DF-A20D-CF9F232CFFD0}"/>
          </ac:picMkLst>
        </pc:picChg>
        <pc:picChg chg="add del mod">
          <ac:chgData name="Haritha S" userId="aa528c4fce6cfa41" providerId="LiveId" clId="{76BF7BDB-7A99-4030-8CB0-D2569CBFE26A}" dt="2025-09-07T13:48:34.703" v="61" actId="478"/>
          <ac:picMkLst>
            <pc:docMk/>
            <pc:sldMk cId="3467915914" sldId="282"/>
            <ac:picMk id="10" creationId="{ECBBE440-4D85-7B17-072E-93CC4F7088E3}"/>
          </ac:picMkLst>
        </pc:picChg>
        <pc:picChg chg="add del mod">
          <ac:chgData name="Haritha S" userId="aa528c4fce6cfa41" providerId="LiveId" clId="{76BF7BDB-7A99-4030-8CB0-D2569CBFE26A}" dt="2025-09-07T13:49:12.498" v="70" actId="478"/>
          <ac:picMkLst>
            <pc:docMk/>
            <pc:sldMk cId="3467915914" sldId="282"/>
            <ac:picMk id="14" creationId="{8B4328BE-C923-7AF9-C0EF-387E1561C2F6}"/>
          </ac:picMkLst>
        </pc:picChg>
        <pc:picChg chg="add del mod">
          <ac:chgData name="Haritha S" userId="aa528c4fce6cfa41" providerId="LiveId" clId="{76BF7BDB-7A99-4030-8CB0-D2569CBFE26A}" dt="2025-09-07T13:50:46.216" v="74" actId="478"/>
          <ac:picMkLst>
            <pc:docMk/>
            <pc:sldMk cId="3467915914" sldId="282"/>
            <ac:picMk id="18" creationId="{DD014583-5C22-0881-AFB0-1BBAACEFD926}"/>
          </ac:picMkLst>
        </pc:picChg>
        <pc:picChg chg="add del mod">
          <ac:chgData name="Haritha S" userId="aa528c4fce6cfa41" providerId="LiveId" clId="{76BF7BDB-7A99-4030-8CB0-D2569CBFE26A}" dt="2025-09-07T13:56:39.075" v="132" actId="478"/>
          <ac:picMkLst>
            <pc:docMk/>
            <pc:sldMk cId="3467915914" sldId="282"/>
            <ac:picMk id="22" creationId="{3E185503-594F-6126-3A36-2D73635203B2}"/>
          </ac:picMkLst>
        </pc:picChg>
        <pc:picChg chg="add del mod">
          <ac:chgData name="Haritha S" userId="aa528c4fce6cfa41" providerId="LiveId" clId="{76BF7BDB-7A99-4030-8CB0-D2569CBFE26A}" dt="2025-09-07T13:56:59.487" v="137" actId="478"/>
          <ac:picMkLst>
            <pc:docMk/>
            <pc:sldMk cId="3467915914" sldId="282"/>
            <ac:picMk id="26" creationId="{F2BF1C8E-B6CB-638E-81A0-B9F5FE1B291B}"/>
          </ac:picMkLst>
        </pc:picChg>
      </pc:sldChg>
      <pc:sldChg chg="new del">
        <pc:chgData name="Haritha S" userId="aa528c4fce6cfa41" providerId="LiveId" clId="{76BF7BDB-7A99-4030-8CB0-D2569CBFE26A}" dt="2025-09-07T13:58:51.073" v="187" actId="47"/>
        <pc:sldMkLst>
          <pc:docMk/>
          <pc:sldMk cId="2744728388" sldId="283"/>
        </pc:sldMkLst>
      </pc:sldChg>
      <pc:sldChg chg="addSp delSp modSp new mod">
        <pc:chgData name="Haritha S" userId="aa528c4fce6cfa41" providerId="LiveId" clId="{76BF7BDB-7A99-4030-8CB0-D2569CBFE26A}" dt="2025-09-07T13:58:28.817" v="184" actId="14861"/>
        <pc:sldMkLst>
          <pc:docMk/>
          <pc:sldMk cId="1214333022" sldId="284"/>
        </pc:sldMkLst>
        <pc:spChg chg="mod">
          <ac:chgData name="Haritha S" userId="aa528c4fce6cfa41" providerId="LiveId" clId="{76BF7BDB-7A99-4030-8CB0-D2569CBFE26A}" dt="2025-09-07T13:58:28.817" v="184" actId="14861"/>
          <ac:spMkLst>
            <pc:docMk/>
            <pc:sldMk cId="1214333022" sldId="284"/>
            <ac:spMk id="2" creationId="{A2FDE5C2-5A92-A522-1FEC-56EAF8F11DB8}"/>
          </ac:spMkLst>
        </pc:spChg>
        <pc:spChg chg="del">
          <ac:chgData name="Haritha S" userId="aa528c4fce6cfa41" providerId="LiveId" clId="{76BF7BDB-7A99-4030-8CB0-D2569CBFE26A}" dt="2025-09-07T13:57:21.535" v="139" actId="931"/>
          <ac:spMkLst>
            <pc:docMk/>
            <pc:sldMk cId="1214333022" sldId="284"/>
            <ac:spMk id="3" creationId="{FC9BE323-3DF8-5D4E-5066-3E3AD20BA62A}"/>
          </ac:spMkLst>
        </pc:spChg>
        <pc:picChg chg="add mod">
          <ac:chgData name="Haritha S" userId="aa528c4fce6cfa41" providerId="LiveId" clId="{76BF7BDB-7A99-4030-8CB0-D2569CBFE26A}" dt="2025-09-07T13:57:32.124" v="145" actId="1076"/>
          <ac:picMkLst>
            <pc:docMk/>
            <pc:sldMk cId="1214333022" sldId="284"/>
            <ac:picMk id="5" creationId="{F23381A8-5730-1606-6E0C-75FBDA37EDBE}"/>
          </ac:picMkLst>
        </pc:picChg>
      </pc:sldChg>
      <pc:sldChg chg="addSp delSp modSp new del mod">
        <pc:chgData name="Haritha S" userId="aa528c4fce6cfa41" providerId="LiveId" clId="{76BF7BDB-7A99-4030-8CB0-D2569CBFE26A}" dt="2025-09-07T14:01:21.703" v="247" actId="47"/>
        <pc:sldMkLst>
          <pc:docMk/>
          <pc:sldMk cId="1332263409" sldId="285"/>
        </pc:sldMkLst>
        <pc:spChg chg="mod">
          <ac:chgData name="Haritha S" userId="aa528c4fce6cfa41" providerId="LiveId" clId="{76BF7BDB-7A99-4030-8CB0-D2569CBFE26A}" dt="2025-09-07T13:59:58.133" v="232" actId="1076"/>
          <ac:spMkLst>
            <pc:docMk/>
            <pc:sldMk cId="1332263409" sldId="285"/>
            <ac:spMk id="2" creationId="{9B1FD89D-F9CC-F600-9698-5B53F9951CE0}"/>
          </ac:spMkLst>
        </pc:spChg>
        <pc:spChg chg="del">
          <ac:chgData name="Haritha S" userId="aa528c4fce6cfa41" providerId="LiveId" clId="{76BF7BDB-7A99-4030-8CB0-D2569CBFE26A}" dt="2025-09-07T13:59:03.529" v="188" actId="931"/>
          <ac:spMkLst>
            <pc:docMk/>
            <pc:sldMk cId="1332263409" sldId="285"/>
            <ac:spMk id="3" creationId="{48501790-48FB-DB76-60DE-5AE4B8D54FA7}"/>
          </ac:spMkLst>
        </pc:spChg>
        <pc:spChg chg="add del mod">
          <ac:chgData name="Haritha S" userId="aa528c4fce6cfa41" providerId="LiveId" clId="{76BF7BDB-7A99-4030-8CB0-D2569CBFE26A}" dt="2025-09-07T13:59:29.511" v="194" actId="931"/>
          <ac:spMkLst>
            <pc:docMk/>
            <pc:sldMk cId="1332263409" sldId="285"/>
            <ac:spMk id="7" creationId="{0DFCE804-DE82-D0DE-450B-02F79CF307DE}"/>
          </ac:spMkLst>
        </pc:spChg>
        <pc:spChg chg="add del mod">
          <ac:chgData name="Haritha S" userId="aa528c4fce6cfa41" providerId="LiveId" clId="{76BF7BDB-7A99-4030-8CB0-D2569CBFE26A}" dt="2025-09-07T14:00:27.704" v="236" actId="931"/>
          <ac:spMkLst>
            <pc:docMk/>
            <pc:sldMk cId="1332263409" sldId="285"/>
            <ac:spMk id="11" creationId="{F956E9AA-3CC6-5C16-3803-EEE6237399D2}"/>
          </ac:spMkLst>
        </pc:spChg>
        <pc:picChg chg="add del mod">
          <ac:chgData name="Haritha S" userId="aa528c4fce6cfa41" providerId="LiveId" clId="{76BF7BDB-7A99-4030-8CB0-D2569CBFE26A}" dt="2025-09-07T13:59:18.229" v="193" actId="478"/>
          <ac:picMkLst>
            <pc:docMk/>
            <pc:sldMk cId="1332263409" sldId="285"/>
            <ac:picMk id="5" creationId="{865D2A9B-08B6-1FCD-99F3-F2574EB15DBB}"/>
          </ac:picMkLst>
        </pc:picChg>
        <pc:picChg chg="add del mod">
          <ac:chgData name="Haritha S" userId="aa528c4fce6cfa41" providerId="LiveId" clId="{76BF7BDB-7A99-4030-8CB0-D2569CBFE26A}" dt="2025-09-07T14:00:05.211" v="235" actId="478"/>
          <ac:picMkLst>
            <pc:docMk/>
            <pc:sldMk cId="1332263409" sldId="285"/>
            <ac:picMk id="9" creationId="{77D3E451-8A73-7237-0E2C-4B180A7D8828}"/>
          </ac:picMkLst>
        </pc:picChg>
        <pc:picChg chg="add mod">
          <ac:chgData name="Haritha S" userId="aa528c4fce6cfa41" providerId="LiveId" clId="{76BF7BDB-7A99-4030-8CB0-D2569CBFE26A}" dt="2025-09-07T14:00:35.283" v="242" actId="1076"/>
          <ac:picMkLst>
            <pc:docMk/>
            <pc:sldMk cId="1332263409" sldId="285"/>
            <ac:picMk id="13" creationId="{EBADB0CE-A3D0-B0B4-5D0A-9399FCB1AA5C}"/>
          </ac:picMkLst>
        </pc:picChg>
      </pc:sldChg>
      <pc:sldChg chg="addSp delSp modSp new mod">
        <pc:chgData name="Haritha S" userId="aa528c4fce6cfa41" providerId="LiveId" clId="{76BF7BDB-7A99-4030-8CB0-D2569CBFE26A}" dt="2025-09-07T14:01:30.344" v="272" actId="20577"/>
        <pc:sldMkLst>
          <pc:docMk/>
          <pc:sldMk cId="3086244059" sldId="286"/>
        </pc:sldMkLst>
        <pc:spChg chg="mod">
          <ac:chgData name="Haritha S" userId="aa528c4fce6cfa41" providerId="LiveId" clId="{76BF7BDB-7A99-4030-8CB0-D2569CBFE26A}" dt="2025-09-07T14:01:30.344" v="272" actId="20577"/>
          <ac:spMkLst>
            <pc:docMk/>
            <pc:sldMk cId="3086244059" sldId="286"/>
            <ac:spMk id="2" creationId="{5EF7EF00-24D5-7B98-995F-8B1A189480D6}"/>
          </ac:spMkLst>
        </pc:spChg>
        <pc:spChg chg="del">
          <ac:chgData name="Haritha S" userId="aa528c4fce6cfa41" providerId="LiveId" clId="{76BF7BDB-7A99-4030-8CB0-D2569CBFE26A}" dt="2025-09-07T14:00:59.480" v="244" actId="931"/>
          <ac:spMkLst>
            <pc:docMk/>
            <pc:sldMk cId="3086244059" sldId="286"/>
            <ac:spMk id="3" creationId="{52DDFDE9-A8AE-D909-58C0-E0150F3E5010}"/>
          </ac:spMkLst>
        </pc:spChg>
        <pc:picChg chg="add mod">
          <ac:chgData name="Haritha S" userId="aa528c4fce6cfa41" providerId="LiveId" clId="{76BF7BDB-7A99-4030-8CB0-D2569CBFE26A}" dt="2025-09-07T14:00:59.887" v="246" actId="962"/>
          <ac:picMkLst>
            <pc:docMk/>
            <pc:sldMk cId="3086244059" sldId="286"/>
            <ac:picMk id="5" creationId="{B9885343-94C7-1C5D-5590-2AC89BE70417}"/>
          </ac:picMkLst>
        </pc:picChg>
      </pc:sldChg>
      <pc:sldChg chg="addSp delSp modSp new mod">
        <pc:chgData name="Haritha S" userId="aa528c4fce6cfa41" providerId="LiveId" clId="{76BF7BDB-7A99-4030-8CB0-D2569CBFE26A}" dt="2025-09-07T14:03:38.307" v="292" actId="20577"/>
        <pc:sldMkLst>
          <pc:docMk/>
          <pc:sldMk cId="1980217859" sldId="287"/>
        </pc:sldMkLst>
        <pc:spChg chg="mod">
          <ac:chgData name="Haritha S" userId="aa528c4fce6cfa41" providerId="LiveId" clId="{76BF7BDB-7A99-4030-8CB0-D2569CBFE26A}" dt="2025-09-07T14:03:38.307" v="292" actId="20577"/>
          <ac:spMkLst>
            <pc:docMk/>
            <pc:sldMk cId="1980217859" sldId="287"/>
            <ac:spMk id="2" creationId="{6D3F7FC7-7DF4-714B-E330-07D6CCBC94DF}"/>
          </ac:spMkLst>
        </pc:spChg>
        <pc:spChg chg="del">
          <ac:chgData name="Haritha S" userId="aa528c4fce6cfa41" providerId="LiveId" clId="{76BF7BDB-7A99-4030-8CB0-D2569CBFE26A}" dt="2025-09-07T14:03:13.899" v="274" actId="931"/>
          <ac:spMkLst>
            <pc:docMk/>
            <pc:sldMk cId="1980217859" sldId="287"/>
            <ac:spMk id="3" creationId="{7BDF760B-C7EB-E7BA-3D42-46D89AB24F45}"/>
          </ac:spMkLst>
        </pc:spChg>
        <pc:spChg chg="add del mod">
          <ac:chgData name="Haritha S" userId="aa528c4fce6cfa41" providerId="LiveId" clId="{76BF7BDB-7A99-4030-8CB0-D2569CBFE26A}" dt="2025-09-07T14:03:28.811" v="278" actId="931"/>
          <ac:spMkLst>
            <pc:docMk/>
            <pc:sldMk cId="1980217859" sldId="287"/>
            <ac:spMk id="7" creationId="{8FEE7F92-ADA1-4106-6EBF-DB665C5F69F3}"/>
          </ac:spMkLst>
        </pc:spChg>
        <pc:picChg chg="add del mod">
          <ac:chgData name="Haritha S" userId="aa528c4fce6cfa41" providerId="LiveId" clId="{76BF7BDB-7A99-4030-8CB0-D2569CBFE26A}" dt="2025-09-07T14:03:16.288" v="277" actId="478"/>
          <ac:picMkLst>
            <pc:docMk/>
            <pc:sldMk cId="1980217859" sldId="287"/>
            <ac:picMk id="5" creationId="{50FE3247-CE7C-B5AB-B42E-4E3B0C52CAED}"/>
          </ac:picMkLst>
        </pc:picChg>
        <pc:picChg chg="add mod">
          <ac:chgData name="Haritha S" userId="aa528c4fce6cfa41" providerId="LiveId" clId="{76BF7BDB-7A99-4030-8CB0-D2569CBFE26A}" dt="2025-09-07T14:03:32.943" v="281" actId="14100"/>
          <ac:picMkLst>
            <pc:docMk/>
            <pc:sldMk cId="1980217859" sldId="287"/>
            <ac:picMk id="9" creationId="{9F908EFE-BE03-87E8-7E60-5D993A392EAD}"/>
          </ac:picMkLst>
        </pc:picChg>
      </pc:sldChg>
      <pc:sldChg chg="addSp delSp modSp new mod">
        <pc:chgData name="Haritha S" userId="aa528c4fce6cfa41" providerId="LiveId" clId="{76BF7BDB-7A99-4030-8CB0-D2569CBFE26A}" dt="2025-09-07T14:04:04.795" v="317" actId="20577"/>
        <pc:sldMkLst>
          <pc:docMk/>
          <pc:sldMk cId="668499386" sldId="288"/>
        </pc:sldMkLst>
        <pc:spChg chg="mod">
          <ac:chgData name="Haritha S" userId="aa528c4fce6cfa41" providerId="LiveId" clId="{76BF7BDB-7A99-4030-8CB0-D2569CBFE26A}" dt="2025-09-07T14:04:04.795" v="317" actId="20577"/>
          <ac:spMkLst>
            <pc:docMk/>
            <pc:sldMk cId="668499386" sldId="288"/>
            <ac:spMk id="2" creationId="{3B7046B4-029F-38B5-3735-D58AE7CFDA5D}"/>
          </ac:spMkLst>
        </pc:spChg>
        <pc:spChg chg="del">
          <ac:chgData name="Haritha S" userId="aa528c4fce6cfa41" providerId="LiveId" clId="{76BF7BDB-7A99-4030-8CB0-D2569CBFE26A}" dt="2025-09-07T14:03:54.086" v="294" actId="931"/>
          <ac:spMkLst>
            <pc:docMk/>
            <pc:sldMk cId="668499386" sldId="288"/>
            <ac:spMk id="3" creationId="{52E824B0-B26D-7262-A572-C21FE17BF241}"/>
          </ac:spMkLst>
        </pc:spChg>
        <pc:picChg chg="add mod">
          <ac:chgData name="Haritha S" userId="aa528c4fce6cfa41" providerId="LiveId" clId="{76BF7BDB-7A99-4030-8CB0-D2569CBFE26A}" dt="2025-09-07T14:03:58.937" v="298" actId="1076"/>
          <ac:picMkLst>
            <pc:docMk/>
            <pc:sldMk cId="668499386" sldId="288"/>
            <ac:picMk id="5" creationId="{816E79CA-796F-53C7-5F69-4D605D7FAFEB}"/>
          </ac:picMkLst>
        </pc:picChg>
      </pc:sldChg>
      <pc:sldChg chg="addSp delSp modSp new mod">
        <pc:chgData name="Haritha S" userId="aa528c4fce6cfa41" providerId="LiveId" clId="{76BF7BDB-7A99-4030-8CB0-D2569CBFE26A}" dt="2025-09-07T14:05:41.663" v="342" actId="1076"/>
        <pc:sldMkLst>
          <pc:docMk/>
          <pc:sldMk cId="1235001229" sldId="289"/>
        </pc:sldMkLst>
        <pc:spChg chg="mod">
          <ac:chgData name="Haritha S" userId="aa528c4fce6cfa41" providerId="LiveId" clId="{76BF7BDB-7A99-4030-8CB0-D2569CBFE26A}" dt="2025-09-07T14:05:38.186" v="341" actId="20577"/>
          <ac:spMkLst>
            <pc:docMk/>
            <pc:sldMk cId="1235001229" sldId="289"/>
            <ac:spMk id="2" creationId="{6BF4CC3F-CCFB-F92E-24DA-A411E1B53CBA}"/>
          </ac:spMkLst>
        </pc:spChg>
        <pc:spChg chg="del">
          <ac:chgData name="Haritha S" userId="aa528c4fce6cfa41" providerId="LiveId" clId="{76BF7BDB-7A99-4030-8CB0-D2569CBFE26A}" dt="2025-09-07T14:05:29.017" v="319" actId="931"/>
          <ac:spMkLst>
            <pc:docMk/>
            <pc:sldMk cId="1235001229" sldId="289"/>
            <ac:spMk id="3" creationId="{8DBC628D-BEAA-003E-5A49-C88132FC90EB}"/>
          </ac:spMkLst>
        </pc:spChg>
        <pc:picChg chg="add mod">
          <ac:chgData name="Haritha S" userId="aa528c4fce6cfa41" providerId="LiveId" clId="{76BF7BDB-7A99-4030-8CB0-D2569CBFE26A}" dt="2025-09-07T14:05:41.663" v="342" actId="1076"/>
          <ac:picMkLst>
            <pc:docMk/>
            <pc:sldMk cId="1235001229" sldId="289"/>
            <ac:picMk id="5" creationId="{5C67F2EA-B123-4637-3355-623BB0BCA4C9}"/>
          </ac:picMkLst>
        </pc:picChg>
      </pc:sldChg>
      <pc:sldChg chg="addSp delSp modSp new mod">
        <pc:chgData name="Haritha S" userId="aa528c4fce6cfa41" providerId="LiveId" clId="{76BF7BDB-7A99-4030-8CB0-D2569CBFE26A}" dt="2025-09-07T14:06:33.514" v="374" actId="20577"/>
        <pc:sldMkLst>
          <pc:docMk/>
          <pc:sldMk cId="2488161856" sldId="290"/>
        </pc:sldMkLst>
        <pc:spChg chg="mod">
          <ac:chgData name="Haritha S" userId="aa528c4fce6cfa41" providerId="LiveId" clId="{76BF7BDB-7A99-4030-8CB0-D2569CBFE26A}" dt="2025-09-07T14:06:33.514" v="374" actId="20577"/>
          <ac:spMkLst>
            <pc:docMk/>
            <pc:sldMk cId="2488161856" sldId="290"/>
            <ac:spMk id="2" creationId="{33EDA934-568D-6CFF-2327-6DD5BED54CBC}"/>
          </ac:spMkLst>
        </pc:spChg>
        <pc:spChg chg="del">
          <ac:chgData name="Haritha S" userId="aa528c4fce6cfa41" providerId="LiveId" clId="{76BF7BDB-7A99-4030-8CB0-D2569CBFE26A}" dt="2025-09-07T14:06:01.843" v="344" actId="931"/>
          <ac:spMkLst>
            <pc:docMk/>
            <pc:sldMk cId="2488161856" sldId="290"/>
            <ac:spMk id="3" creationId="{04E8775D-9165-2E8D-B071-CCDE48059206}"/>
          </ac:spMkLst>
        </pc:spChg>
        <pc:picChg chg="add mod">
          <ac:chgData name="Haritha S" userId="aa528c4fce6cfa41" providerId="LiveId" clId="{76BF7BDB-7A99-4030-8CB0-D2569CBFE26A}" dt="2025-09-07T14:06:28.294" v="355" actId="1076"/>
          <ac:picMkLst>
            <pc:docMk/>
            <pc:sldMk cId="2488161856" sldId="290"/>
            <ac:picMk id="5" creationId="{876A4755-50A9-9546-61D5-0CD568F83DE4}"/>
          </ac:picMkLst>
        </pc:picChg>
      </pc:sldChg>
      <pc:sldChg chg="addSp delSp modSp new mod">
        <pc:chgData name="Haritha S" userId="aa528c4fce6cfa41" providerId="LiveId" clId="{76BF7BDB-7A99-4030-8CB0-D2569CBFE26A}" dt="2025-09-07T14:07:03.262" v="394" actId="20577"/>
        <pc:sldMkLst>
          <pc:docMk/>
          <pc:sldMk cId="1852733361" sldId="291"/>
        </pc:sldMkLst>
        <pc:spChg chg="mod">
          <ac:chgData name="Haritha S" userId="aa528c4fce6cfa41" providerId="LiveId" clId="{76BF7BDB-7A99-4030-8CB0-D2569CBFE26A}" dt="2025-09-07T14:07:03.262" v="394" actId="20577"/>
          <ac:spMkLst>
            <pc:docMk/>
            <pc:sldMk cId="1852733361" sldId="291"/>
            <ac:spMk id="2" creationId="{22741BD7-165E-ACBC-0208-22828BC5BFBB}"/>
          </ac:spMkLst>
        </pc:spChg>
        <pc:spChg chg="del">
          <ac:chgData name="Haritha S" userId="aa528c4fce6cfa41" providerId="LiveId" clId="{76BF7BDB-7A99-4030-8CB0-D2569CBFE26A}" dt="2025-09-07T14:06:58.317" v="376" actId="931"/>
          <ac:spMkLst>
            <pc:docMk/>
            <pc:sldMk cId="1852733361" sldId="291"/>
            <ac:spMk id="3" creationId="{DBCA9DEC-9E50-FEBF-3523-111358202FF0}"/>
          </ac:spMkLst>
        </pc:spChg>
        <pc:picChg chg="add mod">
          <ac:chgData name="Haritha S" userId="aa528c4fce6cfa41" providerId="LiveId" clId="{76BF7BDB-7A99-4030-8CB0-D2569CBFE26A}" dt="2025-09-07T14:06:58.699" v="378" actId="962"/>
          <ac:picMkLst>
            <pc:docMk/>
            <pc:sldMk cId="1852733361" sldId="291"/>
            <ac:picMk id="5" creationId="{C0E66B89-EB44-2F49-A027-3F17F1853E9C}"/>
          </ac:picMkLst>
        </pc:picChg>
      </pc:sldChg>
      <pc:sldChg chg="addSp delSp modSp new mod">
        <pc:chgData name="Haritha S" userId="aa528c4fce6cfa41" providerId="LiveId" clId="{76BF7BDB-7A99-4030-8CB0-D2569CBFE26A}" dt="2025-09-07T14:07:27.761" v="426" actId="1076"/>
        <pc:sldMkLst>
          <pc:docMk/>
          <pc:sldMk cId="2213625232" sldId="292"/>
        </pc:sldMkLst>
        <pc:spChg chg="mod">
          <ac:chgData name="Haritha S" userId="aa528c4fce6cfa41" providerId="LiveId" clId="{76BF7BDB-7A99-4030-8CB0-D2569CBFE26A}" dt="2025-09-07T14:07:25.292" v="425" actId="20577"/>
          <ac:spMkLst>
            <pc:docMk/>
            <pc:sldMk cId="2213625232" sldId="292"/>
            <ac:spMk id="2" creationId="{6E915998-0072-1D69-CE35-C1CD1A394649}"/>
          </ac:spMkLst>
        </pc:spChg>
        <pc:spChg chg="del">
          <ac:chgData name="Haritha S" userId="aa528c4fce6cfa41" providerId="LiveId" clId="{76BF7BDB-7A99-4030-8CB0-D2569CBFE26A}" dt="2025-09-07T14:07:15.516" v="396" actId="931"/>
          <ac:spMkLst>
            <pc:docMk/>
            <pc:sldMk cId="2213625232" sldId="292"/>
            <ac:spMk id="3" creationId="{64FA1337-FE6C-CA99-3F76-5E0D73AB3F9A}"/>
          </ac:spMkLst>
        </pc:spChg>
        <pc:picChg chg="add mod">
          <ac:chgData name="Haritha S" userId="aa528c4fce6cfa41" providerId="LiveId" clId="{76BF7BDB-7A99-4030-8CB0-D2569CBFE26A}" dt="2025-09-07T14:07:27.761" v="426" actId="1076"/>
          <ac:picMkLst>
            <pc:docMk/>
            <pc:sldMk cId="2213625232" sldId="292"/>
            <ac:picMk id="5" creationId="{258F6C66-00EF-7E16-BF14-38CA1F03F0E6}"/>
          </ac:picMkLst>
        </pc:picChg>
      </pc:sldChg>
      <pc:sldChg chg="addSp delSp modSp new mod">
        <pc:chgData name="Haritha S" userId="aa528c4fce6cfa41" providerId="LiveId" clId="{76BF7BDB-7A99-4030-8CB0-D2569CBFE26A}" dt="2025-09-07T14:11:57.428" v="459" actId="1076"/>
        <pc:sldMkLst>
          <pc:docMk/>
          <pc:sldMk cId="1091862524" sldId="293"/>
        </pc:sldMkLst>
        <pc:spChg chg="mod">
          <ac:chgData name="Haritha S" userId="aa528c4fce6cfa41" providerId="LiveId" clId="{76BF7BDB-7A99-4030-8CB0-D2569CBFE26A}" dt="2025-09-07T14:11:46.356" v="454" actId="20577"/>
          <ac:spMkLst>
            <pc:docMk/>
            <pc:sldMk cId="1091862524" sldId="293"/>
            <ac:spMk id="2" creationId="{1CE6F6AA-7622-676F-A78D-FC80C948E172}"/>
          </ac:spMkLst>
        </pc:spChg>
        <pc:spChg chg="del">
          <ac:chgData name="Haritha S" userId="aa528c4fce6cfa41" providerId="LiveId" clId="{76BF7BDB-7A99-4030-8CB0-D2569CBFE26A}" dt="2025-09-07T14:11:35.242" v="428" actId="931"/>
          <ac:spMkLst>
            <pc:docMk/>
            <pc:sldMk cId="1091862524" sldId="293"/>
            <ac:spMk id="3" creationId="{852A7CD1-C801-1855-B2EF-ADB773A8E181}"/>
          </ac:spMkLst>
        </pc:spChg>
        <pc:picChg chg="add mod">
          <ac:chgData name="Haritha S" userId="aa528c4fce6cfa41" providerId="LiveId" clId="{76BF7BDB-7A99-4030-8CB0-D2569CBFE26A}" dt="2025-09-07T14:11:57.428" v="459" actId="1076"/>
          <ac:picMkLst>
            <pc:docMk/>
            <pc:sldMk cId="1091862524" sldId="293"/>
            <ac:picMk id="5" creationId="{9652220E-DA2C-3746-1A2F-385C0727BE1E}"/>
          </ac:picMkLst>
        </pc:picChg>
      </pc:sldChg>
      <pc:sldChg chg="delSp modSp new mod">
        <pc:chgData name="Haritha S" userId="aa528c4fce6cfa41" providerId="LiveId" clId="{76BF7BDB-7A99-4030-8CB0-D2569CBFE26A}" dt="2025-09-07T14:15:27.071" v="525" actId="1076"/>
        <pc:sldMkLst>
          <pc:docMk/>
          <pc:sldMk cId="2163174904" sldId="294"/>
        </pc:sldMkLst>
        <pc:spChg chg="mod">
          <ac:chgData name="Haritha S" userId="aa528c4fce6cfa41" providerId="LiveId" clId="{76BF7BDB-7A99-4030-8CB0-D2569CBFE26A}" dt="2025-09-07T14:15:27.071" v="525" actId="1076"/>
          <ac:spMkLst>
            <pc:docMk/>
            <pc:sldMk cId="2163174904" sldId="294"/>
            <ac:spMk id="2" creationId="{6E086E0F-379E-562E-FD5C-E34D694F028C}"/>
          </ac:spMkLst>
        </pc:spChg>
        <pc:spChg chg="del">
          <ac:chgData name="Haritha S" userId="aa528c4fce6cfa41" providerId="LiveId" clId="{76BF7BDB-7A99-4030-8CB0-D2569CBFE26A}" dt="2025-09-07T14:15:19.627" v="523" actId="478"/>
          <ac:spMkLst>
            <pc:docMk/>
            <pc:sldMk cId="2163174904" sldId="294"/>
            <ac:spMk id="3" creationId="{B664FF94-A12C-ABE2-A800-1F9FBC7E7A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68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920240" y="2864093"/>
            <a:ext cx="10789920" cy="1975104"/>
          </a:xfrm>
          <a:solidFill>
            <a:srgbClr val="FFFFFF"/>
          </a:solidFill>
          <a:ln w="38100">
            <a:solidFill>
              <a:srgbClr val="404040"/>
            </a:solidFill>
          </a:ln>
        </p:spPr>
        <p:txBody>
          <a:bodyPr lIns="274320" rIns="274320" anchor="ctr" anchorCtr="1">
            <a:normAutofit/>
          </a:bodyPr>
          <a:lstStyle>
            <a:lvl1pPr algn="ctr">
              <a:defRPr sz="456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3234233" y="5223053"/>
            <a:ext cx="8161934" cy="1487873"/>
          </a:xfrm>
          <a:noFill/>
        </p:spPr>
        <p:txBody>
          <a:bodyPr>
            <a:normAutofit/>
          </a:bodyPr>
          <a:lstStyle>
            <a:lvl1pPr marL="0" indent="0" algn="ctr">
              <a:buNone/>
              <a:defRPr sz="2400">
                <a:solidFill>
                  <a:schemeClr val="tx1">
                    <a:lumMod val="75000"/>
                    <a:lumOff val="25000"/>
                  </a:schemeClr>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6830096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82484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83734" y="1124712"/>
            <a:ext cx="1558330" cy="59801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77364" y="1124712"/>
            <a:ext cx="7438187" cy="59801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331062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376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263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085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383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2148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2599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867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57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034941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175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223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1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586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30028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1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6751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1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9056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1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555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707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lide 1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0986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lide 1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46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920240" y="2864093"/>
            <a:ext cx="10789920" cy="1975104"/>
          </a:xfrm>
          <a:solidFill>
            <a:srgbClr val="FFFFFF"/>
          </a:solidFill>
          <a:ln w="38100">
            <a:solidFill>
              <a:srgbClr val="404040"/>
            </a:solidFill>
          </a:ln>
        </p:spPr>
        <p:txBody>
          <a:bodyPr lIns="274320" rIns="274320" anchor="ctr" anchorCtr="1">
            <a:normAutofit/>
          </a:bodyPr>
          <a:lstStyle>
            <a:lvl1pPr>
              <a:defRPr sz="456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34233" y="5222958"/>
            <a:ext cx="8161934" cy="1518098"/>
          </a:xfrm>
        </p:spPr>
        <p:txBody>
          <a:bodyPr anchor="t" anchorCtr="1">
            <a:normAutofit/>
          </a:bodyPr>
          <a:lstStyle>
            <a:lvl1pPr marL="0" indent="0">
              <a:buNone/>
              <a:defRPr sz="240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796027F-7875-4030-9381-8BD8C4F21935}" type="datetimeFigureOut">
              <a:rPr lang="en-US" smtClean="0"/>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93474086"/>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lide 1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7466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Slide 2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5041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Slide 2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547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98295" y="3165653"/>
            <a:ext cx="5126125" cy="3722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05979" y="3165653"/>
            <a:ext cx="5124296" cy="3722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796027F-7875-4030-9381-8BD8C4F21935}" type="datetimeFigureOut">
              <a:rPr lang="en-US" smtClean="0"/>
              <a:t>9/7/2025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05215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0123" y="2776120"/>
            <a:ext cx="5124298" cy="844904"/>
          </a:xfrm>
        </p:spPr>
        <p:txBody>
          <a:bodyPr anchor="b" anchorCtr="1">
            <a:normAutofit/>
          </a:bodyPr>
          <a:lstStyle>
            <a:lvl1pPr marL="0" indent="0" algn="ctr">
              <a:buNone/>
              <a:defRPr sz="2280" b="0" cap="all" spc="120" baseline="0">
                <a:solidFill>
                  <a:schemeClr val="accent2">
                    <a:lumMod val="75000"/>
                  </a:schemeClr>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900123" y="3771900"/>
            <a:ext cx="5124298" cy="3116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7605979" y="3771900"/>
            <a:ext cx="5104181" cy="311613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7605979" y="2776120"/>
            <a:ext cx="5124298" cy="844904"/>
          </a:xfrm>
        </p:spPr>
        <p:txBody>
          <a:bodyPr anchor="b" anchorCtr="1">
            <a:normAutofit/>
          </a:bodyPr>
          <a:lstStyle>
            <a:lvl1pPr marL="0" indent="0" algn="ctr">
              <a:buNone/>
              <a:defRPr sz="2280" b="0" cap="all" spc="120" baseline="0">
                <a:solidFill>
                  <a:schemeClr val="accent2">
                    <a:lumMod val="75000"/>
                  </a:schemeClr>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7" name="Date Placeholder 6"/>
          <p:cNvSpPr>
            <a:spLocks noGrp="1"/>
          </p:cNvSpPr>
          <p:nvPr>
            <p:ph type="dt" sz="half" idx="10"/>
          </p:nvPr>
        </p:nvSpPr>
        <p:spPr/>
        <p:txBody>
          <a:bodyPr/>
          <a:lstStyle/>
          <a:p>
            <a:fld id="{4AAD347D-5ACD-4C99-B74B-A9C85AD731AF}" type="datetimeFigureOut">
              <a:rPr lang="en-US" smtClean="0"/>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643586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9/7/2025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433194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9/7/2025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247321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73152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965607" y="2692594"/>
            <a:ext cx="5383987" cy="1369796"/>
          </a:xfrm>
          <a:solidFill>
            <a:srgbClr val="FFFFFF"/>
          </a:solidFill>
          <a:ln>
            <a:solidFill>
              <a:srgbClr val="404040"/>
            </a:solidFill>
          </a:ln>
        </p:spPr>
        <p:txBody>
          <a:bodyPr anchor="ctr" anchorCtr="1">
            <a:normAutofit/>
          </a:bodyPr>
          <a:lstStyle>
            <a:lvl1pPr>
              <a:defRPr sz="264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8083296" y="965607"/>
            <a:ext cx="5779008" cy="6298387"/>
          </a:xfrm>
        </p:spPr>
        <p:txBody>
          <a:bodyPr>
            <a:normAutofit/>
          </a:bodyPr>
          <a:lstStyle>
            <a:lvl1pPr>
              <a:defRPr sz="2280">
                <a:solidFill>
                  <a:schemeClr val="tx1"/>
                </a:solidFill>
              </a:defRPr>
            </a:lvl1pPr>
            <a:lvl2pPr>
              <a:defRPr sz="1920">
                <a:solidFill>
                  <a:schemeClr val="tx1"/>
                </a:solidFill>
              </a:defRPr>
            </a:lvl2pPr>
            <a:lvl3pPr>
              <a:defRPr sz="1920">
                <a:solidFill>
                  <a:schemeClr val="tx1"/>
                </a:solidFill>
              </a:defRPr>
            </a:lvl3pPr>
            <a:lvl4pPr>
              <a:defRPr sz="1920">
                <a:solidFill>
                  <a:schemeClr val="tx1"/>
                </a:solidFill>
              </a:defRPr>
            </a:lvl4pPr>
            <a:lvl5pPr>
              <a:defRPr sz="1920">
                <a:solidFill>
                  <a:schemeClr val="tx1"/>
                </a:solidFill>
              </a:defRPr>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38682" y="4259902"/>
            <a:ext cx="4553712" cy="2632843"/>
          </a:xfrm>
        </p:spPr>
        <p:txBody>
          <a:bodyPr anchor="t" anchorCtr="1">
            <a:normAutofit/>
          </a:bodyPr>
          <a:lstStyle>
            <a:lvl1pPr marL="0" indent="0" algn="ctr">
              <a:buNone/>
              <a:defRPr sz="1800">
                <a:solidFill>
                  <a:srgbClr val="FFFFFF"/>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9" name="Date Placeholder 8"/>
          <p:cNvSpPr>
            <a:spLocks noGrp="1"/>
          </p:cNvSpPr>
          <p:nvPr>
            <p:ph type="dt" sz="half" idx="10"/>
          </p:nvPr>
        </p:nvSpPr>
        <p:spPr/>
        <p:txBody>
          <a:bodyPr/>
          <a:lstStyle/>
          <a:p>
            <a:fld id="{4509A250-FF31-4206-8172-F9D3106AACB1}" type="datetimeFigureOut">
              <a:rPr lang="en-US" smtClean="0"/>
              <a:t>9/7/2025</a:t>
            </a:fld>
            <a:endParaRPr lang="en-US" dirty="0"/>
          </a:p>
        </p:txBody>
      </p:sp>
      <p:sp>
        <p:nvSpPr>
          <p:cNvPr id="10" name="Footer Placeholder 9"/>
          <p:cNvSpPr>
            <a:spLocks noGrp="1"/>
          </p:cNvSpPr>
          <p:nvPr>
            <p:ph type="ftr" sz="quarter" idx="11"/>
          </p:nvPr>
        </p:nvSpPr>
        <p:spPr>
          <a:xfrm>
            <a:off x="965607" y="7483450"/>
            <a:ext cx="6149756" cy="384048"/>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2309149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731519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970227" y="2692594"/>
            <a:ext cx="5393998" cy="1361568"/>
          </a:xfrm>
          <a:solidFill>
            <a:srgbClr val="FFFFFF"/>
          </a:solidFill>
          <a:ln>
            <a:solidFill>
              <a:srgbClr val="404040"/>
            </a:solidFill>
          </a:ln>
        </p:spPr>
        <p:txBody>
          <a:bodyPr anchor="ctr" anchorCtr="1">
            <a:noAutofit/>
          </a:bodyPr>
          <a:lstStyle>
            <a:lvl1pPr>
              <a:defRPr sz="264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7315200" y="0"/>
            <a:ext cx="7322516" cy="8229600"/>
          </a:xfrm>
          <a:solidFill>
            <a:schemeClr val="bg1">
              <a:lumMod val="75000"/>
            </a:schemeClr>
          </a:solidFill>
        </p:spPr>
        <p:txBody>
          <a:bodyPr anchor="t"/>
          <a:lstStyle>
            <a:lvl1pPr marL="0" indent="0">
              <a:buNone/>
              <a:defRPr sz="3840">
                <a:solidFill>
                  <a:schemeClr val="bg1">
                    <a:lumMod val="85000"/>
                    <a:lumOff val="15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38682" y="4259902"/>
            <a:ext cx="4553712" cy="2632844"/>
          </a:xfrm>
        </p:spPr>
        <p:txBody>
          <a:bodyPr anchor="t" anchorCtr="1">
            <a:normAutofit/>
          </a:bodyPr>
          <a:lstStyle>
            <a:lvl1pPr marL="0" indent="0" algn="ctr">
              <a:buNone/>
              <a:defRPr sz="1800">
                <a:solidFill>
                  <a:srgbClr val="FFFFFF"/>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509A250-FF31-4206-8172-F9D3106AACB1}" type="datetimeFigureOut">
              <a:rPr lang="en-US" smtClean="0"/>
              <a:t>9/7/2025</a:t>
            </a:fld>
            <a:endParaRPr lang="en-US" dirty="0"/>
          </a:p>
        </p:txBody>
      </p:sp>
      <p:sp>
        <p:nvSpPr>
          <p:cNvPr id="9" name="Footer Placeholder 8"/>
          <p:cNvSpPr>
            <a:spLocks noGrp="1"/>
          </p:cNvSpPr>
          <p:nvPr>
            <p:ph type="ftr" sz="quarter" idx="11"/>
          </p:nvPr>
        </p:nvSpPr>
        <p:spPr>
          <a:xfrm>
            <a:off x="965607" y="7483450"/>
            <a:ext cx="6149756" cy="384048"/>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368417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677363" y="1157630"/>
            <a:ext cx="9275674" cy="1426464"/>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77363" y="3165653"/>
            <a:ext cx="9275674" cy="3722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5715" y="7486579"/>
            <a:ext cx="3304495" cy="388762"/>
          </a:xfrm>
          <a:prstGeom prst="rect">
            <a:avLst/>
          </a:prstGeom>
        </p:spPr>
        <p:txBody>
          <a:bodyPr vert="horz" lIns="91440" tIns="45720" rIns="91440" bIns="45720" rtlCol="0" anchor="ctr"/>
          <a:lstStyle>
            <a:lvl1pPr algn="r">
              <a:defRPr sz="1260">
                <a:solidFill>
                  <a:schemeClr val="tx1">
                    <a:alpha val="70000"/>
                  </a:schemeClr>
                </a:solidFill>
              </a:defRPr>
            </a:lvl1pPr>
          </a:lstStyle>
          <a:p>
            <a:fld id="{4AAD347D-5ACD-4C99-B74B-A9C85AD731AF}" type="datetimeFigureOut">
              <a:rPr lang="en-US" smtClean="0"/>
              <a:t>9/7/2025</a:t>
            </a:fld>
            <a:endParaRPr lang="en-US" dirty="0"/>
          </a:p>
        </p:txBody>
      </p:sp>
      <p:sp>
        <p:nvSpPr>
          <p:cNvPr id="5" name="Footer Placeholder 4"/>
          <p:cNvSpPr>
            <a:spLocks noGrp="1"/>
          </p:cNvSpPr>
          <p:nvPr>
            <p:ph type="ftr" sz="quarter" idx="3"/>
          </p:nvPr>
        </p:nvSpPr>
        <p:spPr>
          <a:xfrm>
            <a:off x="1920241" y="7483450"/>
            <a:ext cx="7081427" cy="384048"/>
          </a:xfrm>
          <a:prstGeom prst="rect">
            <a:avLst/>
          </a:prstGeom>
        </p:spPr>
        <p:txBody>
          <a:bodyPr vert="horz" lIns="91440" tIns="45720" rIns="91440" bIns="45720" rtlCol="0" anchor="ctr"/>
          <a:lstStyle>
            <a:lvl1pPr algn="l">
              <a:defRPr sz="126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2910706" y="7461504"/>
            <a:ext cx="438912" cy="438912"/>
          </a:xfrm>
          <a:prstGeom prst="ellipse">
            <a:avLst/>
          </a:prstGeom>
          <a:solidFill>
            <a:srgbClr val="1D1D1D">
              <a:alpha val="70000"/>
            </a:srgbClr>
          </a:solidFill>
        </p:spPr>
        <p:txBody>
          <a:bodyPr vert="horz" lIns="18288" tIns="45720" rIns="18288" bIns="45720" rtlCol="0" anchor="ctr">
            <a:noAutofit/>
          </a:bodyPr>
          <a:lstStyle>
            <a:lvl1pPr algn="ctr">
              <a:defRPr sz="1320" spc="0" baseline="0">
                <a:solidFill>
                  <a:srgbClr val="FF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74929152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 id="2147483931" r:id="rId17"/>
    <p:sldLayoutId id="2147483932" r:id="rId18"/>
    <p:sldLayoutId id="2147483933" r:id="rId19"/>
    <p:sldLayoutId id="2147483934" r:id="rId20"/>
    <p:sldLayoutId id="2147483935" r:id="rId21"/>
    <p:sldLayoutId id="2147483936" r:id="rId22"/>
    <p:sldLayoutId id="2147483937" r:id="rId23"/>
    <p:sldLayoutId id="2147483938" r:id="rId24"/>
    <p:sldLayoutId id="2147483939" r:id="rId25"/>
    <p:sldLayoutId id="2147483940" r:id="rId26"/>
    <p:sldLayoutId id="2147483941" r:id="rId27"/>
    <p:sldLayoutId id="2147483942" r:id="rId28"/>
    <p:sldLayoutId id="2147483943" r:id="rId29"/>
    <p:sldLayoutId id="2147483944" r:id="rId30"/>
    <p:sldLayoutId id="2147483945" r:id="rId31"/>
    <p:sldLayoutId id="2147483946" r:id="rId32"/>
  </p:sldLayoutIdLst>
  <p:hf sldNum="0" hdr="0" ftr="0" dt="0"/>
  <p:txStyles>
    <p:titleStyle>
      <a:lvl1pPr algn="ctr" defTabSz="1097280" rtl="0" eaLnBrk="1" latinLnBrk="0" hangingPunct="1">
        <a:lnSpc>
          <a:spcPct val="90000"/>
        </a:lnSpc>
        <a:spcBef>
          <a:spcPct val="0"/>
        </a:spcBef>
        <a:buNone/>
        <a:defRPr sz="3360" kern="1200" cap="all" spc="240" baseline="0">
          <a:solidFill>
            <a:srgbClr val="262626"/>
          </a:solidFill>
          <a:latin typeface="+mj-lt"/>
          <a:ea typeface="+mj-ea"/>
          <a:cs typeface="+mj-cs"/>
        </a:defRPr>
      </a:lvl1pPr>
    </p:titleStyle>
    <p:bodyStyle>
      <a:lvl1pPr marL="274320" indent="-274320" algn="l" defTabSz="1097280" rtl="0" eaLnBrk="1" latinLnBrk="0" hangingPunct="1">
        <a:lnSpc>
          <a:spcPct val="100000"/>
        </a:lnSpc>
        <a:spcBef>
          <a:spcPts val="1200"/>
        </a:spcBef>
        <a:buClr>
          <a:schemeClr val="accent2"/>
        </a:buClr>
        <a:buFont typeface="Arial" panose="020B0604020202020204" pitchFamily="34" charset="0"/>
        <a:buChar char="•"/>
        <a:defRPr sz="2160" kern="1200">
          <a:solidFill>
            <a:schemeClr val="tx1">
              <a:lumMod val="85000"/>
              <a:lumOff val="15000"/>
            </a:schemeClr>
          </a:solidFill>
          <a:latin typeface="+mn-lt"/>
          <a:ea typeface="+mn-ea"/>
          <a:cs typeface="+mn-cs"/>
        </a:defRPr>
      </a:lvl1pPr>
      <a:lvl2pPr marL="54864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2pPr>
      <a:lvl3pPr marL="82296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3pPr>
      <a:lvl4pPr marL="109728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4pPr>
      <a:lvl5pPr marL="137160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5pPr>
      <a:lvl6pPr marL="1575436"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solidFill>
          <a:latin typeface="+mn-lt"/>
          <a:ea typeface="+mn-ea"/>
          <a:cs typeface="+mn-cs"/>
        </a:defRPr>
      </a:lvl6pPr>
      <a:lvl7pPr marL="1781176"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solidFill>
          <a:latin typeface="+mn-lt"/>
          <a:ea typeface="+mn-ea"/>
          <a:cs typeface="+mn-cs"/>
        </a:defRPr>
      </a:lvl7pPr>
      <a:lvl8pPr marL="198882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baseline="0">
          <a:solidFill>
            <a:schemeClr val="tx1"/>
          </a:solidFill>
          <a:latin typeface="+mn-lt"/>
          <a:ea typeface="+mn-ea"/>
          <a:cs typeface="+mn-cs"/>
        </a:defRPr>
      </a:lvl8pPr>
      <a:lvl9pPr marL="225933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baseline="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p:spPr>
        <p:txBody>
          <a:bodyPr/>
          <a:lstStyle/>
          <a:p>
            <a:endParaRPr lang="en-IN"/>
          </a:p>
        </p:txBody>
      </p:sp>
      <p:sp>
        <p:nvSpPr>
          <p:cNvPr id="4" name="Text 1"/>
          <p:cNvSpPr/>
          <p:nvPr/>
        </p:nvSpPr>
        <p:spPr>
          <a:xfrm>
            <a:off x="0" y="2757535"/>
            <a:ext cx="13042821" cy="566976"/>
          </a:xfrm>
          <a:prstGeom prst="rect">
            <a:avLst/>
          </a:prstGeom>
          <a:noFill/>
          <a:ln/>
        </p:spPr>
        <p:txBody>
          <a:bodyPr wrap="none" lIns="0" tIns="0" rIns="0" bIns="0" rtlCol="0" anchor="t"/>
          <a:lstStyle/>
          <a:p>
            <a:pPr marL="0" indent="0" algn="l">
              <a:lnSpc>
                <a:spcPts val="4450"/>
              </a:lnSpc>
              <a:buNone/>
            </a:pPr>
            <a:r>
              <a:rPr lang="en-US" sz="4400" b="1" dirty="0">
                <a:solidFill>
                  <a:srgbClr val="FFFFFF"/>
                </a:solidFill>
                <a:latin typeface="Noto Serif SC Bold" pitchFamily="34" charset="0"/>
                <a:ea typeface="Noto Serif SC Bold" pitchFamily="34" charset="-122"/>
                <a:cs typeface="Noto Serif SC Bold" pitchFamily="34" charset="-120"/>
              </a:rPr>
              <a:t>                 RETAIL SALES AND CUSTOMER ANALYTICS                   </a:t>
            </a:r>
            <a:endParaRPr lang="en-US" sz="4400" dirty="0"/>
          </a:p>
        </p:txBody>
      </p:sp>
      <p:sp>
        <p:nvSpPr>
          <p:cNvPr id="5" name="Text 2"/>
          <p:cNvSpPr/>
          <p:nvPr/>
        </p:nvSpPr>
        <p:spPr>
          <a:xfrm>
            <a:off x="228306" y="3933348"/>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FFFFFF"/>
                </a:solidFill>
                <a:latin typeface="Geist" pitchFamily="34" charset="0"/>
                <a:ea typeface="Geist" pitchFamily="34" charset="-122"/>
                <a:cs typeface="Geist" pitchFamily="34" charset="-120"/>
              </a:rPr>
              <a:t/>
            </a:r>
            <a:r>
              <a:rPr lang="en-US" sz="2800" b="1" dirty="0">
                <a:solidFill>
                  <a:srgbClr val="FFFFFF"/>
                </a:solidFill>
                <a:latin typeface="Geist" pitchFamily="34" charset="0"/>
                <a:ea typeface="Geist" pitchFamily="34" charset="-122"/>
                <a:cs typeface="Geist" pitchFamily="34" charset="-120"/>
              </a:rPr>
              <a:t>Done By:</a:t>
            </a:r>
            <a:r>
              <a:rPr lang="en-US" sz="1750" dirty="0">
                <a:solidFill>
                  <a:srgbClr val="FFFFFF"/>
                </a:solidFill>
                <a:latin typeface="Geist" pitchFamily="34" charset="0"/>
                <a:ea typeface="Geist" pitchFamily="34" charset="-122"/>
                <a:cs typeface="Geist" pitchFamily="34" charset="-120"/>
              </a:rPr>
              <a:t/>
            </a:r>
            <a:r>
              <a:rPr lang="en-US" sz="2400" dirty="0">
                <a:solidFill>
                  <a:srgbClr val="FFFFFF"/>
                </a:solidFill>
                <a:latin typeface="Geist" pitchFamily="34" charset="0"/>
                <a:ea typeface="Geist" pitchFamily="34" charset="-122"/>
                <a:cs typeface="Geist" pitchFamily="34" charset="-120"/>
              </a:rPr>
              <a:t>S. Haritha</a:t>
            </a:r>
            <a:endParaRPr lang="en-US" sz="2400" dirty="0"/>
          </a:p>
        </p:txBody>
      </p:sp>
      <p:sp>
        <p:nvSpPr>
          <p:cNvPr id="6" name="Text 3"/>
          <p:cNvSpPr/>
          <p:nvPr/>
        </p:nvSpPr>
        <p:spPr>
          <a:xfrm>
            <a:off x="228306" y="466022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FFFFFF"/>
                </a:solidFill>
                <a:latin typeface="Geist" pitchFamily="34" charset="0"/>
                <a:ea typeface="Geist" pitchFamily="34" charset="-122"/>
                <a:cs typeface="Geist" pitchFamily="34" charset="-120"/>
              </a:rPr>
              <a:t/>
            </a:r>
            <a:r>
              <a:rPr lang="en-US" sz="2800" b="1" dirty="0">
                <a:solidFill>
                  <a:srgbClr val="FFFFFF"/>
                </a:solidFill>
                <a:latin typeface="Geist" pitchFamily="34" charset="0"/>
                <a:ea typeface="Geist" pitchFamily="34" charset="-122"/>
                <a:cs typeface="Geist" pitchFamily="34" charset="-120"/>
              </a:rPr>
              <a:t>Date:</a:t>
            </a:r>
            <a:r>
              <a:rPr lang="en-US" sz="1750" dirty="0">
                <a:solidFill>
                  <a:srgbClr val="FFFFFF"/>
                </a:solidFill>
                <a:latin typeface="Geist" pitchFamily="34" charset="0"/>
                <a:ea typeface="Geist" pitchFamily="34" charset="-122"/>
                <a:cs typeface="Geist" pitchFamily="34" charset="-120"/>
              </a:rPr>
              <a:t/>
            </a:r>
            <a:r>
              <a:rPr lang="en-US" sz="2400" dirty="0">
                <a:solidFill>
                  <a:srgbClr val="FFFFFF"/>
                </a:solidFill>
                <a:latin typeface="Geist" pitchFamily="34" charset="0"/>
                <a:ea typeface="Geist" pitchFamily="34" charset="-122"/>
                <a:cs typeface="Geist" pitchFamily="34" charset="-120"/>
              </a:rPr>
              <a:t>July 2025</a:t>
            </a:r>
            <a:endParaRPr lang="en-US" sz="2400" dirty="0"/>
          </a:p>
        </p:txBody>
      </p:sp>
      <p:sp>
        <p:nvSpPr>
          <p:cNvPr id="7" name="Text 4"/>
          <p:cNvSpPr/>
          <p:nvPr/>
        </p:nvSpPr>
        <p:spPr>
          <a:xfrm>
            <a:off x="-2887874" y="5513926"/>
            <a:ext cx="13042821" cy="362903"/>
          </a:xfrm>
          <a:prstGeom prst="rect">
            <a:avLst/>
          </a:prstGeom>
          <a:noFill/>
          <a:ln/>
        </p:spPr>
        <p:txBody>
          <a:bodyPr wrap="none" lIns="0" tIns="0" rIns="0" bIns="0" rtlCol="0" anchor="t"/>
          <a:lstStyle/>
          <a:p>
            <a:pPr marL="0" indent="0" algn="l">
              <a:lnSpc>
                <a:spcPts val="2850"/>
              </a:lnSpc>
              <a:buNone/>
            </a:pPr>
            <a:r>
              <a:rPr lang="en-US" sz="2800" b="1" dirty="0">
                <a:solidFill>
                  <a:srgbClr val="FFFFFF"/>
                </a:solidFill>
                <a:latin typeface="Geist" pitchFamily="34" charset="0"/>
                <a:ea typeface="Geist" pitchFamily="34" charset="-122"/>
                <a:cs typeface="Geist" pitchFamily="34" charset="-120"/>
              </a:rPr>
              <a:t>                                                               Tools Used:  </a:t>
            </a:r>
            <a:r>
              <a:rPr lang="en-US" sz="2400" dirty="0">
                <a:solidFill>
                  <a:srgbClr val="FFFFFF"/>
                </a:solidFill>
                <a:latin typeface="Geist" pitchFamily="34" charset="0"/>
                <a:ea typeface="Geist" pitchFamily="34" charset="-122"/>
                <a:cs typeface="Geist" pitchFamily="34" charset="-120"/>
              </a:rPr>
              <a:t>EXCEL DATASET, SQL SERVER [ADVANCED], PPT</a:t>
            </a:r>
            <a:endParaRPr lang="en-US" sz="2400" dirty="0"/>
          </a:p>
        </p:txBody>
      </p:sp>
      <p:sp>
        <p:nvSpPr>
          <p:cNvPr id="8" name="Text 5"/>
          <p:cNvSpPr/>
          <p:nvPr/>
        </p:nvSpPr>
        <p:spPr>
          <a:xfrm>
            <a:off x="793790" y="5271492"/>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203537" y="712289"/>
            <a:ext cx="3423285" cy="283488"/>
          </a:xfrm>
          <a:prstGeom prst="rect">
            <a:avLst/>
          </a:prstGeom>
          <a:noFill/>
          <a:ln/>
        </p:spPr>
        <p:txBody>
          <a:bodyPr wrap="none" lIns="0" tIns="0" rIns="0" bIns="0" rtlCol="0" anchor="t"/>
          <a:lstStyle/>
          <a:p>
            <a:pPr marL="0" indent="0" algn="l">
              <a:lnSpc>
                <a:spcPts val="2200"/>
              </a:lnSpc>
              <a:buNone/>
            </a:pPr>
            <a:r>
              <a:rPr lang="en-US" sz="4400" b="1" dirty="0">
                <a:solidFill>
                  <a:srgbClr val="006747"/>
                </a:solidFill>
                <a:latin typeface="Noto Serif SC Bold" pitchFamily="34" charset="0"/>
                <a:ea typeface="Noto Serif SC Bold" pitchFamily="34" charset="-122"/>
                <a:cs typeface="Noto Serif SC Bold" pitchFamily="34" charset="-120"/>
              </a:rPr>
              <a:t/>
            </a:r>
            <a:r>
              <a:rPr lang="en-US" sz="4400" b="1" i="1" dirty="0">
                <a:solidFill>
                  <a:srgbClr val="006747"/>
                </a:solidFill>
                <a:latin typeface="Noto Serif SC Bold" pitchFamily="34" charset="0"/>
                <a:ea typeface="Noto Serif SC Bold" pitchFamily="34" charset="-122"/>
                <a:cs typeface="Noto Serif SC Bold" pitchFamily="34" charset="-120"/>
              </a:rPr>
              <a:t>  TABLE</a:t>
            </a:r>
            <a:endParaRPr lang="en-US" sz="4400" dirty="0"/>
          </a:p>
        </p:txBody>
      </p:sp>
      <p:sp>
        <p:nvSpPr>
          <p:cNvPr id="3" name="Text 1"/>
          <p:cNvSpPr/>
          <p:nvPr/>
        </p:nvSpPr>
        <p:spPr>
          <a:xfrm>
            <a:off x="518398" y="1161371"/>
            <a:ext cx="2935724" cy="212646"/>
          </a:xfrm>
          <a:prstGeom prst="rect">
            <a:avLst/>
          </a:prstGeom>
          <a:noFill/>
          <a:ln/>
        </p:spPr>
        <p:txBody>
          <a:bodyPr wrap="none" lIns="0" tIns="0" rIns="0" bIns="0" rtlCol="0" anchor="t"/>
          <a:lstStyle/>
          <a:p>
            <a:pPr marL="0" indent="0" algn="l">
              <a:lnSpc>
                <a:spcPts val="1650"/>
              </a:lnSpc>
              <a:buNone/>
            </a:pPr>
            <a:r>
              <a:rPr lang="en-US" sz="2400" b="1" dirty="0">
                <a:solidFill>
                  <a:srgbClr val="006747"/>
                </a:solidFill>
                <a:latin typeface="Noto Serif SC Bold" pitchFamily="34" charset="0"/>
                <a:ea typeface="Noto Serif SC Bold" pitchFamily="34" charset="-122"/>
                <a:cs typeface="Noto Serif SC Bold" pitchFamily="34" charset="-120"/>
              </a:rPr>
              <a:t>2. </a:t>
            </a:r>
            <a:r>
              <a:rPr lang="en-US" sz="2400" b="1" u="sng" dirty="0">
                <a:solidFill>
                  <a:srgbClr val="006747"/>
                </a:solidFill>
                <a:latin typeface="Noto Serif SC Bold" pitchFamily="34" charset="0"/>
                <a:ea typeface="Noto Serif SC Bold" pitchFamily="34" charset="-122"/>
                <a:cs typeface="Noto Serif SC Bold" pitchFamily="34" charset="-120"/>
              </a:rPr>
              <a:t>Cleaned Retail Segment Dataset</a:t>
            </a:r>
            <a:endParaRPr lang="en-US" sz="2400" dirty="0"/>
          </a:p>
        </p:txBody>
      </p:sp>
      <p:sp>
        <p:nvSpPr>
          <p:cNvPr id="4" name="Text 2"/>
          <p:cNvSpPr/>
          <p:nvPr/>
        </p:nvSpPr>
        <p:spPr>
          <a:xfrm>
            <a:off x="645087" y="1681355"/>
            <a:ext cx="13836729" cy="459224"/>
          </a:xfrm>
          <a:prstGeom prst="rect">
            <a:avLst/>
          </a:prstGeom>
          <a:noFill/>
          <a:ln/>
        </p:spPr>
        <p:txBody>
          <a:bodyPr wrap="square" lIns="0" tIns="0" rIns="0" bIns="0" rtlCol="0" anchor="t"/>
          <a:lstStyle/>
          <a:p>
            <a:pPr>
              <a:lnSpc>
                <a:spcPts val="1400"/>
              </a:lnSpc>
            </a:pPr>
            <a:r>
              <a:rPr lang="en-US" sz="1600" dirty="0">
                <a:latin typeface="Arial" panose="020B0604020202020204" pitchFamily="34" charset="0"/>
                <a:cs typeface="Arial" panose="020B0604020202020204" pitchFamily="34" charset="0"/>
              </a:rPr>
              <a:t>This dataset focuses on customer segmentation and captures transaction-level details along with assigned customer segments. It helps in identifying customer purchasing patterns and classifying them into different behavioral groups</a:t>
            </a:r>
            <a:r>
              <a:rPr lang="en-US" sz="1600" b="1" dirty="0">
                <a:solidFill>
                  <a:srgbClr val="4B4A4A"/>
                </a:solidFill>
                <a:latin typeface="Arial" panose="020B0604020202020204" pitchFamily="34" charset="0"/>
                <a:ea typeface="Geist" pitchFamily="34" charset="-122"/>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5" name="Text 3"/>
          <p:cNvSpPr/>
          <p:nvPr/>
        </p:nvSpPr>
        <p:spPr>
          <a:xfrm>
            <a:off x="518398" y="2361507"/>
            <a:ext cx="13836729" cy="181451"/>
          </a:xfrm>
          <a:prstGeom prst="rect">
            <a:avLst/>
          </a:prstGeom>
          <a:noFill/>
          <a:ln/>
        </p:spPr>
        <p:txBody>
          <a:bodyPr wrap="none" lIns="0" tIns="0" rIns="0" bIns="0" rtlCol="0" anchor="t"/>
          <a:lstStyle/>
          <a:p>
            <a:pPr marL="0" indent="0" algn="l">
              <a:lnSpc>
                <a:spcPts val="1400"/>
              </a:lnSpc>
              <a:buNone/>
            </a:pPr>
            <a:r>
              <a:rPr lang="en-US" b="1" i="1" u="sng" dirty="0">
                <a:solidFill>
                  <a:srgbClr val="4B4A4A"/>
                </a:solidFill>
                <a:latin typeface="Geist" pitchFamily="34" charset="0"/>
                <a:ea typeface="Geist" pitchFamily="34" charset="-122"/>
                <a:cs typeface="Geist" pitchFamily="34" charset="-120"/>
              </a:rPr>
              <a:t>Key Columns : </a:t>
            </a:r>
            <a:endParaRPr lang="en-US" sz="850" dirty="0"/>
          </a:p>
        </p:txBody>
      </p:sp>
      <p:sp>
        <p:nvSpPr>
          <p:cNvPr id="73" name="Shape 71"/>
          <p:cNvSpPr/>
          <p:nvPr/>
        </p:nvSpPr>
        <p:spPr>
          <a:xfrm>
            <a:off x="404455" y="8640366"/>
            <a:ext cx="13821489" cy="1058466"/>
          </a:xfrm>
          <a:prstGeom prst="rect">
            <a:avLst/>
          </a:prstGeom>
          <a:solidFill>
            <a:srgbClr val="000000">
              <a:alpha val="4000"/>
            </a:srgbClr>
          </a:solidFill>
          <a:ln/>
        </p:spPr>
        <p:txBody>
          <a:bodyPr/>
          <a:lstStyle/>
          <a:p>
            <a:endParaRPr lang="en-IN"/>
          </a:p>
        </p:txBody>
      </p:sp>
      <p:sp>
        <p:nvSpPr>
          <p:cNvPr id="74" name="Text 72"/>
          <p:cNvSpPr/>
          <p:nvPr/>
        </p:nvSpPr>
        <p:spPr>
          <a:xfrm>
            <a:off x="518398" y="8715970"/>
            <a:ext cx="833437"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580460</a:t>
            </a:r>
            <a:endParaRPr lang="en-US" sz="850" dirty="0"/>
          </a:p>
        </p:txBody>
      </p:sp>
      <p:sp>
        <p:nvSpPr>
          <p:cNvPr id="75" name="Text 73"/>
          <p:cNvSpPr/>
          <p:nvPr/>
        </p:nvSpPr>
        <p:spPr>
          <a:xfrm>
            <a:off x="1586746" y="8715970"/>
            <a:ext cx="1041321" cy="544354"/>
          </a:xfrm>
          <a:prstGeom prst="rect">
            <a:avLst/>
          </a:prstGeom>
          <a:noFill/>
          <a:ln/>
        </p:spPr>
        <p:txBody>
          <a:bodyPr wrap="squar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GIANT 50'S CHRISTMAS CRACKER</a:t>
            </a:r>
            <a:endParaRPr lang="en-US" sz="850" dirty="0"/>
          </a:p>
        </p:txBody>
      </p:sp>
      <p:sp>
        <p:nvSpPr>
          <p:cNvPr id="76" name="Text 74"/>
          <p:cNvSpPr/>
          <p:nvPr/>
        </p:nvSpPr>
        <p:spPr>
          <a:xfrm>
            <a:off x="2862382" y="8715970"/>
            <a:ext cx="1041321"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1</a:t>
            </a:r>
            <a:endParaRPr lang="en-US" sz="850" dirty="0"/>
          </a:p>
        </p:txBody>
      </p:sp>
      <p:sp>
        <p:nvSpPr>
          <p:cNvPr id="77" name="Text 75"/>
          <p:cNvSpPr/>
          <p:nvPr/>
        </p:nvSpPr>
        <p:spPr>
          <a:xfrm>
            <a:off x="4138017" y="8715970"/>
            <a:ext cx="1041321"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1.25</a:t>
            </a:r>
            <a:endParaRPr lang="en-US" sz="850" dirty="0"/>
          </a:p>
        </p:txBody>
      </p:sp>
      <p:sp>
        <p:nvSpPr>
          <p:cNvPr id="78" name="Text 76"/>
          <p:cNvSpPr/>
          <p:nvPr/>
        </p:nvSpPr>
        <p:spPr>
          <a:xfrm>
            <a:off x="5413653" y="8715970"/>
            <a:ext cx="1041321"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12748</a:t>
            </a:r>
            <a:endParaRPr lang="en-US" sz="850" dirty="0"/>
          </a:p>
        </p:txBody>
      </p:sp>
      <p:sp>
        <p:nvSpPr>
          <p:cNvPr id="79" name="Text 77"/>
          <p:cNvSpPr/>
          <p:nvPr/>
        </p:nvSpPr>
        <p:spPr>
          <a:xfrm>
            <a:off x="6689288" y="8715970"/>
            <a:ext cx="1041321"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United Kingdom</a:t>
            </a:r>
            <a:endParaRPr lang="en-US" sz="850" dirty="0"/>
          </a:p>
        </p:txBody>
      </p:sp>
      <p:sp>
        <p:nvSpPr>
          <p:cNvPr id="80" name="Text 78"/>
          <p:cNvSpPr/>
          <p:nvPr/>
        </p:nvSpPr>
        <p:spPr>
          <a:xfrm>
            <a:off x="7964924" y="8715970"/>
            <a:ext cx="1041321"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1.25</a:t>
            </a:r>
            <a:endParaRPr lang="en-US" sz="850" dirty="0"/>
          </a:p>
        </p:txBody>
      </p:sp>
      <p:sp>
        <p:nvSpPr>
          <p:cNvPr id="81" name="Text 79"/>
          <p:cNvSpPr/>
          <p:nvPr/>
        </p:nvSpPr>
        <p:spPr>
          <a:xfrm>
            <a:off x="9240560" y="8715970"/>
            <a:ext cx="1041321"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2011-01-12</a:t>
            </a:r>
            <a:endParaRPr lang="en-US" sz="850" dirty="0"/>
          </a:p>
        </p:txBody>
      </p:sp>
      <p:sp>
        <p:nvSpPr>
          <p:cNvPr id="82" name="Text 80"/>
          <p:cNvSpPr/>
          <p:nvPr/>
        </p:nvSpPr>
        <p:spPr>
          <a:xfrm>
            <a:off x="10516195" y="8715970"/>
            <a:ext cx="1041321"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3</a:t>
            </a:r>
            <a:endParaRPr lang="en-US" sz="850" dirty="0"/>
          </a:p>
        </p:txBody>
      </p:sp>
      <p:sp>
        <p:nvSpPr>
          <p:cNvPr id="83" name="Text 81"/>
          <p:cNvSpPr/>
          <p:nvPr/>
        </p:nvSpPr>
        <p:spPr>
          <a:xfrm>
            <a:off x="11791831" y="8715970"/>
            <a:ext cx="1041321"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2011-12-04</a:t>
            </a:r>
            <a:endParaRPr lang="en-US" sz="850" dirty="0"/>
          </a:p>
        </p:txBody>
      </p:sp>
      <p:sp>
        <p:nvSpPr>
          <p:cNvPr id="84" name="Text 82"/>
          <p:cNvSpPr/>
          <p:nvPr/>
        </p:nvSpPr>
        <p:spPr>
          <a:xfrm>
            <a:off x="13067467" y="8715970"/>
            <a:ext cx="1045131" cy="181451"/>
          </a:xfrm>
          <a:prstGeom prst="rect">
            <a:avLst/>
          </a:prstGeom>
          <a:noFill/>
          <a:ln/>
        </p:spPr>
        <p:txBody>
          <a:bodyPr wrap="none" lIns="0" tIns="0" rIns="0" bIns="0" rtlCol="0" anchor="t"/>
          <a:lstStyle/>
          <a:p>
            <a:pPr marL="0" indent="0" algn="l">
              <a:lnSpc>
                <a:spcPts val="1400"/>
              </a:lnSpc>
              <a:buNone/>
            </a:pPr>
            <a:r>
              <a:rPr lang="en-US" sz="850" dirty="0">
                <a:solidFill>
                  <a:srgbClr val="4B4A4A"/>
                </a:solidFill>
                <a:latin typeface="Geist" pitchFamily="34" charset="0"/>
                <a:ea typeface="Geist" pitchFamily="34" charset="-122"/>
                <a:cs typeface="Geist" pitchFamily="34" charset="-120"/>
              </a:rPr>
              <a:t>12:29:00</a:t>
            </a:r>
            <a:endParaRPr lang="en-US" sz="850" dirty="0"/>
          </a:p>
        </p:txBody>
      </p:sp>
      <p:sp>
        <p:nvSpPr>
          <p:cNvPr id="85" name="Text 83"/>
          <p:cNvSpPr/>
          <p:nvPr/>
        </p:nvSpPr>
        <p:spPr>
          <a:xfrm>
            <a:off x="396835" y="9833967"/>
            <a:ext cx="13836729" cy="181451"/>
          </a:xfrm>
          <a:prstGeom prst="rect">
            <a:avLst/>
          </a:prstGeom>
          <a:noFill/>
          <a:ln/>
        </p:spPr>
        <p:txBody>
          <a:bodyPr wrap="none" lIns="0" tIns="0" rIns="0" bIns="0" rtlCol="0" anchor="t"/>
          <a:lstStyle/>
          <a:p>
            <a:pPr marL="0" indent="0" algn="l">
              <a:lnSpc>
                <a:spcPts val="1400"/>
              </a:lnSpc>
              <a:buNone/>
            </a:pPr>
            <a:r>
              <a:rPr lang="en-US" sz="850" b="1" dirty="0">
                <a:solidFill>
                  <a:srgbClr val="4B4A4A"/>
                </a:solidFill>
                <a:latin typeface="Geist" pitchFamily="34" charset="0"/>
                <a:ea typeface="Geist" pitchFamily="34" charset="-122"/>
                <a:cs typeface="Geist" pitchFamily="34" charset="-120"/>
              </a:rPr>
              <a:t>Insights Possible:</a:t>
            </a:r>
            <a:endParaRPr lang="en-US" sz="850" dirty="0"/>
          </a:p>
        </p:txBody>
      </p:sp>
      <p:sp>
        <p:nvSpPr>
          <p:cNvPr id="86" name="Text 84"/>
          <p:cNvSpPr/>
          <p:nvPr/>
        </p:nvSpPr>
        <p:spPr>
          <a:xfrm>
            <a:off x="396835" y="10142934"/>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850" dirty="0">
                <a:solidFill>
                  <a:srgbClr val="4B4A4A"/>
                </a:solidFill>
                <a:latin typeface="Geist" pitchFamily="34" charset="0"/>
                <a:ea typeface="Geist" pitchFamily="34" charset="-122"/>
                <a:cs typeface="Geist" pitchFamily="34" charset="-120"/>
              </a:rPr>
              <a:t>Customer segmentation based on RFM analysis</a:t>
            </a:r>
            <a:endParaRPr lang="en-US" sz="850" dirty="0"/>
          </a:p>
        </p:txBody>
      </p:sp>
      <p:sp>
        <p:nvSpPr>
          <p:cNvPr id="87" name="Text 85"/>
          <p:cNvSpPr/>
          <p:nvPr/>
        </p:nvSpPr>
        <p:spPr>
          <a:xfrm>
            <a:off x="396835" y="10364033"/>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850" dirty="0">
                <a:solidFill>
                  <a:srgbClr val="4B4A4A"/>
                </a:solidFill>
                <a:latin typeface="Geist" pitchFamily="34" charset="0"/>
                <a:ea typeface="Geist" pitchFamily="34" charset="-122"/>
                <a:cs typeface="Geist" pitchFamily="34" charset="-120"/>
              </a:rPr>
              <a:t>Purchase patterns across different segments</a:t>
            </a:r>
            <a:endParaRPr lang="en-US" sz="850" dirty="0"/>
          </a:p>
        </p:txBody>
      </p:sp>
      <p:sp>
        <p:nvSpPr>
          <p:cNvPr id="88" name="Text 86"/>
          <p:cNvSpPr/>
          <p:nvPr/>
        </p:nvSpPr>
        <p:spPr>
          <a:xfrm>
            <a:off x="396835" y="10585133"/>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850" dirty="0">
                <a:solidFill>
                  <a:srgbClr val="4B4A4A"/>
                </a:solidFill>
                <a:latin typeface="Geist" pitchFamily="34" charset="0"/>
                <a:ea typeface="Geist" pitchFamily="34" charset="-122"/>
                <a:cs typeface="Geist" pitchFamily="34" charset="-120"/>
              </a:rPr>
              <a:t>High-value vs. low-value customer profiling</a:t>
            </a:r>
            <a:endParaRPr lang="en-US" sz="850" dirty="0"/>
          </a:p>
        </p:txBody>
      </p:sp>
      <p:graphicFrame>
        <p:nvGraphicFramePr>
          <p:cNvPr id="90" name="Table 89">
            <a:extLst>
              <a:ext uri="{FF2B5EF4-FFF2-40B4-BE49-F238E27FC236}">
                <a16:creationId xmlns:a16="http://schemas.microsoft.com/office/drawing/2014/main" id="{6C3E6373-91F7-5F27-45FE-59128EE2B558}"/>
              </a:ext>
            </a:extLst>
          </p:cNvPr>
          <p:cNvGraphicFramePr>
            <a:graphicFrameLocks noGrp="1"/>
          </p:cNvGraphicFramePr>
          <p:nvPr>
            <p:extLst>
              <p:ext uri="{D42A27DB-BD31-4B8C-83A1-F6EECF244321}">
                <p14:modId xmlns:p14="http://schemas.microsoft.com/office/powerpoint/2010/main" val="466521742"/>
              </p:ext>
            </p:extLst>
          </p:nvPr>
        </p:nvGraphicFramePr>
        <p:xfrm>
          <a:off x="1006473" y="2930124"/>
          <a:ext cx="12617451" cy="4754880"/>
        </p:xfrm>
        <a:graphic>
          <a:graphicData uri="http://schemas.openxmlformats.org/drawingml/2006/table">
            <a:tbl>
              <a:tblPr>
                <a:tableStyleId>{775DCB02-9BB8-47FD-8907-85C794F793BA}</a:tableStyleId>
              </a:tblPr>
              <a:tblGrid>
                <a:gridCol w="4205817">
                  <a:extLst>
                    <a:ext uri="{9D8B030D-6E8A-4147-A177-3AD203B41FA5}">
                      <a16:colId xmlns:a16="http://schemas.microsoft.com/office/drawing/2014/main" val="353952900"/>
                    </a:ext>
                  </a:extLst>
                </a:gridCol>
                <a:gridCol w="4205817">
                  <a:extLst>
                    <a:ext uri="{9D8B030D-6E8A-4147-A177-3AD203B41FA5}">
                      <a16:colId xmlns:a16="http://schemas.microsoft.com/office/drawing/2014/main" val="3238823917"/>
                    </a:ext>
                  </a:extLst>
                </a:gridCol>
                <a:gridCol w="4205817">
                  <a:extLst>
                    <a:ext uri="{9D8B030D-6E8A-4147-A177-3AD203B41FA5}">
                      <a16:colId xmlns:a16="http://schemas.microsoft.com/office/drawing/2014/main" val="487874886"/>
                    </a:ext>
                  </a:extLst>
                </a:gridCol>
              </a:tblGrid>
              <a:tr h="365760">
                <a:tc>
                  <a:txBody>
                    <a:bodyPr/>
                    <a:lstStyle/>
                    <a:p>
                      <a:pPr>
                        <a:buNone/>
                      </a:pPr>
                      <a:r>
                        <a:rPr lang="en-IN" sz="1800" b="1"/>
                        <a:t>Column Name</a:t>
                      </a:r>
                      <a:endParaRPr lang="en-IN" sz="1800"/>
                    </a:p>
                  </a:txBody>
                  <a:tcPr anchor="ctr"/>
                </a:tc>
                <a:tc>
                  <a:txBody>
                    <a:bodyPr/>
                    <a:lstStyle/>
                    <a:p>
                      <a:pPr>
                        <a:buNone/>
                      </a:pPr>
                      <a:r>
                        <a:rPr lang="en-IN" sz="1800" b="1"/>
                        <a:t>Description</a:t>
                      </a:r>
                      <a:endParaRPr lang="en-IN" sz="1800"/>
                    </a:p>
                  </a:txBody>
                  <a:tcPr anchor="ctr"/>
                </a:tc>
                <a:tc>
                  <a:txBody>
                    <a:bodyPr/>
                    <a:lstStyle/>
                    <a:p>
                      <a:pPr>
                        <a:buNone/>
                      </a:pPr>
                      <a:r>
                        <a:rPr lang="en-IN" sz="1800" b="1"/>
                        <a:t>Example</a:t>
                      </a:r>
                      <a:endParaRPr lang="en-IN" sz="1800"/>
                    </a:p>
                  </a:txBody>
                  <a:tcPr anchor="ctr"/>
                </a:tc>
                <a:extLst>
                  <a:ext uri="{0D108BD9-81ED-4DB2-BD59-A6C34878D82A}">
                    <a16:rowId xmlns:a16="http://schemas.microsoft.com/office/drawing/2014/main" val="734275085"/>
                  </a:ext>
                </a:extLst>
              </a:tr>
              <a:tr h="365760">
                <a:tc>
                  <a:txBody>
                    <a:bodyPr/>
                    <a:lstStyle/>
                    <a:p>
                      <a:pPr>
                        <a:buNone/>
                      </a:pPr>
                      <a:r>
                        <a:rPr lang="en-IN" sz="1800" b="1" dirty="0" err="1"/>
                        <a:t>InvoiceNo</a:t>
                      </a:r>
                      <a:endParaRPr lang="en-IN" sz="1800" dirty="0"/>
                    </a:p>
                  </a:txBody>
                  <a:tcPr anchor="ctr"/>
                </a:tc>
                <a:tc>
                  <a:txBody>
                    <a:bodyPr/>
                    <a:lstStyle/>
                    <a:p>
                      <a:pPr>
                        <a:buNone/>
                      </a:pPr>
                      <a:r>
                        <a:rPr lang="en-IN" sz="1800"/>
                        <a:t>Unique invoice number</a:t>
                      </a:r>
                    </a:p>
                  </a:txBody>
                  <a:tcPr anchor="ctr"/>
                </a:tc>
                <a:tc>
                  <a:txBody>
                    <a:bodyPr/>
                    <a:lstStyle/>
                    <a:p>
                      <a:pPr>
                        <a:buNone/>
                      </a:pPr>
                      <a:r>
                        <a:rPr lang="en-IN" sz="1800"/>
                        <a:t>580460</a:t>
                      </a:r>
                    </a:p>
                  </a:txBody>
                  <a:tcPr anchor="ctr"/>
                </a:tc>
                <a:extLst>
                  <a:ext uri="{0D108BD9-81ED-4DB2-BD59-A6C34878D82A}">
                    <a16:rowId xmlns:a16="http://schemas.microsoft.com/office/drawing/2014/main" val="256983100"/>
                  </a:ext>
                </a:extLst>
              </a:tr>
              <a:tr h="365760">
                <a:tc>
                  <a:txBody>
                    <a:bodyPr/>
                    <a:lstStyle/>
                    <a:p>
                      <a:pPr>
                        <a:buNone/>
                      </a:pPr>
                      <a:r>
                        <a:rPr lang="en-IN" sz="1800" b="1"/>
                        <a:t>StockCode</a:t>
                      </a:r>
                      <a:endParaRPr lang="en-IN" sz="1800"/>
                    </a:p>
                  </a:txBody>
                  <a:tcPr anchor="ctr"/>
                </a:tc>
                <a:tc>
                  <a:txBody>
                    <a:bodyPr/>
                    <a:lstStyle/>
                    <a:p>
                      <a:pPr>
                        <a:buNone/>
                      </a:pPr>
                      <a:r>
                        <a:rPr lang="en-IN" sz="1800"/>
                        <a:t>Product code</a:t>
                      </a:r>
                    </a:p>
                  </a:txBody>
                  <a:tcPr anchor="ctr"/>
                </a:tc>
                <a:tc>
                  <a:txBody>
                    <a:bodyPr/>
                    <a:lstStyle/>
                    <a:p>
                      <a:pPr>
                        <a:buNone/>
                      </a:pPr>
                      <a:r>
                        <a:rPr lang="en-IN" sz="1800"/>
                        <a:t>23320</a:t>
                      </a:r>
                    </a:p>
                  </a:txBody>
                  <a:tcPr anchor="ctr"/>
                </a:tc>
                <a:extLst>
                  <a:ext uri="{0D108BD9-81ED-4DB2-BD59-A6C34878D82A}">
                    <a16:rowId xmlns:a16="http://schemas.microsoft.com/office/drawing/2014/main" val="1061389431"/>
                  </a:ext>
                </a:extLst>
              </a:tr>
              <a:tr h="365760">
                <a:tc>
                  <a:txBody>
                    <a:bodyPr/>
                    <a:lstStyle/>
                    <a:p>
                      <a:pPr>
                        <a:buNone/>
                      </a:pPr>
                      <a:r>
                        <a:rPr lang="en-IN" sz="1800" b="1"/>
                        <a:t>Description</a:t>
                      </a:r>
                      <a:endParaRPr lang="en-IN" sz="1800"/>
                    </a:p>
                  </a:txBody>
                  <a:tcPr anchor="ctr"/>
                </a:tc>
                <a:tc>
                  <a:txBody>
                    <a:bodyPr/>
                    <a:lstStyle/>
                    <a:p>
                      <a:pPr>
                        <a:buNone/>
                      </a:pPr>
                      <a:r>
                        <a:rPr lang="en-IN" sz="1800"/>
                        <a:t>Product description</a:t>
                      </a:r>
                    </a:p>
                  </a:txBody>
                  <a:tcPr anchor="ctr"/>
                </a:tc>
                <a:tc>
                  <a:txBody>
                    <a:bodyPr/>
                    <a:lstStyle/>
                    <a:p>
                      <a:pPr>
                        <a:buNone/>
                      </a:pPr>
                      <a:r>
                        <a:rPr lang="en-IN" sz="1800"/>
                        <a:t>GIANT 50'S CHRISTMAS CRACKER</a:t>
                      </a:r>
                    </a:p>
                  </a:txBody>
                  <a:tcPr anchor="ctr"/>
                </a:tc>
                <a:extLst>
                  <a:ext uri="{0D108BD9-81ED-4DB2-BD59-A6C34878D82A}">
                    <a16:rowId xmlns:a16="http://schemas.microsoft.com/office/drawing/2014/main" val="2040378196"/>
                  </a:ext>
                </a:extLst>
              </a:tr>
              <a:tr h="365760">
                <a:tc>
                  <a:txBody>
                    <a:bodyPr/>
                    <a:lstStyle/>
                    <a:p>
                      <a:pPr>
                        <a:buNone/>
                      </a:pPr>
                      <a:r>
                        <a:rPr lang="en-IN" sz="1800" b="1"/>
                        <a:t>Quantity</a:t>
                      </a:r>
                      <a:endParaRPr lang="en-IN" sz="1800"/>
                    </a:p>
                  </a:txBody>
                  <a:tcPr anchor="ctr"/>
                </a:tc>
                <a:tc>
                  <a:txBody>
                    <a:bodyPr/>
                    <a:lstStyle/>
                    <a:p>
                      <a:pPr>
                        <a:buNone/>
                      </a:pPr>
                      <a:r>
                        <a:rPr lang="en-IN" sz="1800"/>
                        <a:t>Number of items purchased</a:t>
                      </a:r>
                    </a:p>
                  </a:txBody>
                  <a:tcPr anchor="ctr"/>
                </a:tc>
                <a:tc>
                  <a:txBody>
                    <a:bodyPr/>
                    <a:lstStyle/>
                    <a:p>
                      <a:pPr>
                        <a:buNone/>
                      </a:pPr>
                      <a:r>
                        <a:rPr lang="en-IN" sz="1800"/>
                        <a:t>1</a:t>
                      </a:r>
                    </a:p>
                  </a:txBody>
                  <a:tcPr anchor="ctr"/>
                </a:tc>
                <a:extLst>
                  <a:ext uri="{0D108BD9-81ED-4DB2-BD59-A6C34878D82A}">
                    <a16:rowId xmlns:a16="http://schemas.microsoft.com/office/drawing/2014/main" val="620686308"/>
                  </a:ext>
                </a:extLst>
              </a:tr>
              <a:tr h="365760">
                <a:tc>
                  <a:txBody>
                    <a:bodyPr/>
                    <a:lstStyle/>
                    <a:p>
                      <a:pPr>
                        <a:buNone/>
                      </a:pPr>
                      <a:r>
                        <a:rPr lang="en-IN" sz="1800" b="1"/>
                        <a:t>UnitPrice</a:t>
                      </a:r>
                      <a:endParaRPr lang="en-IN" sz="1800"/>
                    </a:p>
                  </a:txBody>
                  <a:tcPr anchor="ctr"/>
                </a:tc>
                <a:tc>
                  <a:txBody>
                    <a:bodyPr/>
                    <a:lstStyle/>
                    <a:p>
                      <a:pPr>
                        <a:buNone/>
                      </a:pPr>
                      <a:r>
                        <a:rPr lang="en-IN" sz="1800"/>
                        <a:t>Price per unit</a:t>
                      </a:r>
                    </a:p>
                  </a:txBody>
                  <a:tcPr anchor="ctr"/>
                </a:tc>
                <a:tc>
                  <a:txBody>
                    <a:bodyPr/>
                    <a:lstStyle/>
                    <a:p>
                      <a:pPr>
                        <a:buNone/>
                      </a:pPr>
                      <a:r>
                        <a:rPr lang="en-IN" sz="1800"/>
                        <a:t>1.25</a:t>
                      </a:r>
                    </a:p>
                  </a:txBody>
                  <a:tcPr anchor="ctr"/>
                </a:tc>
                <a:extLst>
                  <a:ext uri="{0D108BD9-81ED-4DB2-BD59-A6C34878D82A}">
                    <a16:rowId xmlns:a16="http://schemas.microsoft.com/office/drawing/2014/main" val="1400345688"/>
                  </a:ext>
                </a:extLst>
              </a:tr>
              <a:tr h="365760">
                <a:tc>
                  <a:txBody>
                    <a:bodyPr/>
                    <a:lstStyle/>
                    <a:p>
                      <a:pPr>
                        <a:buNone/>
                      </a:pPr>
                      <a:r>
                        <a:rPr lang="en-IN" sz="1800" b="1"/>
                        <a:t>CustomerID</a:t>
                      </a:r>
                      <a:endParaRPr lang="en-IN" sz="1800"/>
                    </a:p>
                  </a:txBody>
                  <a:tcPr anchor="ctr"/>
                </a:tc>
                <a:tc>
                  <a:txBody>
                    <a:bodyPr/>
                    <a:lstStyle/>
                    <a:p>
                      <a:pPr>
                        <a:buNone/>
                      </a:pPr>
                      <a:r>
                        <a:rPr lang="en-IN" sz="1800"/>
                        <a:t>Unique customer ID</a:t>
                      </a:r>
                    </a:p>
                  </a:txBody>
                  <a:tcPr anchor="ctr"/>
                </a:tc>
                <a:tc>
                  <a:txBody>
                    <a:bodyPr/>
                    <a:lstStyle/>
                    <a:p>
                      <a:pPr>
                        <a:buNone/>
                      </a:pPr>
                      <a:r>
                        <a:rPr lang="en-IN" sz="1800"/>
                        <a:t>12748</a:t>
                      </a:r>
                    </a:p>
                  </a:txBody>
                  <a:tcPr anchor="ctr"/>
                </a:tc>
                <a:extLst>
                  <a:ext uri="{0D108BD9-81ED-4DB2-BD59-A6C34878D82A}">
                    <a16:rowId xmlns:a16="http://schemas.microsoft.com/office/drawing/2014/main" val="3470981868"/>
                  </a:ext>
                </a:extLst>
              </a:tr>
              <a:tr h="365760">
                <a:tc>
                  <a:txBody>
                    <a:bodyPr/>
                    <a:lstStyle/>
                    <a:p>
                      <a:pPr>
                        <a:buNone/>
                      </a:pPr>
                      <a:r>
                        <a:rPr lang="en-IN" sz="1800" b="1"/>
                        <a:t>Country</a:t>
                      </a:r>
                      <a:endParaRPr lang="en-IN" sz="1800"/>
                    </a:p>
                  </a:txBody>
                  <a:tcPr anchor="ctr"/>
                </a:tc>
                <a:tc>
                  <a:txBody>
                    <a:bodyPr/>
                    <a:lstStyle/>
                    <a:p>
                      <a:pPr>
                        <a:buNone/>
                      </a:pPr>
                      <a:r>
                        <a:rPr lang="en-IN" sz="1800"/>
                        <a:t>Country of purchase</a:t>
                      </a:r>
                    </a:p>
                  </a:txBody>
                  <a:tcPr anchor="ctr"/>
                </a:tc>
                <a:tc>
                  <a:txBody>
                    <a:bodyPr/>
                    <a:lstStyle/>
                    <a:p>
                      <a:pPr>
                        <a:buNone/>
                      </a:pPr>
                      <a:r>
                        <a:rPr lang="en-IN" sz="1800"/>
                        <a:t>United Kingdom</a:t>
                      </a:r>
                    </a:p>
                  </a:txBody>
                  <a:tcPr anchor="ctr"/>
                </a:tc>
                <a:extLst>
                  <a:ext uri="{0D108BD9-81ED-4DB2-BD59-A6C34878D82A}">
                    <a16:rowId xmlns:a16="http://schemas.microsoft.com/office/drawing/2014/main" val="3797855633"/>
                  </a:ext>
                </a:extLst>
              </a:tr>
              <a:tr h="365760">
                <a:tc>
                  <a:txBody>
                    <a:bodyPr/>
                    <a:lstStyle/>
                    <a:p>
                      <a:pPr>
                        <a:buNone/>
                      </a:pPr>
                      <a:r>
                        <a:rPr lang="en-IN" sz="1800" b="1" dirty="0" err="1"/>
                        <a:t>TotalPrice</a:t>
                      </a:r>
                      <a:endParaRPr lang="en-IN" sz="1800" dirty="0"/>
                    </a:p>
                  </a:txBody>
                  <a:tcPr anchor="ctr"/>
                </a:tc>
                <a:tc>
                  <a:txBody>
                    <a:bodyPr/>
                    <a:lstStyle/>
                    <a:p>
                      <a:pPr>
                        <a:buNone/>
                      </a:pPr>
                      <a:r>
                        <a:rPr lang="en-US" sz="1800"/>
                        <a:t>Total revenue for that invoice line</a:t>
                      </a:r>
                    </a:p>
                  </a:txBody>
                  <a:tcPr anchor="ctr"/>
                </a:tc>
                <a:tc>
                  <a:txBody>
                    <a:bodyPr/>
                    <a:lstStyle/>
                    <a:p>
                      <a:pPr>
                        <a:buNone/>
                      </a:pPr>
                      <a:r>
                        <a:rPr lang="en-IN" sz="1800"/>
                        <a:t>1.25</a:t>
                      </a:r>
                    </a:p>
                  </a:txBody>
                  <a:tcPr anchor="ctr"/>
                </a:tc>
                <a:extLst>
                  <a:ext uri="{0D108BD9-81ED-4DB2-BD59-A6C34878D82A}">
                    <a16:rowId xmlns:a16="http://schemas.microsoft.com/office/drawing/2014/main" val="3401039733"/>
                  </a:ext>
                </a:extLst>
              </a:tr>
              <a:tr h="365760">
                <a:tc>
                  <a:txBody>
                    <a:bodyPr/>
                    <a:lstStyle/>
                    <a:p>
                      <a:pPr>
                        <a:buNone/>
                      </a:pPr>
                      <a:r>
                        <a:rPr lang="en-IN" sz="1800" b="1"/>
                        <a:t>InvoiceMonth</a:t>
                      </a:r>
                      <a:endParaRPr lang="en-IN" sz="1800"/>
                    </a:p>
                  </a:txBody>
                  <a:tcPr anchor="ctr"/>
                </a:tc>
                <a:tc>
                  <a:txBody>
                    <a:bodyPr/>
                    <a:lstStyle/>
                    <a:p>
                      <a:pPr>
                        <a:buNone/>
                      </a:pPr>
                      <a:r>
                        <a:rPr lang="en-IN" sz="1800"/>
                        <a:t>Month of the transaction</a:t>
                      </a:r>
                    </a:p>
                  </a:txBody>
                  <a:tcPr anchor="ctr"/>
                </a:tc>
                <a:tc>
                  <a:txBody>
                    <a:bodyPr/>
                    <a:lstStyle/>
                    <a:p>
                      <a:pPr>
                        <a:buNone/>
                      </a:pPr>
                      <a:r>
                        <a:rPr lang="en-IN" sz="1800"/>
                        <a:t>2011-01-12</a:t>
                      </a:r>
                    </a:p>
                  </a:txBody>
                  <a:tcPr anchor="ctr"/>
                </a:tc>
                <a:extLst>
                  <a:ext uri="{0D108BD9-81ED-4DB2-BD59-A6C34878D82A}">
                    <a16:rowId xmlns:a16="http://schemas.microsoft.com/office/drawing/2014/main" val="1595798921"/>
                  </a:ext>
                </a:extLst>
              </a:tr>
              <a:tr h="365760">
                <a:tc>
                  <a:txBody>
                    <a:bodyPr/>
                    <a:lstStyle/>
                    <a:p>
                      <a:pPr>
                        <a:buNone/>
                      </a:pPr>
                      <a:r>
                        <a:rPr lang="en-IN" sz="1800" b="1"/>
                        <a:t>Segment</a:t>
                      </a:r>
                      <a:endParaRPr lang="en-IN" sz="1800"/>
                    </a:p>
                  </a:txBody>
                  <a:tcPr anchor="ctr"/>
                </a:tc>
                <a:tc>
                  <a:txBody>
                    <a:bodyPr/>
                    <a:lstStyle/>
                    <a:p>
                      <a:pPr>
                        <a:buNone/>
                      </a:pPr>
                      <a:r>
                        <a:rPr lang="en-IN" sz="1800"/>
                        <a:t>Customer segment classification</a:t>
                      </a:r>
                    </a:p>
                  </a:txBody>
                  <a:tcPr anchor="ctr"/>
                </a:tc>
                <a:tc>
                  <a:txBody>
                    <a:bodyPr/>
                    <a:lstStyle/>
                    <a:p>
                      <a:pPr>
                        <a:buNone/>
                      </a:pPr>
                      <a:r>
                        <a:rPr lang="en-IN" sz="1800"/>
                        <a:t>3</a:t>
                      </a:r>
                    </a:p>
                  </a:txBody>
                  <a:tcPr anchor="ctr"/>
                </a:tc>
                <a:extLst>
                  <a:ext uri="{0D108BD9-81ED-4DB2-BD59-A6C34878D82A}">
                    <a16:rowId xmlns:a16="http://schemas.microsoft.com/office/drawing/2014/main" val="3136929162"/>
                  </a:ext>
                </a:extLst>
              </a:tr>
              <a:tr h="365760">
                <a:tc>
                  <a:txBody>
                    <a:bodyPr/>
                    <a:lstStyle/>
                    <a:p>
                      <a:pPr>
                        <a:buNone/>
                      </a:pPr>
                      <a:r>
                        <a:rPr lang="en-IN" sz="1800" b="1"/>
                        <a:t>Invoice_Date</a:t>
                      </a:r>
                      <a:endParaRPr lang="en-IN" sz="1800"/>
                    </a:p>
                  </a:txBody>
                  <a:tcPr anchor="ctr"/>
                </a:tc>
                <a:tc>
                  <a:txBody>
                    <a:bodyPr/>
                    <a:lstStyle/>
                    <a:p>
                      <a:pPr>
                        <a:buNone/>
                      </a:pPr>
                      <a:r>
                        <a:rPr lang="en-IN" sz="1800"/>
                        <a:t>Date of invoice</a:t>
                      </a:r>
                    </a:p>
                  </a:txBody>
                  <a:tcPr anchor="ctr"/>
                </a:tc>
                <a:tc>
                  <a:txBody>
                    <a:bodyPr/>
                    <a:lstStyle/>
                    <a:p>
                      <a:pPr>
                        <a:buNone/>
                      </a:pPr>
                      <a:r>
                        <a:rPr lang="en-IN" sz="1800"/>
                        <a:t>2011-12-04</a:t>
                      </a:r>
                    </a:p>
                  </a:txBody>
                  <a:tcPr anchor="ctr"/>
                </a:tc>
                <a:extLst>
                  <a:ext uri="{0D108BD9-81ED-4DB2-BD59-A6C34878D82A}">
                    <a16:rowId xmlns:a16="http://schemas.microsoft.com/office/drawing/2014/main" val="824790289"/>
                  </a:ext>
                </a:extLst>
              </a:tr>
              <a:tr h="365760">
                <a:tc>
                  <a:txBody>
                    <a:bodyPr/>
                    <a:lstStyle/>
                    <a:p>
                      <a:pPr>
                        <a:buNone/>
                      </a:pPr>
                      <a:r>
                        <a:rPr lang="en-IN" sz="1800" b="1"/>
                        <a:t>Invoice_Time</a:t>
                      </a:r>
                      <a:endParaRPr lang="en-IN" sz="1800"/>
                    </a:p>
                  </a:txBody>
                  <a:tcPr anchor="ctr"/>
                </a:tc>
                <a:tc>
                  <a:txBody>
                    <a:bodyPr/>
                    <a:lstStyle/>
                    <a:p>
                      <a:pPr>
                        <a:buNone/>
                      </a:pPr>
                      <a:r>
                        <a:rPr lang="en-IN" sz="1800"/>
                        <a:t>Time of invoice</a:t>
                      </a:r>
                    </a:p>
                  </a:txBody>
                  <a:tcPr anchor="ctr"/>
                </a:tc>
                <a:tc>
                  <a:txBody>
                    <a:bodyPr/>
                    <a:lstStyle/>
                    <a:p>
                      <a:pPr>
                        <a:buNone/>
                      </a:pPr>
                      <a:r>
                        <a:rPr lang="en-IN" sz="1800" dirty="0"/>
                        <a:t>12:29:00</a:t>
                      </a:r>
                    </a:p>
                  </a:txBody>
                  <a:tcPr anchor="ctr"/>
                </a:tc>
                <a:extLst>
                  <a:ext uri="{0D108BD9-81ED-4DB2-BD59-A6C34878D82A}">
                    <a16:rowId xmlns:a16="http://schemas.microsoft.com/office/drawing/2014/main" val="143292007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24862E-41E7-3546-5E2C-C8A6AFE74497}"/>
              </a:ext>
            </a:extLst>
          </p:cNvPr>
          <p:cNvSpPr txBox="1"/>
          <p:nvPr/>
        </p:nvSpPr>
        <p:spPr>
          <a:xfrm>
            <a:off x="1263317" y="827962"/>
            <a:ext cx="4114798" cy="584775"/>
          </a:xfrm>
          <a:prstGeom prst="rect">
            <a:avLst/>
          </a:prstGeom>
          <a:noFill/>
        </p:spPr>
        <p:txBody>
          <a:bodyPr wrap="square" rtlCol="0">
            <a:spAutoFit/>
          </a:bodyPr>
          <a:lstStyle/>
          <a:p>
            <a:r>
              <a:rPr lang="en-US" sz="3200" b="1" i="1" u="sng" dirty="0"/>
              <a:t>SAMPLE DATASET:</a:t>
            </a:r>
            <a:endParaRPr lang="en-IN" sz="3200" b="1" i="1" u="sng" dirty="0"/>
          </a:p>
        </p:txBody>
      </p:sp>
      <p:graphicFrame>
        <p:nvGraphicFramePr>
          <p:cNvPr id="4" name="Table 3">
            <a:extLst>
              <a:ext uri="{FF2B5EF4-FFF2-40B4-BE49-F238E27FC236}">
                <a16:creationId xmlns:a16="http://schemas.microsoft.com/office/drawing/2014/main" id="{101BECAC-7C5C-6983-4143-4CA481095E61}"/>
              </a:ext>
            </a:extLst>
          </p:cNvPr>
          <p:cNvGraphicFramePr>
            <a:graphicFrameLocks noGrp="1"/>
          </p:cNvGraphicFramePr>
          <p:nvPr>
            <p:extLst>
              <p:ext uri="{D42A27DB-BD31-4B8C-83A1-F6EECF244321}">
                <p14:modId xmlns:p14="http://schemas.microsoft.com/office/powerpoint/2010/main" val="1559605110"/>
              </p:ext>
            </p:extLst>
          </p:nvPr>
        </p:nvGraphicFramePr>
        <p:xfrm>
          <a:off x="471194" y="1945892"/>
          <a:ext cx="13688012" cy="3145536"/>
        </p:xfrm>
        <a:graphic>
          <a:graphicData uri="http://schemas.openxmlformats.org/drawingml/2006/table">
            <a:tbl>
              <a:tblPr>
                <a:tableStyleId>{306799F8-075E-4A3A-A7F6-7FBC6576F1A4}</a:tableStyleId>
              </a:tblPr>
              <a:tblGrid>
                <a:gridCol w="1120130">
                  <a:extLst>
                    <a:ext uri="{9D8B030D-6E8A-4147-A177-3AD203B41FA5}">
                      <a16:colId xmlns:a16="http://schemas.microsoft.com/office/drawing/2014/main" val="4241411759"/>
                    </a:ext>
                  </a:extLst>
                </a:gridCol>
                <a:gridCol w="1120130">
                  <a:extLst>
                    <a:ext uri="{9D8B030D-6E8A-4147-A177-3AD203B41FA5}">
                      <a16:colId xmlns:a16="http://schemas.microsoft.com/office/drawing/2014/main" val="818883123"/>
                    </a:ext>
                  </a:extLst>
                </a:gridCol>
                <a:gridCol w="1120130">
                  <a:extLst>
                    <a:ext uri="{9D8B030D-6E8A-4147-A177-3AD203B41FA5}">
                      <a16:colId xmlns:a16="http://schemas.microsoft.com/office/drawing/2014/main" val="2428038617"/>
                    </a:ext>
                  </a:extLst>
                </a:gridCol>
                <a:gridCol w="1443005">
                  <a:extLst>
                    <a:ext uri="{9D8B030D-6E8A-4147-A177-3AD203B41FA5}">
                      <a16:colId xmlns:a16="http://schemas.microsoft.com/office/drawing/2014/main" val="2640396532"/>
                    </a:ext>
                  </a:extLst>
                </a:gridCol>
                <a:gridCol w="1027993">
                  <a:extLst>
                    <a:ext uri="{9D8B030D-6E8A-4147-A177-3AD203B41FA5}">
                      <a16:colId xmlns:a16="http://schemas.microsoft.com/office/drawing/2014/main" val="468752986"/>
                    </a:ext>
                  </a:extLst>
                </a:gridCol>
                <a:gridCol w="1323474">
                  <a:extLst>
                    <a:ext uri="{9D8B030D-6E8A-4147-A177-3AD203B41FA5}">
                      <a16:colId xmlns:a16="http://schemas.microsoft.com/office/drawing/2014/main" val="1184079702"/>
                    </a:ext>
                  </a:extLst>
                </a:gridCol>
                <a:gridCol w="1239253">
                  <a:extLst>
                    <a:ext uri="{9D8B030D-6E8A-4147-A177-3AD203B41FA5}">
                      <a16:colId xmlns:a16="http://schemas.microsoft.com/office/drawing/2014/main" val="1520143075"/>
                    </a:ext>
                  </a:extLst>
                </a:gridCol>
                <a:gridCol w="890337">
                  <a:extLst>
                    <a:ext uri="{9D8B030D-6E8A-4147-A177-3AD203B41FA5}">
                      <a16:colId xmlns:a16="http://schemas.microsoft.com/office/drawing/2014/main" val="691678056"/>
                    </a:ext>
                  </a:extLst>
                </a:gridCol>
                <a:gridCol w="1179094">
                  <a:extLst>
                    <a:ext uri="{9D8B030D-6E8A-4147-A177-3AD203B41FA5}">
                      <a16:colId xmlns:a16="http://schemas.microsoft.com/office/drawing/2014/main" val="611983148"/>
                    </a:ext>
                  </a:extLst>
                </a:gridCol>
                <a:gridCol w="984206">
                  <a:extLst>
                    <a:ext uri="{9D8B030D-6E8A-4147-A177-3AD203B41FA5}">
                      <a16:colId xmlns:a16="http://schemas.microsoft.com/office/drawing/2014/main" val="610606561"/>
                    </a:ext>
                  </a:extLst>
                </a:gridCol>
                <a:gridCol w="1217573">
                  <a:extLst>
                    <a:ext uri="{9D8B030D-6E8A-4147-A177-3AD203B41FA5}">
                      <a16:colId xmlns:a16="http://schemas.microsoft.com/office/drawing/2014/main" val="2921896016"/>
                    </a:ext>
                  </a:extLst>
                </a:gridCol>
                <a:gridCol w="1022687">
                  <a:extLst>
                    <a:ext uri="{9D8B030D-6E8A-4147-A177-3AD203B41FA5}">
                      <a16:colId xmlns:a16="http://schemas.microsoft.com/office/drawing/2014/main" val="143848769"/>
                    </a:ext>
                  </a:extLst>
                </a:gridCol>
              </a:tblGrid>
              <a:tr h="920899">
                <a:tc>
                  <a:txBody>
                    <a:bodyPr/>
                    <a:lstStyle/>
                    <a:p>
                      <a:pPr>
                        <a:buNone/>
                      </a:pPr>
                      <a:r>
                        <a:rPr lang="en-US" b="1" dirty="0"/>
                        <a:t>Invoice No </a:t>
                      </a:r>
                      <a:endParaRPr lang="en-IN" dirty="0"/>
                    </a:p>
                  </a:txBody>
                  <a:tcPr anchor="ctr"/>
                </a:tc>
                <a:tc>
                  <a:txBody>
                    <a:bodyPr/>
                    <a:lstStyle/>
                    <a:p>
                      <a:pPr>
                        <a:buNone/>
                      </a:pPr>
                      <a:r>
                        <a:rPr lang="en-IN" b="1" dirty="0"/>
                        <a:t>Stock</a:t>
                      </a:r>
                    </a:p>
                    <a:p>
                      <a:pPr>
                        <a:buNone/>
                      </a:pPr>
                      <a:r>
                        <a:rPr lang="en-IN" b="1" dirty="0"/>
                        <a:t>Code</a:t>
                      </a:r>
                      <a:endParaRPr lang="en-IN" dirty="0"/>
                    </a:p>
                  </a:txBody>
                  <a:tcPr anchor="ctr"/>
                </a:tc>
                <a:tc>
                  <a:txBody>
                    <a:bodyPr/>
                    <a:lstStyle/>
                    <a:p>
                      <a:pPr>
                        <a:buNone/>
                      </a:pPr>
                      <a:r>
                        <a:rPr lang="en-IN" b="1" dirty="0"/>
                        <a:t>Description</a:t>
                      </a:r>
                      <a:endParaRPr lang="en-IN" dirty="0"/>
                    </a:p>
                  </a:txBody>
                  <a:tcPr anchor="ctr"/>
                </a:tc>
                <a:tc>
                  <a:txBody>
                    <a:bodyPr/>
                    <a:lstStyle/>
                    <a:p>
                      <a:pPr>
                        <a:buNone/>
                      </a:pPr>
                      <a:r>
                        <a:rPr lang="en-IN" b="1" dirty="0"/>
                        <a:t>Quantity</a:t>
                      </a:r>
                      <a:endParaRPr lang="en-IN" dirty="0"/>
                    </a:p>
                  </a:txBody>
                  <a:tcPr anchor="ctr"/>
                </a:tc>
                <a:tc>
                  <a:txBody>
                    <a:bodyPr/>
                    <a:lstStyle/>
                    <a:p>
                      <a:pPr>
                        <a:buNone/>
                      </a:pPr>
                      <a:r>
                        <a:rPr lang="en-IN" b="1" dirty="0"/>
                        <a:t>Unit</a:t>
                      </a:r>
                    </a:p>
                    <a:p>
                      <a:pPr>
                        <a:buNone/>
                      </a:pPr>
                      <a:r>
                        <a:rPr lang="en-IN" b="1" dirty="0"/>
                        <a:t>Price</a:t>
                      </a:r>
                      <a:endParaRPr lang="en-IN" dirty="0"/>
                    </a:p>
                  </a:txBody>
                  <a:tcPr anchor="ctr"/>
                </a:tc>
                <a:tc>
                  <a:txBody>
                    <a:bodyPr/>
                    <a:lstStyle/>
                    <a:p>
                      <a:pPr>
                        <a:buNone/>
                      </a:pPr>
                      <a:r>
                        <a:rPr lang="en-IN" b="1" dirty="0"/>
                        <a:t>Custom</a:t>
                      </a:r>
                    </a:p>
                    <a:p>
                      <a:pPr>
                        <a:buNone/>
                      </a:pPr>
                      <a:r>
                        <a:rPr lang="en-IN" b="1" dirty="0"/>
                        <a:t>ID</a:t>
                      </a:r>
                      <a:endParaRPr lang="en-IN" dirty="0"/>
                    </a:p>
                  </a:txBody>
                  <a:tcPr anchor="ctr"/>
                </a:tc>
                <a:tc>
                  <a:txBody>
                    <a:bodyPr/>
                    <a:lstStyle/>
                    <a:p>
                      <a:pPr>
                        <a:buNone/>
                      </a:pPr>
                      <a:r>
                        <a:rPr lang="en-IN" b="1"/>
                        <a:t>Country</a:t>
                      </a:r>
                      <a:endParaRPr lang="en-IN"/>
                    </a:p>
                  </a:txBody>
                  <a:tcPr anchor="ctr"/>
                </a:tc>
                <a:tc>
                  <a:txBody>
                    <a:bodyPr/>
                    <a:lstStyle/>
                    <a:p>
                      <a:pPr>
                        <a:buNone/>
                      </a:pPr>
                      <a:r>
                        <a:rPr lang="en-IN" b="1" dirty="0"/>
                        <a:t>Total</a:t>
                      </a:r>
                    </a:p>
                    <a:p>
                      <a:pPr>
                        <a:buNone/>
                      </a:pPr>
                      <a:r>
                        <a:rPr lang="en-IN" b="1" dirty="0"/>
                        <a:t>Price</a:t>
                      </a:r>
                      <a:endParaRPr lang="en-IN" dirty="0"/>
                    </a:p>
                  </a:txBody>
                  <a:tcPr anchor="ctr"/>
                </a:tc>
                <a:tc>
                  <a:txBody>
                    <a:bodyPr/>
                    <a:lstStyle/>
                    <a:p>
                      <a:pPr>
                        <a:buNone/>
                      </a:pPr>
                      <a:r>
                        <a:rPr lang="en-IN" b="1" dirty="0"/>
                        <a:t>Invoice</a:t>
                      </a:r>
                    </a:p>
                    <a:p>
                      <a:pPr>
                        <a:buNone/>
                      </a:pPr>
                      <a:r>
                        <a:rPr lang="en-IN" b="1" dirty="0"/>
                        <a:t>Month</a:t>
                      </a:r>
                      <a:endParaRPr lang="en-IN" dirty="0"/>
                    </a:p>
                  </a:txBody>
                  <a:tcPr anchor="ctr"/>
                </a:tc>
                <a:tc>
                  <a:txBody>
                    <a:bodyPr/>
                    <a:lstStyle/>
                    <a:p>
                      <a:pPr>
                        <a:buNone/>
                      </a:pPr>
                      <a:r>
                        <a:rPr lang="en-IN" b="1" dirty="0"/>
                        <a:t>Seg</a:t>
                      </a:r>
                    </a:p>
                    <a:p>
                      <a:pPr>
                        <a:buNone/>
                      </a:pPr>
                      <a:r>
                        <a:rPr lang="en-IN" b="1" dirty="0" err="1"/>
                        <a:t>ment</a:t>
                      </a:r>
                      <a:endParaRPr lang="en-IN" dirty="0"/>
                    </a:p>
                  </a:txBody>
                  <a:tcPr anchor="ctr"/>
                </a:tc>
                <a:tc>
                  <a:txBody>
                    <a:bodyPr/>
                    <a:lstStyle/>
                    <a:p>
                      <a:pPr>
                        <a:buNone/>
                      </a:pPr>
                      <a:r>
                        <a:rPr lang="en-IN" b="1" dirty="0"/>
                        <a:t>Invoice Date</a:t>
                      </a:r>
                      <a:endParaRPr lang="en-IN" dirty="0"/>
                    </a:p>
                  </a:txBody>
                  <a:tcPr anchor="ctr"/>
                </a:tc>
                <a:tc>
                  <a:txBody>
                    <a:bodyPr/>
                    <a:lstStyle/>
                    <a:p>
                      <a:pPr>
                        <a:buNone/>
                      </a:pPr>
                      <a:r>
                        <a:rPr lang="en-IN" b="1" dirty="0"/>
                        <a:t>In</a:t>
                      </a:r>
                    </a:p>
                    <a:p>
                      <a:pPr>
                        <a:buNone/>
                      </a:pPr>
                      <a:r>
                        <a:rPr lang="en-IN" b="1" dirty="0"/>
                        <a:t>voice Time</a:t>
                      </a:r>
                      <a:endParaRPr lang="en-IN" dirty="0"/>
                    </a:p>
                  </a:txBody>
                  <a:tcPr anchor="ctr"/>
                </a:tc>
                <a:extLst>
                  <a:ext uri="{0D108BD9-81ED-4DB2-BD59-A6C34878D82A}">
                    <a16:rowId xmlns:a16="http://schemas.microsoft.com/office/drawing/2014/main" val="4142721917"/>
                  </a:ext>
                </a:extLst>
              </a:tr>
              <a:tr h="1763755">
                <a:tc>
                  <a:txBody>
                    <a:bodyPr/>
                    <a:lstStyle/>
                    <a:p>
                      <a:pPr>
                        <a:buNone/>
                      </a:pPr>
                      <a:r>
                        <a:rPr lang="en-IN"/>
                        <a:t>580460</a:t>
                      </a:r>
                    </a:p>
                  </a:txBody>
                  <a:tcPr anchor="ctr"/>
                </a:tc>
                <a:tc>
                  <a:txBody>
                    <a:bodyPr/>
                    <a:lstStyle/>
                    <a:p>
                      <a:pPr>
                        <a:buNone/>
                      </a:pPr>
                      <a:r>
                        <a:rPr lang="en-IN" dirty="0"/>
                        <a:t>23320</a:t>
                      </a:r>
                    </a:p>
                  </a:txBody>
                  <a:tcPr anchor="ctr"/>
                </a:tc>
                <a:tc>
                  <a:txBody>
                    <a:bodyPr/>
                    <a:lstStyle/>
                    <a:p>
                      <a:pPr>
                        <a:buNone/>
                      </a:pPr>
                      <a:r>
                        <a:rPr lang="en-IN"/>
                        <a:t>GIANT 50'S CHRISTMAS CRACKER</a:t>
                      </a:r>
                    </a:p>
                  </a:txBody>
                  <a:tcPr anchor="ctr"/>
                </a:tc>
                <a:tc>
                  <a:txBody>
                    <a:bodyPr/>
                    <a:lstStyle/>
                    <a:p>
                      <a:pPr>
                        <a:buNone/>
                      </a:pPr>
                      <a:r>
                        <a:rPr lang="en-IN"/>
                        <a:t>1</a:t>
                      </a:r>
                    </a:p>
                  </a:txBody>
                  <a:tcPr anchor="ctr"/>
                </a:tc>
                <a:tc>
                  <a:txBody>
                    <a:bodyPr/>
                    <a:lstStyle/>
                    <a:p>
                      <a:pPr>
                        <a:buNone/>
                      </a:pPr>
                      <a:r>
                        <a:rPr lang="en-IN"/>
                        <a:t>1.25</a:t>
                      </a:r>
                    </a:p>
                  </a:txBody>
                  <a:tcPr anchor="ctr"/>
                </a:tc>
                <a:tc>
                  <a:txBody>
                    <a:bodyPr/>
                    <a:lstStyle/>
                    <a:p>
                      <a:pPr>
                        <a:buNone/>
                      </a:pPr>
                      <a:r>
                        <a:rPr lang="en-IN"/>
                        <a:t>12748</a:t>
                      </a:r>
                    </a:p>
                  </a:txBody>
                  <a:tcPr anchor="ctr"/>
                </a:tc>
                <a:tc>
                  <a:txBody>
                    <a:bodyPr/>
                    <a:lstStyle/>
                    <a:p>
                      <a:pPr>
                        <a:buNone/>
                      </a:pPr>
                      <a:r>
                        <a:rPr lang="en-IN"/>
                        <a:t>United Kingdom</a:t>
                      </a:r>
                    </a:p>
                  </a:txBody>
                  <a:tcPr anchor="ctr"/>
                </a:tc>
                <a:tc>
                  <a:txBody>
                    <a:bodyPr/>
                    <a:lstStyle/>
                    <a:p>
                      <a:pPr>
                        <a:buNone/>
                      </a:pPr>
                      <a:r>
                        <a:rPr lang="en-IN"/>
                        <a:t>1.25</a:t>
                      </a:r>
                    </a:p>
                  </a:txBody>
                  <a:tcPr anchor="ctr"/>
                </a:tc>
                <a:tc>
                  <a:txBody>
                    <a:bodyPr/>
                    <a:lstStyle/>
                    <a:p>
                      <a:pPr>
                        <a:buNone/>
                      </a:pPr>
                      <a:r>
                        <a:rPr lang="en-IN"/>
                        <a:t>2011-01-12</a:t>
                      </a:r>
                    </a:p>
                  </a:txBody>
                  <a:tcPr anchor="ctr"/>
                </a:tc>
                <a:tc>
                  <a:txBody>
                    <a:bodyPr/>
                    <a:lstStyle/>
                    <a:p>
                      <a:pPr>
                        <a:buNone/>
                      </a:pPr>
                      <a:r>
                        <a:rPr lang="en-IN"/>
                        <a:t>3</a:t>
                      </a:r>
                    </a:p>
                  </a:txBody>
                  <a:tcPr anchor="ctr"/>
                </a:tc>
                <a:tc>
                  <a:txBody>
                    <a:bodyPr/>
                    <a:lstStyle/>
                    <a:p>
                      <a:pPr>
                        <a:buNone/>
                      </a:pPr>
                      <a:r>
                        <a:rPr lang="en-IN"/>
                        <a:t>2011-12-04</a:t>
                      </a:r>
                    </a:p>
                  </a:txBody>
                  <a:tcPr anchor="ctr"/>
                </a:tc>
                <a:tc>
                  <a:txBody>
                    <a:bodyPr/>
                    <a:lstStyle/>
                    <a:p>
                      <a:pPr>
                        <a:buNone/>
                      </a:pPr>
                      <a:r>
                        <a:rPr lang="en-IN" dirty="0"/>
                        <a:t>12:29:00</a:t>
                      </a:r>
                    </a:p>
                  </a:txBody>
                  <a:tcPr anchor="ctr"/>
                </a:tc>
                <a:extLst>
                  <a:ext uri="{0D108BD9-81ED-4DB2-BD59-A6C34878D82A}">
                    <a16:rowId xmlns:a16="http://schemas.microsoft.com/office/drawing/2014/main" val="555665584"/>
                  </a:ext>
                </a:extLst>
              </a:tr>
            </a:tbl>
          </a:graphicData>
        </a:graphic>
      </p:graphicFrame>
      <p:sp>
        <p:nvSpPr>
          <p:cNvPr id="6" name="TextBox 5">
            <a:extLst>
              <a:ext uri="{FF2B5EF4-FFF2-40B4-BE49-F238E27FC236}">
                <a16:creationId xmlns:a16="http://schemas.microsoft.com/office/drawing/2014/main" id="{4CE2AE54-2886-0DA3-9D4B-7CCBF5D04051}"/>
              </a:ext>
            </a:extLst>
          </p:cNvPr>
          <p:cNvSpPr txBox="1"/>
          <p:nvPr/>
        </p:nvSpPr>
        <p:spPr>
          <a:xfrm>
            <a:off x="1098800" y="5708867"/>
            <a:ext cx="7315200" cy="1692771"/>
          </a:xfrm>
          <a:prstGeom prst="rect">
            <a:avLst/>
          </a:prstGeom>
          <a:noFill/>
        </p:spPr>
        <p:txBody>
          <a:bodyPr wrap="square">
            <a:spAutoFit/>
          </a:bodyPr>
          <a:lstStyle/>
          <a:p>
            <a:pPr>
              <a:buNone/>
            </a:pPr>
            <a:r>
              <a:rPr lang="en-US" sz="2800" b="1" dirty="0"/>
              <a:t>Insights Possible</a:t>
            </a:r>
            <a:r>
              <a:rPr lang="en-US" sz="3200" b="1" dirty="0"/>
              <a:t>:</a:t>
            </a:r>
            <a:endParaRPr lang="en-US" sz="3200" dirty="0"/>
          </a:p>
          <a:p>
            <a:pPr>
              <a:buFont typeface="Arial" panose="020B0604020202020204" pitchFamily="34" charset="0"/>
              <a:buChar char="•"/>
            </a:pPr>
            <a:r>
              <a:rPr lang="en-US" sz="2400" dirty="0"/>
              <a:t>Customer segmentation based on RFM analysis</a:t>
            </a:r>
          </a:p>
          <a:p>
            <a:pPr>
              <a:buFont typeface="Arial" panose="020B0604020202020204" pitchFamily="34" charset="0"/>
              <a:buChar char="•"/>
            </a:pPr>
            <a:r>
              <a:rPr lang="en-US" sz="2400" dirty="0"/>
              <a:t>Purchase patterns across different segments</a:t>
            </a:r>
          </a:p>
          <a:p>
            <a:pPr>
              <a:buFont typeface="Arial" panose="020B0604020202020204" pitchFamily="34" charset="0"/>
              <a:buChar char="•"/>
            </a:pPr>
            <a:r>
              <a:rPr lang="en-US" sz="2400" dirty="0"/>
              <a:t>High-value vs. low-value customer profiling</a:t>
            </a:r>
          </a:p>
        </p:txBody>
      </p:sp>
    </p:spTree>
    <p:extLst>
      <p:ext uri="{BB962C8B-B14F-4D97-AF65-F5344CB8AC3E}">
        <p14:creationId xmlns:p14="http://schemas.microsoft.com/office/powerpoint/2010/main" val="377798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44673" y="787478"/>
            <a:ext cx="8654891" cy="566976"/>
          </a:xfrm>
          <a:prstGeom prst="rect">
            <a:avLst/>
          </a:prstGeom>
          <a:noFill/>
          <a:ln/>
        </p:spPr>
        <p:txBody>
          <a:bodyPr wrap="none" lIns="0" tIns="0" rIns="0" bIns="0" rtlCol="0" anchor="t"/>
          <a:lstStyle/>
          <a:p>
            <a:pPr marL="0" indent="0" algn="l">
              <a:lnSpc>
                <a:spcPts val="4450"/>
              </a:lnSpc>
              <a:buNone/>
            </a:pPr>
            <a:r>
              <a:rPr lang="en-US" sz="4400" b="1" dirty="0">
                <a:solidFill>
                  <a:srgbClr val="006747"/>
                </a:solidFill>
                <a:latin typeface="Noto Serif SC Bold" pitchFamily="34" charset="0"/>
                <a:ea typeface="Noto Serif SC Bold" pitchFamily="34" charset="-122"/>
                <a:cs typeface="Noto Serif SC Bold" pitchFamily="34" charset="-120"/>
              </a:rPr>
              <a:t>                                         Dataset Cleaning </a:t>
            </a:r>
            <a:endParaRPr lang="en-US" sz="4400" dirty="0"/>
          </a:p>
        </p:txBody>
      </p:sp>
      <p:sp>
        <p:nvSpPr>
          <p:cNvPr id="3" name="Text 1"/>
          <p:cNvSpPr/>
          <p:nvPr/>
        </p:nvSpPr>
        <p:spPr>
          <a:xfrm>
            <a:off x="709569" y="1798865"/>
            <a:ext cx="10433804" cy="432911"/>
          </a:xfrm>
          <a:prstGeom prst="rect">
            <a:avLst/>
          </a:prstGeom>
          <a:noFill/>
          <a:ln/>
        </p:spPr>
        <p:txBody>
          <a:bodyPr wrap="none" lIns="0" tIns="0" rIns="0" bIns="0" rtlCol="0" anchor="t"/>
          <a:lstStyle/>
          <a:p>
            <a:pPr marL="0" indent="0" algn="l">
              <a:lnSpc>
                <a:spcPts val="3300"/>
              </a:lnSpc>
              <a:buNone/>
            </a:pPr>
            <a:r>
              <a:rPr lang="en-US" sz="2650" b="1" dirty="0">
                <a:solidFill>
                  <a:srgbClr val="006747"/>
                </a:solidFill>
                <a:latin typeface="Noto Serif SC Bold" pitchFamily="34" charset="0"/>
                <a:ea typeface="Noto Serif SC Bold" pitchFamily="34" charset="-122"/>
                <a:cs typeface="Noto Serif SC Bold" pitchFamily="34" charset="-120"/>
              </a:rPr>
              <a:t>                                (</a:t>
            </a:r>
            <a:r>
              <a:rPr lang="en-US" sz="2650" b="1" dirty="0">
                <a:solidFill>
                  <a:srgbClr val="4B4A4A"/>
                </a:solidFill>
                <a:highlight>
                  <a:srgbClr val="D8ECE5"/>
                </a:highlight>
                <a:latin typeface="Consolas" pitchFamily="34" charset="0"/>
                <a:ea typeface="Consolas" pitchFamily="34" charset="-122"/>
                <a:cs typeface="Consolas" pitchFamily="34" charset="-120"/>
              </a:rPr>
              <a:t>retail_segmented</a:t>
            </a:r>
            <a:r>
              <a:rPr lang="en-US" sz="2650" b="1" dirty="0">
                <a:solidFill>
                  <a:srgbClr val="006747"/>
                </a:solidFill>
                <a:latin typeface="Noto Serif SC Bold" pitchFamily="34" charset="0"/>
                <a:ea typeface="Noto Serif SC Bold" pitchFamily="34" charset="-122"/>
                <a:cs typeface="Noto Serif SC Bold" pitchFamily="34" charset="-120"/>
              </a:rPr>
              <a:t>) → </a:t>
            </a:r>
            <a:r>
              <a:rPr lang="en-US" sz="2650" b="1" dirty="0">
                <a:solidFill>
                  <a:srgbClr val="4B4A4A"/>
                </a:solidFill>
                <a:highlight>
                  <a:srgbClr val="D8ECE5"/>
                </a:highlight>
                <a:latin typeface="Consolas" pitchFamily="34" charset="0"/>
                <a:ea typeface="Consolas" pitchFamily="34" charset="-122"/>
                <a:cs typeface="Consolas" pitchFamily="34" charset="-120"/>
              </a:rPr>
              <a:t>cleaned_retail_segment</a:t>
            </a:r>
            <a:endParaRPr lang="en-US" sz="2650" dirty="0"/>
          </a:p>
        </p:txBody>
      </p:sp>
      <p:sp>
        <p:nvSpPr>
          <p:cNvPr id="4" name="Text 2"/>
          <p:cNvSpPr/>
          <p:nvPr/>
        </p:nvSpPr>
        <p:spPr>
          <a:xfrm>
            <a:off x="793790" y="2822906"/>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Removed duplicate rows based on </a:t>
            </a:r>
            <a:r>
              <a:rPr lang="en-US" sz="1750" b="1" dirty="0">
                <a:solidFill>
                  <a:srgbClr val="4B4A4A"/>
                </a:solidFill>
                <a:highlight>
                  <a:srgbClr val="D8ECE5"/>
                </a:highlight>
                <a:latin typeface="Consolas" pitchFamily="34" charset="0"/>
                <a:ea typeface="Consolas" pitchFamily="34" charset="-122"/>
                <a:cs typeface="Consolas" pitchFamily="34" charset="-120"/>
              </a:rPr>
              <a:t>InvoiceNo + StockCode</a:t>
            </a:r>
            <a:r>
              <a:rPr lang="en-US" sz="1750" b="1" dirty="0">
                <a:solidFill>
                  <a:srgbClr val="4B4A4A"/>
                </a:solidFill>
                <a:latin typeface="Geist" pitchFamily="34" charset="0"/>
                <a:ea typeface="Geist" pitchFamily="34" charset="-122"/>
                <a:cs typeface="Geist" pitchFamily="34" charset="-120"/>
              </a:rPr>
              <a:t>.</a:t>
            </a:r>
            <a:endParaRPr lang="en-US" sz="1750" b="1" dirty="0"/>
          </a:p>
        </p:txBody>
      </p:sp>
      <p:sp>
        <p:nvSpPr>
          <p:cNvPr id="5" name="Text 3"/>
          <p:cNvSpPr/>
          <p:nvPr/>
        </p:nvSpPr>
        <p:spPr>
          <a:xfrm>
            <a:off x="793790" y="332193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Converted numeric fields into correct data types:</a:t>
            </a:r>
            <a:endParaRPr lang="en-US" sz="1750" b="1" dirty="0"/>
          </a:p>
        </p:txBody>
      </p:sp>
      <p:sp>
        <p:nvSpPr>
          <p:cNvPr id="6" name="Text 4"/>
          <p:cNvSpPr/>
          <p:nvPr/>
        </p:nvSpPr>
        <p:spPr>
          <a:xfrm>
            <a:off x="793790" y="3813334"/>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UnitPrice</a:t>
            </a:r>
            <a:r>
              <a:rPr lang="en-US" sz="1750" b="1" dirty="0">
                <a:solidFill>
                  <a:srgbClr val="4B4A4A"/>
                </a:solidFill>
                <a:latin typeface="Geist" pitchFamily="34" charset="0"/>
                <a:ea typeface="Geist" pitchFamily="34" charset="-122"/>
                <a:cs typeface="Geist" pitchFamily="34" charset="-120"/>
              </a:rPr>
              <a:t> → DECIMAL(10,2)</a:t>
            </a:r>
            <a:endParaRPr lang="en-US" sz="1750" b="1" dirty="0"/>
          </a:p>
        </p:txBody>
      </p:sp>
      <p:sp>
        <p:nvSpPr>
          <p:cNvPr id="7" name="Text 5"/>
          <p:cNvSpPr/>
          <p:nvPr/>
        </p:nvSpPr>
        <p:spPr>
          <a:xfrm>
            <a:off x="793790" y="4263152"/>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TotalPrice</a:t>
            </a:r>
            <a:r>
              <a:rPr lang="en-US" sz="1750" b="1" dirty="0">
                <a:solidFill>
                  <a:srgbClr val="4B4A4A"/>
                </a:solidFill>
                <a:latin typeface="Geist" pitchFamily="34" charset="0"/>
                <a:ea typeface="Geist" pitchFamily="34" charset="-122"/>
                <a:cs typeface="Geist" pitchFamily="34" charset="-120"/>
              </a:rPr>
              <a:t> → DECIMAL(10,2)</a:t>
            </a:r>
            <a:endParaRPr lang="en-US" sz="1750" b="1" dirty="0"/>
          </a:p>
        </p:txBody>
      </p:sp>
      <p:sp>
        <p:nvSpPr>
          <p:cNvPr id="8" name="Text 6"/>
          <p:cNvSpPr/>
          <p:nvPr/>
        </p:nvSpPr>
        <p:spPr>
          <a:xfrm>
            <a:off x="793790" y="4712970"/>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Quantity</a:t>
            </a:r>
            <a:r>
              <a:rPr lang="en-US" sz="1750" b="1" dirty="0">
                <a:solidFill>
                  <a:srgbClr val="4B4A4A"/>
                </a:solidFill>
                <a:latin typeface="Geist" pitchFamily="34" charset="0"/>
                <a:ea typeface="Geist" pitchFamily="34" charset="-122"/>
                <a:cs typeface="Geist" pitchFamily="34" charset="-120"/>
              </a:rPr>
              <a:t> → INT</a:t>
            </a:r>
            <a:endParaRPr lang="en-US" sz="1750" b="1" dirty="0"/>
          </a:p>
        </p:txBody>
      </p:sp>
      <p:sp>
        <p:nvSpPr>
          <p:cNvPr id="9" name="Text 7"/>
          <p:cNvSpPr/>
          <p:nvPr/>
        </p:nvSpPr>
        <p:spPr>
          <a:xfrm>
            <a:off x="793790" y="5162788"/>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CustomerID</a:t>
            </a:r>
            <a:r>
              <a:rPr lang="en-US" sz="1750" b="1" dirty="0">
                <a:solidFill>
                  <a:srgbClr val="4B4A4A"/>
                </a:solidFill>
                <a:latin typeface="Geist" pitchFamily="34" charset="0"/>
                <a:ea typeface="Geist" pitchFamily="34" charset="-122"/>
                <a:cs typeface="Geist" pitchFamily="34" charset="-120"/>
              </a:rPr>
              <a:t> → INT</a:t>
            </a:r>
            <a:endParaRPr lang="en-US" sz="1750" b="1" dirty="0"/>
          </a:p>
        </p:txBody>
      </p:sp>
      <p:sp>
        <p:nvSpPr>
          <p:cNvPr id="10" name="Text 8"/>
          <p:cNvSpPr/>
          <p:nvPr/>
        </p:nvSpPr>
        <p:spPr>
          <a:xfrm>
            <a:off x="793790" y="5612606"/>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Extracted and standardized </a:t>
            </a:r>
            <a:r>
              <a:rPr lang="en-US" sz="1750" b="1" dirty="0">
                <a:solidFill>
                  <a:srgbClr val="4B4A4A"/>
                </a:solidFill>
                <a:highlight>
                  <a:srgbClr val="D8ECE5"/>
                </a:highlight>
                <a:latin typeface="Consolas" pitchFamily="34" charset="0"/>
                <a:ea typeface="Consolas" pitchFamily="34" charset="-122"/>
                <a:cs typeface="Consolas" pitchFamily="34" charset="-120"/>
              </a:rPr>
              <a:t>Invoice_Date</a:t>
            </a:r>
            <a:r>
              <a:rPr lang="en-US" sz="1750" b="1" dirty="0">
                <a:solidFill>
                  <a:srgbClr val="4B4A4A"/>
                </a:solidFill>
                <a:latin typeface="Geist" pitchFamily="34" charset="0"/>
                <a:ea typeface="Geist" pitchFamily="34" charset="-122"/>
                <a:cs typeface="Geist" pitchFamily="34" charset="-120"/>
              </a:rPr>
              <a:t> and </a:t>
            </a:r>
            <a:r>
              <a:rPr lang="en-US" sz="1750" b="1" dirty="0">
                <a:solidFill>
                  <a:srgbClr val="4B4A4A"/>
                </a:solidFill>
                <a:highlight>
                  <a:srgbClr val="D8ECE5"/>
                </a:highlight>
                <a:latin typeface="Consolas" pitchFamily="34" charset="0"/>
                <a:ea typeface="Consolas" pitchFamily="34" charset="-122"/>
                <a:cs typeface="Consolas" pitchFamily="34" charset="-120"/>
              </a:rPr>
              <a:t>Invoice_Time</a:t>
            </a:r>
            <a:r>
              <a:rPr lang="en-US" sz="1750" b="1" dirty="0">
                <a:solidFill>
                  <a:srgbClr val="4B4A4A"/>
                </a:solidFill>
                <a:latin typeface="Geist" pitchFamily="34" charset="0"/>
                <a:ea typeface="Geist" pitchFamily="34" charset="-122"/>
                <a:cs typeface="Geist" pitchFamily="34" charset="-120"/>
              </a:rPr>
              <a:t> fields from the original </a:t>
            </a:r>
            <a:r>
              <a:rPr lang="en-US" sz="1750" b="1" dirty="0">
                <a:solidFill>
                  <a:srgbClr val="4B4A4A"/>
                </a:solidFill>
                <a:highlight>
                  <a:srgbClr val="D8ECE5"/>
                </a:highlight>
                <a:latin typeface="Consolas" pitchFamily="34" charset="0"/>
                <a:ea typeface="Consolas" pitchFamily="34" charset="-122"/>
                <a:cs typeface="Consolas" pitchFamily="34" charset="-120"/>
              </a:rPr>
              <a:t>InvoiceDate</a:t>
            </a:r>
            <a:r>
              <a:rPr lang="en-US" sz="1750" b="1" dirty="0">
                <a:solidFill>
                  <a:srgbClr val="4B4A4A"/>
                </a:solidFill>
                <a:latin typeface="Geist" pitchFamily="34" charset="0"/>
                <a:ea typeface="Geist" pitchFamily="34" charset="-122"/>
                <a:cs typeface="Geist" pitchFamily="34" charset="-120"/>
              </a:rPr>
              <a:t> column.</a:t>
            </a:r>
            <a:endParaRPr lang="en-US" sz="1750" b="1" dirty="0"/>
          </a:p>
        </p:txBody>
      </p:sp>
      <p:sp>
        <p:nvSpPr>
          <p:cNvPr id="11" name="Text 9"/>
          <p:cNvSpPr/>
          <p:nvPr/>
        </p:nvSpPr>
        <p:spPr>
          <a:xfrm>
            <a:off x="793790" y="606242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Dropped redundant columns after transformation.</a:t>
            </a:r>
            <a:endParaRPr lang="en-US" sz="1750" b="1" dirty="0"/>
          </a:p>
        </p:txBody>
      </p:sp>
      <p:sp>
        <p:nvSpPr>
          <p:cNvPr id="12" name="Text 10"/>
          <p:cNvSpPr/>
          <p:nvPr/>
        </p:nvSpPr>
        <p:spPr>
          <a:xfrm>
            <a:off x="793790" y="6504623"/>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Created the cleaned table: </a:t>
            </a:r>
            <a:r>
              <a:rPr lang="en-US" sz="1750" b="1" dirty="0">
                <a:solidFill>
                  <a:srgbClr val="4B4A4A"/>
                </a:solidFill>
                <a:highlight>
                  <a:srgbClr val="D8ECE5"/>
                </a:highlight>
                <a:latin typeface="Consolas" pitchFamily="34" charset="0"/>
                <a:ea typeface="Consolas" pitchFamily="34" charset="-122"/>
                <a:cs typeface="Consolas" pitchFamily="34" charset="-120"/>
              </a:rPr>
              <a:t>cleaned_retail_segment</a:t>
            </a:r>
            <a:r>
              <a:rPr lang="en-US" sz="1750" b="1" dirty="0">
                <a:solidFill>
                  <a:srgbClr val="4B4A4A"/>
                </a:solidFill>
                <a:latin typeface="Geist" pitchFamily="34" charset="0"/>
                <a:ea typeface="Geist" pitchFamily="34" charset="-122"/>
                <a:cs typeface="Geist" pitchFamily="34" charset="-120"/>
              </a:rPr>
              <a:t>.</a:t>
            </a:r>
            <a:endParaRPr lang="en-US" sz="175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1539834" y="751580"/>
            <a:ext cx="3479959" cy="283488"/>
          </a:xfrm>
          <a:prstGeom prst="rect">
            <a:avLst/>
          </a:prstGeom>
          <a:noFill/>
          <a:ln/>
        </p:spPr>
        <p:txBody>
          <a:bodyPr wrap="none" lIns="0" tIns="0" rIns="0" bIns="0" rtlCol="0" anchor="t"/>
          <a:lstStyle/>
          <a:p>
            <a:pPr marL="0" indent="0" algn="l">
              <a:lnSpc>
                <a:spcPts val="2200"/>
              </a:lnSpc>
              <a:buNone/>
            </a:pPr>
            <a:r>
              <a:rPr lang="en-US" sz="3200" b="1" dirty="0">
                <a:solidFill>
                  <a:srgbClr val="006747"/>
                </a:solidFill>
                <a:latin typeface="Noto Serif SC Bold" pitchFamily="34" charset="0"/>
                <a:ea typeface="Noto Serif SC Bold" pitchFamily="34" charset="-122"/>
                <a:cs typeface="Noto Serif SC Bold" pitchFamily="34" charset="-120"/>
              </a:rPr>
              <a:t/>
            </a:r>
            <a:r>
              <a:rPr lang="en-US" sz="3200" b="1" i="1" dirty="0">
                <a:solidFill>
                  <a:srgbClr val="006747"/>
                </a:solidFill>
                <a:latin typeface="Noto Serif SC Bold" pitchFamily="34" charset="0"/>
                <a:ea typeface="Noto Serif SC Bold" pitchFamily="34" charset="-122"/>
                <a:cs typeface="Noto Serif SC Bold" pitchFamily="34" charset="-120"/>
              </a:rPr>
              <a:t>TABLE</a:t>
            </a:r>
            <a:endParaRPr lang="en-US" sz="3200" dirty="0"/>
          </a:p>
        </p:txBody>
      </p:sp>
      <p:sp>
        <p:nvSpPr>
          <p:cNvPr id="3" name="Text 1"/>
          <p:cNvSpPr/>
          <p:nvPr/>
        </p:nvSpPr>
        <p:spPr>
          <a:xfrm>
            <a:off x="653771" y="1141273"/>
            <a:ext cx="2626043" cy="212646"/>
          </a:xfrm>
          <a:prstGeom prst="rect">
            <a:avLst/>
          </a:prstGeom>
          <a:noFill/>
          <a:ln/>
        </p:spPr>
        <p:txBody>
          <a:bodyPr wrap="none" lIns="0" tIns="0" rIns="0" bIns="0" rtlCol="0" anchor="t"/>
          <a:lstStyle/>
          <a:p>
            <a:pPr marL="0" indent="0" algn="l">
              <a:lnSpc>
                <a:spcPts val="1650"/>
              </a:lnSpc>
              <a:buNone/>
            </a:pPr>
            <a:r>
              <a:rPr lang="en-US" sz="2400" b="1" dirty="0">
                <a:solidFill>
                  <a:srgbClr val="006747"/>
                </a:solidFill>
                <a:latin typeface="Noto Serif SC Bold" pitchFamily="34" charset="0"/>
                <a:ea typeface="Noto Serif SC Bold" pitchFamily="34" charset="-122"/>
                <a:cs typeface="Noto Serif SC Bold" pitchFamily="34" charset="-120"/>
              </a:rPr>
              <a:t>3. </a:t>
            </a:r>
            <a:r>
              <a:rPr lang="en-US" sz="2400" b="1" u="sng" dirty="0">
                <a:solidFill>
                  <a:srgbClr val="006747"/>
                </a:solidFill>
                <a:latin typeface="Noto Serif SC Bold" pitchFamily="34" charset="0"/>
                <a:ea typeface="Noto Serif SC Bold" pitchFamily="34" charset="-122"/>
                <a:cs typeface="Noto Serif SC Bold" pitchFamily="34" charset="-120"/>
              </a:rPr>
              <a:t>Cleaned Retail Final Dataset</a:t>
            </a:r>
            <a:endParaRPr lang="en-US" sz="2400" dirty="0"/>
          </a:p>
        </p:txBody>
      </p:sp>
      <p:sp>
        <p:nvSpPr>
          <p:cNvPr id="4" name="Text 2"/>
          <p:cNvSpPr/>
          <p:nvPr/>
        </p:nvSpPr>
        <p:spPr>
          <a:xfrm>
            <a:off x="672845" y="1647873"/>
            <a:ext cx="13836729" cy="544354"/>
          </a:xfrm>
          <a:prstGeom prst="rect">
            <a:avLst/>
          </a:prstGeom>
          <a:noFill/>
          <a:ln/>
        </p:spPr>
        <p:txBody>
          <a:bodyPr wrap="square" lIns="0" tIns="0" rIns="0" bIns="0" rtlCol="0" anchor="t"/>
          <a:lstStyle/>
          <a:p>
            <a:pPr marL="0" indent="0" algn="l">
              <a:lnSpc>
                <a:spcPts val="1400"/>
              </a:lnSpc>
              <a:buNone/>
            </a:pPr>
            <a:r>
              <a:rPr lang="en-US" sz="1600" b="1" u="sng" dirty="0">
                <a:solidFill>
                  <a:srgbClr val="4B4A4A"/>
                </a:solidFill>
                <a:ea typeface="Geist" pitchFamily="34" charset="-122"/>
                <a:cs typeface="Geist" pitchFamily="34" charset="-120"/>
              </a:rPr>
              <a:t>Table Name</a:t>
            </a:r>
            <a:r>
              <a:rPr lang="en-US" sz="1600" dirty="0">
                <a:solidFill>
                  <a:srgbClr val="4B4A4A"/>
                </a:solidFill>
                <a:ea typeface="Geist" pitchFamily="34" charset="-122"/>
                <a:cs typeface="Geist" pitchFamily="34" charset="-120"/>
              </a:rPr>
              <a:t>:  </a:t>
            </a:r>
            <a:r>
              <a:rPr lang="en-US" sz="1600" dirty="0" err="1">
                <a:solidFill>
                  <a:srgbClr val="4B4A4A"/>
                </a:solidFill>
                <a:ea typeface="Geist" pitchFamily="34" charset="-122"/>
                <a:cs typeface="Geist" pitchFamily="34" charset="-120"/>
              </a:rPr>
              <a:t>Cle</a:t>
            </a:r>
            <a:r>
              <a:rPr lang="en-US" sz="1600" dirty="0" err="1">
                <a:solidFill>
                  <a:srgbClr val="4B4A4A"/>
                </a:solidFill>
                <a:highlight>
                  <a:srgbClr val="D8ECE5"/>
                </a:highlight>
                <a:ea typeface="Consolas" pitchFamily="34" charset="-122"/>
                <a:cs typeface="Consolas" pitchFamily="34" charset="-120"/>
              </a:rPr>
              <a:t>aned_retail_final</a:t>
            </a:r>
            <a:endParaRPr lang="en-US" sz="1600" dirty="0">
              <a:solidFill>
                <a:srgbClr val="4B4A4A"/>
              </a:solidFill>
              <a:highlight>
                <a:srgbClr val="D8ECE5"/>
              </a:highlight>
              <a:ea typeface="Consolas" pitchFamily="34" charset="-122"/>
              <a:cs typeface="Consolas" pitchFamily="34" charset="-120"/>
            </a:endParaRPr>
          </a:p>
          <a:p>
            <a:pPr marL="0" indent="0" algn="l">
              <a:lnSpc>
                <a:spcPts val="1400"/>
              </a:lnSpc>
              <a:buNone/>
            </a:pPr>
            <a:endParaRPr lang="en-US" sz="1600" dirty="0">
              <a:solidFill>
                <a:srgbClr val="4B4A4A"/>
              </a:solidFill>
              <a:highlight>
                <a:srgbClr val="D8ECE5"/>
              </a:highlight>
              <a:ea typeface="Consolas" pitchFamily="34" charset="-122"/>
              <a:cs typeface="Consolas" pitchFamily="34" charset="-120"/>
            </a:endParaRPr>
          </a:p>
          <a:p>
            <a:pPr marL="0" indent="0" algn="l">
              <a:lnSpc>
                <a:spcPts val="1400"/>
              </a:lnSpc>
              <a:buNone/>
            </a:pPr>
            <a:r>
              <a:rPr lang="en-US" sz="1600" b="1" i="1" u="sng" dirty="0">
                <a:solidFill>
                  <a:srgbClr val="4B4A4A"/>
                </a:solidFill>
                <a:highlight>
                  <a:srgbClr val="D8ECE5"/>
                </a:highlight>
                <a:ea typeface="Geist" pitchFamily="34" charset="-122"/>
                <a:cs typeface="Geist" pitchFamily="34" charset="-120"/>
              </a:rPr>
              <a:t>Purpose</a:t>
            </a:r>
            <a:r>
              <a:rPr lang="en-US" sz="1600" b="1" i="1" u="sng" dirty="0">
                <a:solidFill>
                  <a:srgbClr val="4B4A4A"/>
                </a:solidFill>
                <a:ea typeface="Geist" pitchFamily="34" charset="-122"/>
                <a:cs typeface="Geist" pitchFamily="34" charset="-120"/>
              </a:rPr>
              <a:t> :  </a:t>
            </a:r>
            <a:r>
              <a:rPr lang="en-US" sz="1600" dirty="0">
                <a:solidFill>
                  <a:srgbClr val="4B4A4A"/>
                </a:solidFill>
                <a:ea typeface="Geist" pitchFamily="34" charset="-122"/>
                <a:cs typeface="Geist" pitchFamily="34" charset="-120"/>
              </a:rPr>
              <a:t>This dataset contains complete transaction-level retail data, capturing every purchase detail, including products, pricing, dates, and invoice metadata. It serves as the primary dataset for overall sales analysis.</a:t>
            </a:r>
            <a:endParaRPr lang="en-US" sz="1600" dirty="0"/>
          </a:p>
        </p:txBody>
      </p:sp>
      <p:sp>
        <p:nvSpPr>
          <p:cNvPr id="5" name="Text 3"/>
          <p:cNvSpPr/>
          <p:nvPr/>
        </p:nvSpPr>
        <p:spPr>
          <a:xfrm>
            <a:off x="672846" y="2780135"/>
            <a:ext cx="13836729" cy="181451"/>
          </a:xfrm>
          <a:prstGeom prst="rect">
            <a:avLst/>
          </a:prstGeom>
          <a:noFill/>
          <a:ln/>
        </p:spPr>
        <p:txBody>
          <a:bodyPr wrap="none" lIns="0" tIns="0" rIns="0" bIns="0" rtlCol="0" anchor="t"/>
          <a:lstStyle/>
          <a:p>
            <a:pPr marL="0" indent="0" algn="l">
              <a:lnSpc>
                <a:spcPts val="1400"/>
              </a:lnSpc>
              <a:buNone/>
            </a:pPr>
            <a:r>
              <a:rPr lang="en-US" sz="2000" b="1" i="1" u="sng" dirty="0">
                <a:solidFill>
                  <a:srgbClr val="4B4A4A"/>
                </a:solidFill>
                <a:latin typeface="Geist" pitchFamily="34" charset="0"/>
                <a:ea typeface="Geist" pitchFamily="34" charset="-122"/>
                <a:cs typeface="Geist" pitchFamily="34" charset="-120"/>
              </a:rPr>
              <a:t>Key Columns:</a:t>
            </a:r>
            <a:endParaRPr lang="en-US" sz="2000" i="1" u="sng" dirty="0"/>
          </a:p>
        </p:txBody>
      </p:sp>
      <p:sp>
        <p:nvSpPr>
          <p:cNvPr id="7" name="Shape 5"/>
          <p:cNvSpPr/>
          <p:nvPr/>
        </p:nvSpPr>
        <p:spPr>
          <a:xfrm>
            <a:off x="2825472" y="2277309"/>
            <a:ext cx="13820061" cy="332661"/>
          </a:xfrm>
          <a:prstGeom prst="rect">
            <a:avLst/>
          </a:prstGeom>
          <a:solidFill>
            <a:srgbClr val="FFFFFF">
              <a:alpha val="4000"/>
            </a:srgbClr>
          </a:solidFill>
          <a:ln/>
        </p:spPr>
        <p:txBody>
          <a:bodyPr/>
          <a:lstStyle/>
          <a:p>
            <a:endParaRPr lang="en-IN"/>
          </a:p>
        </p:txBody>
      </p:sp>
      <p:graphicFrame>
        <p:nvGraphicFramePr>
          <p:cNvPr id="86" name="Table 85">
            <a:extLst>
              <a:ext uri="{FF2B5EF4-FFF2-40B4-BE49-F238E27FC236}">
                <a16:creationId xmlns:a16="http://schemas.microsoft.com/office/drawing/2014/main" id="{EEE60887-4504-B095-77DD-A2BCF4A28287}"/>
              </a:ext>
            </a:extLst>
          </p:cNvPr>
          <p:cNvGraphicFramePr>
            <a:graphicFrameLocks noGrp="1"/>
          </p:cNvGraphicFramePr>
          <p:nvPr>
            <p:extLst>
              <p:ext uri="{D42A27DB-BD31-4B8C-83A1-F6EECF244321}">
                <p14:modId xmlns:p14="http://schemas.microsoft.com/office/powerpoint/2010/main" val="1301310710"/>
              </p:ext>
            </p:extLst>
          </p:nvPr>
        </p:nvGraphicFramePr>
        <p:xfrm>
          <a:off x="1162883" y="3131751"/>
          <a:ext cx="12617451" cy="4663440"/>
        </p:xfrm>
        <a:graphic>
          <a:graphicData uri="http://schemas.openxmlformats.org/drawingml/2006/table">
            <a:tbl>
              <a:tblPr>
                <a:tableStyleId>{775DCB02-9BB8-47FD-8907-85C794F793BA}</a:tableStyleId>
              </a:tblPr>
              <a:tblGrid>
                <a:gridCol w="4205817">
                  <a:extLst>
                    <a:ext uri="{9D8B030D-6E8A-4147-A177-3AD203B41FA5}">
                      <a16:colId xmlns:a16="http://schemas.microsoft.com/office/drawing/2014/main" val="3034216347"/>
                    </a:ext>
                  </a:extLst>
                </a:gridCol>
                <a:gridCol w="4205817">
                  <a:extLst>
                    <a:ext uri="{9D8B030D-6E8A-4147-A177-3AD203B41FA5}">
                      <a16:colId xmlns:a16="http://schemas.microsoft.com/office/drawing/2014/main" val="1075557775"/>
                    </a:ext>
                  </a:extLst>
                </a:gridCol>
                <a:gridCol w="4205817">
                  <a:extLst>
                    <a:ext uri="{9D8B030D-6E8A-4147-A177-3AD203B41FA5}">
                      <a16:colId xmlns:a16="http://schemas.microsoft.com/office/drawing/2014/main" val="3786785162"/>
                    </a:ext>
                  </a:extLst>
                </a:gridCol>
              </a:tblGrid>
              <a:tr h="365760">
                <a:tc>
                  <a:txBody>
                    <a:bodyPr/>
                    <a:lstStyle/>
                    <a:p>
                      <a:pPr>
                        <a:buNone/>
                      </a:pPr>
                      <a:r>
                        <a:rPr lang="en-IN" sz="1800" b="1" dirty="0"/>
                        <a:t>Column Name</a:t>
                      </a:r>
                      <a:endParaRPr lang="en-IN" sz="1800" dirty="0"/>
                    </a:p>
                  </a:txBody>
                  <a:tcPr anchor="ctr"/>
                </a:tc>
                <a:tc>
                  <a:txBody>
                    <a:bodyPr/>
                    <a:lstStyle/>
                    <a:p>
                      <a:pPr>
                        <a:buNone/>
                      </a:pPr>
                      <a:r>
                        <a:rPr lang="en-IN" sz="1800" b="1"/>
                        <a:t>Description</a:t>
                      </a:r>
                      <a:endParaRPr lang="en-IN" sz="1800"/>
                    </a:p>
                  </a:txBody>
                  <a:tcPr anchor="ctr"/>
                </a:tc>
                <a:tc>
                  <a:txBody>
                    <a:bodyPr/>
                    <a:lstStyle/>
                    <a:p>
                      <a:pPr>
                        <a:buNone/>
                      </a:pPr>
                      <a:r>
                        <a:rPr lang="en-IN" sz="1800" b="1"/>
                        <a:t>Example</a:t>
                      </a:r>
                      <a:endParaRPr lang="en-IN" sz="1800"/>
                    </a:p>
                  </a:txBody>
                  <a:tcPr anchor="ctr"/>
                </a:tc>
                <a:extLst>
                  <a:ext uri="{0D108BD9-81ED-4DB2-BD59-A6C34878D82A}">
                    <a16:rowId xmlns:a16="http://schemas.microsoft.com/office/drawing/2014/main" val="970634826"/>
                  </a:ext>
                </a:extLst>
              </a:tr>
              <a:tr h="365760">
                <a:tc>
                  <a:txBody>
                    <a:bodyPr/>
                    <a:lstStyle/>
                    <a:p>
                      <a:pPr>
                        <a:buNone/>
                      </a:pPr>
                      <a:r>
                        <a:rPr lang="en-IN" sz="1800" b="1"/>
                        <a:t>InvoiceNo</a:t>
                      </a:r>
                      <a:endParaRPr lang="en-IN" sz="1800"/>
                    </a:p>
                  </a:txBody>
                  <a:tcPr anchor="ctr"/>
                </a:tc>
                <a:tc>
                  <a:txBody>
                    <a:bodyPr/>
                    <a:lstStyle/>
                    <a:p>
                      <a:pPr>
                        <a:buNone/>
                      </a:pPr>
                      <a:r>
                        <a:rPr lang="en-IN" sz="1800"/>
                        <a:t>Unique invoice identifier</a:t>
                      </a:r>
                    </a:p>
                  </a:txBody>
                  <a:tcPr anchor="ctr"/>
                </a:tc>
                <a:tc>
                  <a:txBody>
                    <a:bodyPr/>
                    <a:lstStyle/>
                    <a:p>
                      <a:pPr>
                        <a:buNone/>
                      </a:pPr>
                      <a:r>
                        <a:rPr lang="en-IN" sz="1800"/>
                        <a:t>537429</a:t>
                      </a:r>
                    </a:p>
                  </a:txBody>
                  <a:tcPr anchor="ctr"/>
                </a:tc>
                <a:extLst>
                  <a:ext uri="{0D108BD9-81ED-4DB2-BD59-A6C34878D82A}">
                    <a16:rowId xmlns:a16="http://schemas.microsoft.com/office/drawing/2014/main" val="2854618399"/>
                  </a:ext>
                </a:extLst>
              </a:tr>
              <a:tr h="365760">
                <a:tc>
                  <a:txBody>
                    <a:bodyPr/>
                    <a:lstStyle/>
                    <a:p>
                      <a:pPr>
                        <a:buNone/>
                      </a:pPr>
                      <a:r>
                        <a:rPr lang="en-IN" sz="1800" b="1" dirty="0" err="1"/>
                        <a:t>StockCode</a:t>
                      </a:r>
                      <a:endParaRPr lang="en-IN" sz="1800" dirty="0"/>
                    </a:p>
                  </a:txBody>
                  <a:tcPr anchor="ctr"/>
                </a:tc>
                <a:tc>
                  <a:txBody>
                    <a:bodyPr/>
                    <a:lstStyle/>
                    <a:p>
                      <a:pPr>
                        <a:buNone/>
                      </a:pPr>
                      <a:r>
                        <a:rPr lang="en-IN" sz="1800" dirty="0"/>
                        <a:t>Product code</a:t>
                      </a:r>
                    </a:p>
                  </a:txBody>
                  <a:tcPr anchor="ctr"/>
                </a:tc>
                <a:tc>
                  <a:txBody>
                    <a:bodyPr/>
                    <a:lstStyle/>
                    <a:p>
                      <a:pPr>
                        <a:buNone/>
                      </a:pPr>
                      <a:r>
                        <a:rPr lang="en-IN" sz="1800"/>
                        <a:t>20975</a:t>
                      </a:r>
                    </a:p>
                  </a:txBody>
                  <a:tcPr anchor="ctr"/>
                </a:tc>
                <a:extLst>
                  <a:ext uri="{0D108BD9-81ED-4DB2-BD59-A6C34878D82A}">
                    <a16:rowId xmlns:a16="http://schemas.microsoft.com/office/drawing/2014/main" val="2130120723"/>
                  </a:ext>
                </a:extLst>
              </a:tr>
              <a:tr h="365760">
                <a:tc>
                  <a:txBody>
                    <a:bodyPr/>
                    <a:lstStyle/>
                    <a:p>
                      <a:pPr>
                        <a:buNone/>
                      </a:pPr>
                      <a:r>
                        <a:rPr lang="en-IN" sz="1800" b="1"/>
                        <a:t>Description</a:t>
                      </a:r>
                      <a:endParaRPr lang="en-IN" sz="1800"/>
                    </a:p>
                  </a:txBody>
                  <a:tcPr anchor="ctr"/>
                </a:tc>
                <a:tc>
                  <a:txBody>
                    <a:bodyPr/>
                    <a:lstStyle/>
                    <a:p>
                      <a:pPr>
                        <a:buNone/>
                      </a:pPr>
                      <a:r>
                        <a:rPr lang="en-IN" sz="1800"/>
                        <a:t>Product description</a:t>
                      </a:r>
                    </a:p>
                  </a:txBody>
                  <a:tcPr anchor="ctr"/>
                </a:tc>
                <a:tc>
                  <a:txBody>
                    <a:bodyPr/>
                    <a:lstStyle/>
                    <a:p>
                      <a:pPr>
                        <a:buNone/>
                      </a:pPr>
                      <a:r>
                        <a:rPr lang="en-IN" sz="1800"/>
                        <a:t>12 PENCILS SMALL TUBE RED RETROSPOT</a:t>
                      </a:r>
                    </a:p>
                  </a:txBody>
                  <a:tcPr anchor="ctr"/>
                </a:tc>
                <a:extLst>
                  <a:ext uri="{0D108BD9-81ED-4DB2-BD59-A6C34878D82A}">
                    <a16:rowId xmlns:a16="http://schemas.microsoft.com/office/drawing/2014/main" val="226067518"/>
                  </a:ext>
                </a:extLst>
              </a:tr>
              <a:tr h="365760">
                <a:tc>
                  <a:txBody>
                    <a:bodyPr/>
                    <a:lstStyle/>
                    <a:p>
                      <a:pPr>
                        <a:buNone/>
                      </a:pPr>
                      <a:r>
                        <a:rPr lang="en-IN" sz="1800" b="1"/>
                        <a:t>Quantity</a:t>
                      </a:r>
                      <a:endParaRPr lang="en-IN" sz="1800"/>
                    </a:p>
                  </a:txBody>
                  <a:tcPr anchor="ctr"/>
                </a:tc>
                <a:tc>
                  <a:txBody>
                    <a:bodyPr/>
                    <a:lstStyle/>
                    <a:p>
                      <a:pPr>
                        <a:buNone/>
                      </a:pPr>
                      <a:r>
                        <a:rPr lang="en-IN" sz="1800"/>
                        <a:t>Units purchased</a:t>
                      </a:r>
                    </a:p>
                  </a:txBody>
                  <a:tcPr anchor="ctr"/>
                </a:tc>
                <a:tc>
                  <a:txBody>
                    <a:bodyPr/>
                    <a:lstStyle/>
                    <a:p>
                      <a:pPr>
                        <a:buNone/>
                      </a:pPr>
                      <a:r>
                        <a:rPr lang="en-IN" sz="1800"/>
                        <a:t>2</a:t>
                      </a:r>
                    </a:p>
                  </a:txBody>
                  <a:tcPr anchor="ctr"/>
                </a:tc>
                <a:extLst>
                  <a:ext uri="{0D108BD9-81ED-4DB2-BD59-A6C34878D82A}">
                    <a16:rowId xmlns:a16="http://schemas.microsoft.com/office/drawing/2014/main" val="4093332298"/>
                  </a:ext>
                </a:extLst>
              </a:tr>
              <a:tr h="365760">
                <a:tc>
                  <a:txBody>
                    <a:bodyPr/>
                    <a:lstStyle/>
                    <a:p>
                      <a:pPr>
                        <a:buNone/>
                      </a:pPr>
                      <a:r>
                        <a:rPr lang="en-IN" sz="1800" b="1"/>
                        <a:t>UnitPrice</a:t>
                      </a:r>
                      <a:endParaRPr lang="en-IN" sz="1800"/>
                    </a:p>
                  </a:txBody>
                  <a:tcPr anchor="ctr"/>
                </a:tc>
                <a:tc>
                  <a:txBody>
                    <a:bodyPr/>
                    <a:lstStyle/>
                    <a:p>
                      <a:pPr>
                        <a:buNone/>
                      </a:pPr>
                      <a:r>
                        <a:rPr lang="en-IN" sz="1800"/>
                        <a:t>Price per unit</a:t>
                      </a:r>
                    </a:p>
                  </a:txBody>
                  <a:tcPr anchor="ctr"/>
                </a:tc>
                <a:tc>
                  <a:txBody>
                    <a:bodyPr/>
                    <a:lstStyle/>
                    <a:p>
                      <a:pPr>
                        <a:buNone/>
                      </a:pPr>
                      <a:r>
                        <a:rPr lang="en-IN" sz="1800"/>
                        <a:t>0.65</a:t>
                      </a:r>
                    </a:p>
                  </a:txBody>
                  <a:tcPr anchor="ctr"/>
                </a:tc>
                <a:extLst>
                  <a:ext uri="{0D108BD9-81ED-4DB2-BD59-A6C34878D82A}">
                    <a16:rowId xmlns:a16="http://schemas.microsoft.com/office/drawing/2014/main" val="2739347002"/>
                  </a:ext>
                </a:extLst>
              </a:tr>
              <a:tr h="365760">
                <a:tc>
                  <a:txBody>
                    <a:bodyPr/>
                    <a:lstStyle/>
                    <a:p>
                      <a:pPr>
                        <a:buNone/>
                      </a:pPr>
                      <a:r>
                        <a:rPr lang="en-IN" sz="1800" b="1"/>
                        <a:t>CustomerID</a:t>
                      </a:r>
                      <a:endParaRPr lang="en-IN" sz="1800"/>
                    </a:p>
                  </a:txBody>
                  <a:tcPr anchor="ctr"/>
                </a:tc>
                <a:tc>
                  <a:txBody>
                    <a:bodyPr/>
                    <a:lstStyle/>
                    <a:p>
                      <a:pPr>
                        <a:buNone/>
                      </a:pPr>
                      <a:r>
                        <a:rPr lang="en-IN" sz="1800" dirty="0"/>
                        <a:t>Unique customer identifier</a:t>
                      </a:r>
                    </a:p>
                  </a:txBody>
                  <a:tcPr anchor="ctr"/>
                </a:tc>
                <a:tc>
                  <a:txBody>
                    <a:bodyPr/>
                    <a:lstStyle/>
                    <a:p>
                      <a:pPr>
                        <a:buNone/>
                      </a:pPr>
                      <a:r>
                        <a:rPr lang="en-IN" sz="1800"/>
                        <a:t>12748</a:t>
                      </a:r>
                    </a:p>
                  </a:txBody>
                  <a:tcPr anchor="ctr"/>
                </a:tc>
                <a:extLst>
                  <a:ext uri="{0D108BD9-81ED-4DB2-BD59-A6C34878D82A}">
                    <a16:rowId xmlns:a16="http://schemas.microsoft.com/office/drawing/2014/main" val="751004491"/>
                  </a:ext>
                </a:extLst>
              </a:tr>
              <a:tr h="365760">
                <a:tc>
                  <a:txBody>
                    <a:bodyPr/>
                    <a:lstStyle/>
                    <a:p>
                      <a:pPr>
                        <a:buNone/>
                      </a:pPr>
                      <a:r>
                        <a:rPr lang="en-IN" sz="1800" b="1"/>
                        <a:t>Country</a:t>
                      </a:r>
                      <a:endParaRPr lang="en-IN" sz="1800"/>
                    </a:p>
                  </a:txBody>
                  <a:tcPr anchor="ctr"/>
                </a:tc>
                <a:tc>
                  <a:txBody>
                    <a:bodyPr/>
                    <a:lstStyle/>
                    <a:p>
                      <a:pPr>
                        <a:buNone/>
                      </a:pPr>
                      <a:r>
                        <a:rPr lang="en-IN" sz="1800"/>
                        <a:t>Country where purchase occurred</a:t>
                      </a:r>
                    </a:p>
                  </a:txBody>
                  <a:tcPr anchor="ctr"/>
                </a:tc>
                <a:tc>
                  <a:txBody>
                    <a:bodyPr/>
                    <a:lstStyle/>
                    <a:p>
                      <a:pPr>
                        <a:buNone/>
                      </a:pPr>
                      <a:r>
                        <a:rPr lang="en-IN" sz="1800"/>
                        <a:t>United Kingdom</a:t>
                      </a:r>
                    </a:p>
                  </a:txBody>
                  <a:tcPr anchor="ctr"/>
                </a:tc>
                <a:extLst>
                  <a:ext uri="{0D108BD9-81ED-4DB2-BD59-A6C34878D82A}">
                    <a16:rowId xmlns:a16="http://schemas.microsoft.com/office/drawing/2014/main" val="3540916905"/>
                  </a:ext>
                </a:extLst>
              </a:tr>
              <a:tr h="365760">
                <a:tc>
                  <a:txBody>
                    <a:bodyPr/>
                    <a:lstStyle/>
                    <a:p>
                      <a:pPr>
                        <a:buNone/>
                      </a:pPr>
                      <a:r>
                        <a:rPr lang="en-IN" sz="1800" b="1"/>
                        <a:t>TotalPrice</a:t>
                      </a:r>
                      <a:endParaRPr lang="en-IN" sz="1800"/>
                    </a:p>
                  </a:txBody>
                  <a:tcPr anchor="ctr"/>
                </a:tc>
                <a:tc>
                  <a:txBody>
                    <a:bodyPr/>
                    <a:lstStyle/>
                    <a:p>
                      <a:pPr>
                        <a:buNone/>
                      </a:pPr>
                      <a:r>
                        <a:rPr lang="en-US" sz="1800"/>
                        <a:t>Total revenue for the line item</a:t>
                      </a:r>
                    </a:p>
                  </a:txBody>
                  <a:tcPr anchor="ctr"/>
                </a:tc>
                <a:tc>
                  <a:txBody>
                    <a:bodyPr/>
                    <a:lstStyle/>
                    <a:p>
                      <a:pPr>
                        <a:buNone/>
                      </a:pPr>
                      <a:r>
                        <a:rPr lang="en-IN" sz="1800"/>
                        <a:t>1.30</a:t>
                      </a:r>
                    </a:p>
                  </a:txBody>
                  <a:tcPr anchor="ctr"/>
                </a:tc>
                <a:extLst>
                  <a:ext uri="{0D108BD9-81ED-4DB2-BD59-A6C34878D82A}">
                    <a16:rowId xmlns:a16="http://schemas.microsoft.com/office/drawing/2014/main" val="2843751211"/>
                  </a:ext>
                </a:extLst>
              </a:tr>
              <a:tr h="365760">
                <a:tc>
                  <a:txBody>
                    <a:bodyPr/>
                    <a:lstStyle/>
                    <a:p>
                      <a:pPr>
                        <a:buNone/>
                      </a:pPr>
                      <a:r>
                        <a:rPr lang="en-IN" sz="1800" b="1"/>
                        <a:t>InvoiceMonth</a:t>
                      </a:r>
                      <a:endParaRPr lang="en-IN" sz="1800"/>
                    </a:p>
                  </a:txBody>
                  <a:tcPr anchor="ctr"/>
                </a:tc>
                <a:tc>
                  <a:txBody>
                    <a:bodyPr/>
                    <a:lstStyle/>
                    <a:p>
                      <a:pPr>
                        <a:buNone/>
                      </a:pPr>
                      <a:r>
                        <a:rPr lang="en-IN" sz="1800"/>
                        <a:t>Month of transaction</a:t>
                      </a:r>
                    </a:p>
                  </a:txBody>
                  <a:tcPr anchor="ctr"/>
                </a:tc>
                <a:tc>
                  <a:txBody>
                    <a:bodyPr/>
                    <a:lstStyle/>
                    <a:p>
                      <a:pPr>
                        <a:buNone/>
                      </a:pPr>
                      <a:r>
                        <a:rPr lang="en-IN" sz="1800"/>
                        <a:t>2010-12-01</a:t>
                      </a:r>
                    </a:p>
                  </a:txBody>
                  <a:tcPr anchor="ctr"/>
                </a:tc>
                <a:extLst>
                  <a:ext uri="{0D108BD9-81ED-4DB2-BD59-A6C34878D82A}">
                    <a16:rowId xmlns:a16="http://schemas.microsoft.com/office/drawing/2014/main" val="171512394"/>
                  </a:ext>
                </a:extLst>
              </a:tr>
              <a:tr h="365760">
                <a:tc>
                  <a:txBody>
                    <a:bodyPr/>
                    <a:lstStyle/>
                    <a:p>
                      <a:pPr>
                        <a:buNone/>
                      </a:pPr>
                      <a:r>
                        <a:rPr lang="en-IN" sz="1800" b="1"/>
                        <a:t>Invoice_Date</a:t>
                      </a:r>
                      <a:endParaRPr lang="en-IN" sz="1800"/>
                    </a:p>
                  </a:txBody>
                  <a:tcPr anchor="ctr"/>
                </a:tc>
                <a:tc>
                  <a:txBody>
                    <a:bodyPr/>
                    <a:lstStyle/>
                    <a:p>
                      <a:pPr>
                        <a:buNone/>
                      </a:pPr>
                      <a:r>
                        <a:rPr lang="en-IN" sz="1800"/>
                        <a:t>Transaction date</a:t>
                      </a:r>
                    </a:p>
                  </a:txBody>
                  <a:tcPr anchor="ctr"/>
                </a:tc>
                <a:tc>
                  <a:txBody>
                    <a:bodyPr/>
                    <a:lstStyle/>
                    <a:p>
                      <a:pPr>
                        <a:buNone/>
                      </a:pPr>
                      <a:r>
                        <a:rPr lang="en-IN" sz="1800"/>
                        <a:t>2010-12-06</a:t>
                      </a:r>
                    </a:p>
                  </a:txBody>
                  <a:tcPr anchor="ctr"/>
                </a:tc>
                <a:extLst>
                  <a:ext uri="{0D108BD9-81ED-4DB2-BD59-A6C34878D82A}">
                    <a16:rowId xmlns:a16="http://schemas.microsoft.com/office/drawing/2014/main" val="988220065"/>
                  </a:ext>
                </a:extLst>
              </a:tr>
              <a:tr h="365760">
                <a:tc>
                  <a:txBody>
                    <a:bodyPr/>
                    <a:lstStyle/>
                    <a:p>
                      <a:pPr>
                        <a:buNone/>
                      </a:pPr>
                      <a:r>
                        <a:rPr lang="en-IN" sz="1800" b="1"/>
                        <a:t>Invoice_Time</a:t>
                      </a:r>
                      <a:endParaRPr lang="en-IN" sz="1800"/>
                    </a:p>
                  </a:txBody>
                  <a:tcPr anchor="ctr"/>
                </a:tc>
                <a:tc>
                  <a:txBody>
                    <a:bodyPr/>
                    <a:lstStyle/>
                    <a:p>
                      <a:pPr>
                        <a:buNone/>
                      </a:pPr>
                      <a:r>
                        <a:rPr lang="en-IN" sz="1800"/>
                        <a:t>Transaction time</a:t>
                      </a:r>
                    </a:p>
                  </a:txBody>
                  <a:tcPr anchor="ctr"/>
                </a:tc>
                <a:tc>
                  <a:txBody>
                    <a:bodyPr/>
                    <a:lstStyle/>
                    <a:p>
                      <a:pPr>
                        <a:buNone/>
                      </a:pPr>
                      <a:r>
                        <a:rPr lang="en-IN" sz="1800" dirty="0"/>
                        <a:t>15:54:00</a:t>
                      </a:r>
                    </a:p>
                  </a:txBody>
                  <a:tcPr anchor="ctr"/>
                </a:tc>
                <a:extLst>
                  <a:ext uri="{0D108BD9-81ED-4DB2-BD59-A6C34878D82A}">
                    <a16:rowId xmlns:a16="http://schemas.microsoft.com/office/drawing/2014/main" val="112238274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974264" y="783668"/>
            <a:ext cx="8428077" cy="566976"/>
          </a:xfrm>
          <a:prstGeom prst="rect">
            <a:avLst/>
          </a:prstGeom>
          <a:noFill/>
          <a:ln/>
        </p:spPr>
        <p:txBody>
          <a:bodyPr wrap="none" lIns="0" tIns="0" rIns="0" bIns="0" rtlCol="0" anchor="t"/>
          <a:lstStyle/>
          <a:p>
            <a:pPr marL="0" indent="0" algn="l">
              <a:lnSpc>
                <a:spcPts val="4450"/>
              </a:lnSpc>
              <a:buNone/>
            </a:pPr>
            <a:r>
              <a:rPr lang="en-US" sz="3550" b="1" dirty="0">
                <a:solidFill>
                  <a:srgbClr val="006747"/>
                </a:solidFill>
                <a:latin typeface="Noto Serif SC Bold" pitchFamily="34" charset="0"/>
                <a:ea typeface="Noto Serif SC Bold" pitchFamily="34" charset="-122"/>
                <a:cs typeface="Noto Serif SC Bold" pitchFamily="34" charset="-120"/>
              </a:rPr>
              <a:t/>
            </a:r>
            <a:r>
              <a:rPr lang="en-US" sz="4400" b="1" dirty="0">
                <a:solidFill>
                  <a:srgbClr val="006747"/>
                </a:solidFill>
                <a:latin typeface="Noto Serif SC Bold" pitchFamily="34" charset="0"/>
                <a:ea typeface="Noto Serif SC Bold" pitchFamily="34" charset="-122"/>
                <a:cs typeface="Noto Serif SC Bold" pitchFamily="34" charset="-120"/>
              </a:rPr>
              <a:t>Dataset Cleaning </a:t>
            </a:r>
            <a:endParaRPr lang="en-US" sz="4400" dirty="0"/>
          </a:p>
        </p:txBody>
      </p:sp>
      <p:sp>
        <p:nvSpPr>
          <p:cNvPr id="3" name="Text 1"/>
          <p:cNvSpPr/>
          <p:nvPr/>
        </p:nvSpPr>
        <p:spPr>
          <a:xfrm>
            <a:off x="516230" y="1750433"/>
            <a:ext cx="9344144" cy="432911"/>
          </a:xfrm>
          <a:prstGeom prst="rect">
            <a:avLst/>
          </a:prstGeom>
          <a:noFill/>
          <a:ln/>
        </p:spPr>
        <p:txBody>
          <a:bodyPr wrap="none" lIns="0" tIns="0" rIns="0" bIns="0" rtlCol="0" anchor="t"/>
          <a:lstStyle/>
          <a:p>
            <a:pPr marL="0" indent="0" algn="l">
              <a:lnSpc>
                <a:spcPts val="3300"/>
              </a:lnSpc>
              <a:buNone/>
            </a:pPr>
            <a:r>
              <a:rPr lang="en-US" sz="2650" b="1" dirty="0">
                <a:solidFill>
                  <a:srgbClr val="006747"/>
                </a:solidFill>
                <a:latin typeface="Noto Serif SC Bold" pitchFamily="34" charset="0"/>
                <a:ea typeface="Noto Serif SC Bold" pitchFamily="34" charset="-122"/>
                <a:cs typeface="Noto Serif SC Bold" pitchFamily="34" charset="-120"/>
              </a:rPr>
              <a:t>                                  (</a:t>
            </a:r>
            <a:r>
              <a:rPr lang="en-US" sz="2650" b="1" dirty="0">
                <a:solidFill>
                  <a:srgbClr val="4B4A4A"/>
                </a:solidFill>
                <a:highlight>
                  <a:srgbClr val="D8ECE5"/>
                </a:highlight>
                <a:latin typeface="Consolas" pitchFamily="34" charset="0"/>
                <a:ea typeface="Consolas" pitchFamily="34" charset="-122"/>
                <a:cs typeface="Consolas" pitchFamily="34" charset="-120"/>
              </a:rPr>
              <a:t>retail_cleaned</a:t>
            </a:r>
            <a:r>
              <a:rPr lang="en-US" sz="2650" b="1" dirty="0">
                <a:solidFill>
                  <a:srgbClr val="006747"/>
                </a:solidFill>
                <a:latin typeface="Noto Serif SC Bold" pitchFamily="34" charset="0"/>
                <a:ea typeface="Noto Serif SC Bold" pitchFamily="34" charset="-122"/>
                <a:cs typeface="Noto Serif SC Bold" pitchFamily="34" charset="-120"/>
              </a:rPr>
              <a:t>) → </a:t>
            </a:r>
            <a:r>
              <a:rPr lang="en-US" sz="2650" b="1" dirty="0">
                <a:solidFill>
                  <a:srgbClr val="4B4A4A"/>
                </a:solidFill>
                <a:highlight>
                  <a:srgbClr val="D8ECE5"/>
                </a:highlight>
                <a:latin typeface="Consolas" pitchFamily="34" charset="0"/>
                <a:ea typeface="Consolas" pitchFamily="34" charset="-122"/>
                <a:cs typeface="Consolas" pitchFamily="34" charset="-120"/>
              </a:rPr>
              <a:t>cleaned_retail_final</a:t>
            </a:r>
            <a:endParaRPr lang="en-US" sz="2650" dirty="0"/>
          </a:p>
        </p:txBody>
      </p:sp>
      <p:sp>
        <p:nvSpPr>
          <p:cNvPr id="4" name="Text 2"/>
          <p:cNvSpPr/>
          <p:nvPr/>
        </p:nvSpPr>
        <p:spPr>
          <a:xfrm>
            <a:off x="793789" y="2669368"/>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Checked the table structure and removed duplicate rows based on a combination of </a:t>
            </a:r>
            <a:r>
              <a:rPr lang="en-US" sz="1750" b="1" dirty="0">
                <a:solidFill>
                  <a:srgbClr val="4B4A4A"/>
                </a:solidFill>
                <a:highlight>
                  <a:srgbClr val="D8ECE5"/>
                </a:highlight>
                <a:latin typeface="Consolas" pitchFamily="34" charset="0"/>
                <a:ea typeface="Consolas" pitchFamily="34" charset="-122"/>
                <a:cs typeface="Consolas" pitchFamily="34" charset="-120"/>
              </a:rPr>
              <a:t>InvoiceNo + StockCode</a:t>
            </a:r>
            <a:r>
              <a:rPr lang="en-US" sz="1750" dirty="0">
                <a:solidFill>
                  <a:srgbClr val="4B4A4A"/>
                </a:solidFill>
                <a:latin typeface="Geist" pitchFamily="34" charset="0"/>
                <a:ea typeface="Geist" pitchFamily="34" charset="-122"/>
                <a:cs typeface="Geist" pitchFamily="34" charset="-120"/>
              </a:rPr>
              <a:t>.</a:t>
            </a:r>
            <a:endParaRPr lang="en-US" sz="1750" dirty="0"/>
          </a:p>
        </p:txBody>
      </p:sp>
      <p:sp>
        <p:nvSpPr>
          <p:cNvPr id="5" name="Text 3"/>
          <p:cNvSpPr/>
          <p:nvPr/>
        </p:nvSpPr>
        <p:spPr>
          <a:xfrm>
            <a:off x="793790" y="3132221"/>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Added separate columns for </a:t>
            </a:r>
            <a:r>
              <a:rPr lang="en-US" sz="1750" b="1" dirty="0">
                <a:solidFill>
                  <a:srgbClr val="4B4A4A"/>
                </a:solidFill>
                <a:highlight>
                  <a:srgbClr val="D8ECE5"/>
                </a:highlight>
                <a:latin typeface="Consolas" pitchFamily="34" charset="0"/>
                <a:ea typeface="Consolas" pitchFamily="34" charset="-122"/>
                <a:cs typeface="Consolas" pitchFamily="34" charset="-120"/>
              </a:rPr>
              <a:t>Invoice_Date</a:t>
            </a:r>
            <a:r>
              <a:rPr lang="en-US" sz="1750" b="1" dirty="0">
                <a:solidFill>
                  <a:srgbClr val="4B4A4A"/>
                </a:solidFill>
                <a:latin typeface="Geist" pitchFamily="34" charset="0"/>
                <a:ea typeface="Geist" pitchFamily="34" charset="-122"/>
                <a:cs typeface="Geist" pitchFamily="34" charset="-120"/>
              </a:rPr>
              <a:t> and </a:t>
            </a:r>
            <a:r>
              <a:rPr lang="en-US" sz="1750" b="1" dirty="0">
                <a:solidFill>
                  <a:srgbClr val="4B4A4A"/>
                </a:solidFill>
                <a:highlight>
                  <a:srgbClr val="D8ECE5"/>
                </a:highlight>
                <a:latin typeface="Consolas" pitchFamily="34" charset="0"/>
                <a:ea typeface="Consolas" pitchFamily="34" charset="-122"/>
                <a:cs typeface="Consolas" pitchFamily="34" charset="-120"/>
              </a:rPr>
              <a:t>Invoice_Time</a:t>
            </a:r>
            <a:r>
              <a:rPr lang="en-US" sz="1750" b="1" dirty="0">
                <a:solidFill>
                  <a:srgbClr val="4B4A4A"/>
                </a:solidFill>
                <a:latin typeface="Geist" pitchFamily="34" charset="0"/>
                <a:ea typeface="Geist" pitchFamily="34" charset="-122"/>
                <a:cs typeface="Geist" pitchFamily="34" charset="-120"/>
              </a:rPr>
              <a:t> and converted them into proper DATE and TIME formats.</a:t>
            </a:r>
            <a:endParaRPr lang="en-US" sz="1750" b="1" dirty="0"/>
          </a:p>
        </p:txBody>
      </p:sp>
      <p:sp>
        <p:nvSpPr>
          <p:cNvPr id="6" name="Text 4"/>
          <p:cNvSpPr/>
          <p:nvPr/>
        </p:nvSpPr>
        <p:spPr>
          <a:xfrm>
            <a:off x="793790" y="3618847"/>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Ensured </a:t>
            </a:r>
            <a:r>
              <a:rPr lang="en-US" sz="1750" b="1" dirty="0">
                <a:solidFill>
                  <a:srgbClr val="4B4A4A"/>
                </a:solidFill>
                <a:highlight>
                  <a:srgbClr val="D8ECE5"/>
                </a:highlight>
                <a:latin typeface="Consolas" pitchFamily="34" charset="0"/>
                <a:ea typeface="Consolas" pitchFamily="34" charset="-122"/>
                <a:cs typeface="Consolas" pitchFamily="34" charset="-120"/>
              </a:rPr>
              <a:t>InvoiceMonth</a:t>
            </a:r>
            <a:r>
              <a:rPr lang="en-US" sz="1750" b="1" dirty="0">
                <a:solidFill>
                  <a:srgbClr val="4B4A4A"/>
                </a:solidFill>
                <a:latin typeface="Geist" pitchFamily="34" charset="0"/>
                <a:ea typeface="Geist" pitchFamily="34" charset="-122"/>
                <a:cs typeface="Geist" pitchFamily="34" charset="-120"/>
              </a:rPr>
              <a:t> was stored as a valid DATE field.</a:t>
            </a:r>
            <a:endParaRPr lang="en-US" sz="1750" b="1" dirty="0"/>
          </a:p>
        </p:txBody>
      </p:sp>
      <p:sp>
        <p:nvSpPr>
          <p:cNvPr id="7" name="Text 5"/>
          <p:cNvSpPr/>
          <p:nvPr/>
        </p:nvSpPr>
        <p:spPr>
          <a:xfrm>
            <a:off x="793788" y="411480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Converted numeric fields into correct data types:</a:t>
            </a:r>
            <a:endParaRPr lang="en-US" sz="1750" b="1" dirty="0"/>
          </a:p>
        </p:txBody>
      </p:sp>
      <p:sp>
        <p:nvSpPr>
          <p:cNvPr id="8" name="Text 6"/>
          <p:cNvSpPr/>
          <p:nvPr/>
        </p:nvSpPr>
        <p:spPr>
          <a:xfrm>
            <a:off x="793790" y="4577653"/>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Quantity</a:t>
            </a:r>
            <a:r>
              <a:rPr lang="en-US" sz="1750" b="1" dirty="0">
                <a:solidFill>
                  <a:srgbClr val="4B4A4A"/>
                </a:solidFill>
                <a:latin typeface="Geist" pitchFamily="34" charset="0"/>
                <a:ea typeface="Geist" pitchFamily="34" charset="-122"/>
                <a:cs typeface="Geist" pitchFamily="34" charset="-120"/>
              </a:rPr>
              <a:t> → INT</a:t>
            </a:r>
            <a:endParaRPr lang="en-US" sz="1750" b="1" dirty="0"/>
          </a:p>
        </p:txBody>
      </p:sp>
      <p:sp>
        <p:nvSpPr>
          <p:cNvPr id="9" name="Text 7"/>
          <p:cNvSpPr/>
          <p:nvPr/>
        </p:nvSpPr>
        <p:spPr>
          <a:xfrm>
            <a:off x="793790" y="5087190"/>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UnitPrice</a:t>
            </a:r>
            <a:r>
              <a:rPr lang="en-US" sz="1750" b="1" dirty="0">
                <a:solidFill>
                  <a:srgbClr val="4B4A4A"/>
                </a:solidFill>
                <a:latin typeface="Geist" pitchFamily="34" charset="0"/>
                <a:ea typeface="Geist" pitchFamily="34" charset="-122"/>
                <a:cs typeface="Geist" pitchFamily="34" charset="-120"/>
              </a:rPr>
              <a:t> → DECIMAL(10,2)</a:t>
            </a:r>
            <a:endParaRPr lang="en-US" sz="1750" b="1" dirty="0"/>
          </a:p>
        </p:txBody>
      </p:sp>
      <p:sp>
        <p:nvSpPr>
          <p:cNvPr id="10" name="Text 8"/>
          <p:cNvSpPr/>
          <p:nvPr/>
        </p:nvSpPr>
        <p:spPr>
          <a:xfrm>
            <a:off x="793790" y="5572902"/>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TotalPrice</a:t>
            </a:r>
            <a:r>
              <a:rPr lang="en-US" sz="1750" b="1" dirty="0">
                <a:solidFill>
                  <a:srgbClr val="4B4A4A"/>
                </a:solidFill>
                <a:latin typeface="Geist" pitchFamily="34" charset="0"/>
                <a:ea typeface="Geist" pitchFamily="34" charset="-122"/>
                <a:cs typeface="Geist" pitchFamily="34" charset="-120"/>
              </a:rPr>
              <a:t> → DECIMAL(10,2)</a:t>
            </a:r>
            <a:endParaRPr lang="en-US" sz="1750" b="1" dirty="0"/>
          </a:p>
        </p:txBody>
      </p:sp>
      <p:sp>
        <p:nvSpPr>
          <p:cNvPr id="11" name="Text 9"/>
          <p:cNvSpPr/>
          <p:nvPr/>
        </p:nvSpPr>
        <p:spPr>
          <a:xfrm>
            <a:off x="793790" y="6058614"/>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Dropped unnecessary columns like the original </a:t>
            </a:r>
            <a:r>
              <a:rPr lang="en-US" sz="1750" b="1" dirty="0">
                <a:solidFill>
                  <a:srgbClr val="4B4A4A"/>
                </a:solidFill>
                <a:highlight>
                  <a:srgbClr val="D8ECE5"/>
                </a:highlight>
                <a:latin typeface="Consolas" pitchFamily="34" charset="0"/>
                <a:ea typeface="Consolas" pitchFamily="34" charset="-122"/>
                <a:cs typeface="Consolas" pitchFamily="34" charset="-120"/>
              </a:rPr>
              <a:t>InvoiceDate</a:t>
            </a:r>
            <a:r>
              <a:rPr lang="en-US" sz="1750" b="1" dirty="0">
                <a:solidFill>
                  <a:srgbClr val="4B4A4A"/>
                </a:solidFill>
                <a:latin typeface="Geist" pitchFamily="34" charset="0"/>
                <a:ea typeface="Geist" pitchFamily="34" charset="-122"/>
                <a:cs typeface="Geist" pitchFamily="34" charset="-120"/>
              </a:rPr>
              <a:t>.</a:t>
            </a:r>
            <a:endParaRPr lang="en-US" sz="1750" b="1" dirty="0"/>
          </a:p>
        </p:txBody>
      </p:sp>
      <p:sp>
        <p:nvSpPr>
          <p:cNvPr id="12" name="Text 10"/>
          <p:cNvSpPr/>
          <p:nvPr/>
        </p:nvSpPr>
        <p:spPr>
          <a:xfrm>
            <a:off x="793790" y="6508433"/>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Created the cleaned table: </a:t>
            </a:r>
            <a:r>
              <a:rPr lang="en-US" sz="1750" b="1" dirty="0">
                <a:solidFill>
                  <a:srgbClr val="4B4A4A"/>
                </a:solidFill>
                <a:highlight>
                  <a:srgbClr val="D8ECE5"/>
                </a:highlight>
                <a:latin typeface="Consolas" pitchFamily="34" charset="0"/>
                <a:ea typeface="Consolas" pitchFamily="34" charset="-122"/>
                <a:cs typeface="Consolas" pitchFamily="34" charset="-120"/>
              </a:rPr>
              <a:t>cleaned_retail_final</a:t>
            </a:r>
            <a:r>
              <a:rPr lang="en-US" sz="1750" b="1" dirty="0">
                <a:solidFill>
                  <a:srgbClr val="4B4A4A"/>
                </a:solidFill>
                <a:latin typeface="Geist" pitchFamily="34" charset="0"/>
                <a:ea typeface="Geist" pitchFamily="34" charset="-122"/>
                <a:cs typeface="Geist" pitchFamily="34" charset="-120"/>
              </a:rPr>
              <a:t>.</a:t>
            </a:r>
            <a:endParaRPr lang="en-US" sz="175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7E15F-4379-4E0D-6519-27087CB8BC83}"/>
              </a:ext>
            </a:extLst>
          </p:cNvPr>
          <p:cNvSpPr txBox="1"/>
          <p:nvPr/>
        </p:nvSpPr>
        <p:spPr>
          <a:xfrm>
            <a:off x="878305" y="950495"/>
            <a:ext cx="3946358" cy="461665"/>
          </a:xfrm>
          <a:prstGeom prst="rect">
            <a:avLst/>
          </a:prstGeom>
          <a:noFill/>
        </p:spPr>
        <p:txBody>
          <a:bodyPr wrap="square" rtlCol="0">
            <a:spAutoFit/>
          </a:bodyPr>
          <a:lstStyle/>
          <a:p>
            <a:r>
              <a:rPr lang="en-US" sz="2400" u="sng" dirty="0">
                <a:latin typeface="Arial Black" panose="020B0A04020102020204" pitchFamily="34" charset="0"/>
              </a:rPr>
              <a:t>SAMPLE DATASET</a:t>
            </a:r>
            <a:r>
              <a:rPr lang="en-US" u="sng" dirty="0"/>
              <a:t>:</a:t>
            </a:r>
            <a:endParaRPr lang="en-IN" u="sng" dirty="0"/>
          </a:p>
        </p:txBody>
      </p:sp>
      <p:sp>
        <p:nvSpPr>
          <p:cNvPr id="4" name="TextBox 3">
            <a:extLst>
              <a:ext uri="{FF2B5EF4-FFF2-40B4-BE49-F238E27FC236}">
                <a16:creationId xmlns:a16="http://schemas.microsoft.com/office/drawing/2014/main" id="{E6C6E6F5-3A62-781C-11AA-908E5CAF1174}"/>
              </a:ext>
            </a:extLst>
          </p:cNvPr>
          <p:cNvSpPr txBox="1"/>
          <p:nvPr/>
        </p:nvSpPr>
        <p:spPr>
          <a:xfrm>
            <a:off x="794084" y="5575023"/>
            <a:ext cx="7315200" cy="2062103"/>
          </a:xfrm>
          <a:prstGeom prst="rect">
            <a:avLst/>
          </a:prstGeom>
          <a:noFill/>
        </p:spPr>
        <p:txBody>
          <a:bodyPr wrap="square">
            <a:spAutoFit/>
          </a:bodyPr>
          <a:lstStyle/>
          <a:p>
            <a:pPr>
              <a:buNone/>
            </a:pPr>
            <a:r>
              <a:rPr lang="en-US" sz="2400" b="1" dirty="0"/>
              <a:t>Insights Possible:</a:t>
            </a:r>
          </a:p>
          <a:p>
            <a:pPr>
              <a:buNone/>
            </a:pPr>
            <a:endParaRPr lang="en-US" sz="2400" dirty="0"/>
          </a:p>
          <a:p>
            <a:pPr>
              <a:buFont typeface="Arial" panose="020B0604020202020204" pitchFamily="34" charset="0"/>
              <a:buChar char="•"/>
            </a:pPr>
            <a:r>
              <a:rPr lang="en-US" sz="2000" dirty="0"/>
              <a:t>Product-level performance tracking</a:t>
            </a:r>
          </a:p>
          <a:p>
            <a:pPr>
              <a:buFont typeface="Arial" panose="020B0604020202020204" pitchFamily="34" charset="0"/>
              <a:buChar char="•"/>
            </a:pPr>
            <a:r>
              <a:rPr lang="en-US" sz="2000" dirty="0"/>
              <a:t>Top-selling products and revenue contribution</a:t>
            </a:r>
          </a:p>
          <a:p>
            <a:pPr>
              <a:buFont typeface="Arial" panose="020B0604020202020204" pitchFamily="34" charset="0"/>
              <a:buChar char="•"/>
            </a:pPr>
            <a:r>
              <a:rPr lang="en-US" sz="2000" dirty="0"/>
              <a:t>Invoice-level analysis for profitability</a:t>
            </a:r>
          </a:p>
          <a:p>
            <a:pPr>
              <a:buFont typeface="Arial" panose="020B0604020202020204" pitchFamily="34" charset="0"/>
              <a:buChar char="•"/>
            </a:pPr>
            <a:r>
              <a:rPr lang="en-US" sz="2000" dirty="0"/>
              <a:t>Seasonal purchase behavior</a:t>
            </a:r>
          </a:p>
        </p:txBody>
      </p:sp>
      <p:graphicFrame>
        <p:nvGraphicFramePr>
          <p:cNvPr id="8" name="Table 7">
            <a:extLst>
              <a:ext uri="{FF2B5EF4-FFF2-40B4-BE49-F238E27FC236}">
                <a16:creationId xmlns:a16="http://schemas.microsoft.com/office/drawing/2014/main" id="{C6B23F36-2F47-A349-24F7-F5A79E940594}"/>
              </a:ext>
            </a:extLst>
          </p:cNvPr>
          <p:cNvGraphicFramePr>
            <a:graphicFrameLocks noGrp="1"/>
          </p:cNvGraphicFramePr>
          <p:nvPr>
            <p:extLst>
              <p:ext uri="{D42A27DB-BD31-4B8C-83A1-F6EECF244321}">
                <p14:modId xmlns:p14="http://schemas.microsoft.com/office/powerpoint/2010/main" val="3662997993"/>
              </p:ext>
            </p:extLst>
          </p:nvPr>
        </p:nvGraphicFramePr>
        <p:xfrm>
          <a:off x="770021" y="1684204"/>
          <a:ext cx="12941798" cy="3212135"/>
        </p:xfrm>
        <a:graphic>
          <a:graphicData uri="http://schemas.openxmlformats.org/drawingml/2006/table">
            <a:tbl>
              <a:tblPr>
                <a:tableStyleId>{08FB837D-C827-4EFA-A057-4D05807E0F7C}</a:tableStyleId>
              </a:tblPr>
              <a:tblGrid>
                <a:gridCol w="1266217">
                  <a:extLst>
                    <a:ext uri="{9D8B030D-6E8A-4147-A177-3AD203B41FA5}">
                      <a16:colId xmlns:a16="http://schemas.microsoft.com/office/drawing/2014/main" val="706589082"/>
                    </a:ext>
                  </a:extLst>
                </a:gridCol>
                <a:gridCol w="1157933">
                  <a:extLst>
                    <a:ext uri="{9D8B030D-6E8A-4147-A177-3AD203B41FA5}">
                      <a16:colId xmlns:a16="http://schemas.microsoft.com/office/drawing/2014/main" val="3136822044"/>
                    </a:ext>
                  </a:extLst>
                </a:gridCol>
                <a:gridCol w="1241301">
                  <a:extLst>
                    <a:ext uri="{9D8B030D-6E8A-4147-A177-3AD203B41FA5}">
                      <a16:colId xmlns:a16="http://schemas.microsoft.com/office/drawing/2014/main" val="987362038"/>
                    </a:ext>
                  </a:extLst>
                </a:gridCol>
                <a:gridCol w="1275347">
                  <a:extLst>
                    <a:ext uri="{9D8B030D-6E8A-4147-A177-3AD203B41FA5}">
                      <a16:colId xmlns:a16="http://schemas.microsoft.com/office/drawing/2014/main" val="1386457329"/>
                    </a:ext>
                  </a:extLst>
                </a:gridCol>
                <a:gridCol w="957151">
                  <a:extLst>
                    <a:ext uri="{9D8B030D-6E8A-4147-A177-3AD203B41FA5}">
                      <a16:colId xmlns:a16="http://schemas.microsoft.com/office/drawing/2014/main" val="1975818877"/>
                    </a:ext>
                  </a:extLst>
                </a:gridCol>
                <a:gridCol w="1284904">
                  <a:extLst>
                    <a:ext uri="{9D8B030D-6E8A-4147-A177-3AD203B41FA5}">
                      <a16:colId xmlns:a16="http://schemas.microsoft.com/office/drawing/2014/main" val="1937570714"/>
                    </a:ext>
                  </a:extLst>
                </a:gridCol>
                <a:gridCol w="1030962">
                  <a:extLst>
                    <a:ext uri="{9D8B030D-6E8A-4147-A177-3AD203B41FA5}">
                      <a16:colId xmlns:a16="http://schemas.microsoft.com/office/drawing/2014/main" val="4034918078"/>
                    </a:ext>
                  </a:extLst>
                </a:gridCol>
                <a:gridCol w="1157933">
                  <a:extLst>
                    <a:ext uri="{9D8B030D-6E8A-4147-A177-3AD203B41FA5}">
                      <a16:colId xmlns:a16="http://schemas.microsoft.com/office/drawing/2014/main" val="622824738"/>
                    </a:ext>
                  </a:extLst>
                </a:gridCol>
                <a:gridCol w="1175766">
                  <a:extLst>
                    <a:ext uri="{9D8B030D-6E8A-4147-A177-3AD203B41FA5}">
                      <a16:colId xmlns:a16="http://schemas.microsoft.com/office/drawing/2014/main" val="2025970383"/>
                    </a:ext>
                  </a:extLst>
                </a:gridCol>
                <a:gridCol w="1191127">
                  <a:extLst>
                    <a:ext uri="{9D8B030D-6E8A-4147-A177-3AD203B41FA5}">
                      <a16:colId xmlns:a16="http://schemas.microsoft.com/office/drawing/2014/main" val="2197637055"/>
                    </a:ext>
                  </a:extLst>
                </a:gridCol>
                <a:gridCol w="1203157">
                  <a:extLst>
                    <a:ext uri="{9D8B030D-6E8A-4147-A177-3AD203B41FA5}">
                      <a16:colId xmlns:a16="http://schemas.microsoft.com/office/drawing/2014/main" val="1823359918"/>
                    </a:ext>
                  </a:extLst>
                </a:gridCol>
              </a:tblGrid>
              <a:tr h="816407">
                <a:tc>
                  <a:txBody>
                    <a:bodyPr/>
                    <a:lstStyle/>
                    <a:p>
                      <a:pPr>
                        <a:buNone/>
                      </a:pPr>
                      <a:r>
                        <a:rPr lang="en-IN" b="1"/>
                        <a:t>InvoiceNo</a:t>
                      </a:r>
                      <a:endParaRPr lang="en-IN"/>
                    </a:p>
                  </a:txBody>
                  <a:tcPr anchor="ctr"/>
                </a:tc>
                <a:tc>
                  <a:txBody>
                    <a:bodyPr/>
                    <a:lstStyle/>
                    <a:p>
                      <a:pPr>
                        <a:buNone/>
                      </a:pPr>
                      <a:r>
                        <a:rPr lang="en-IN" b="1" dirty="0"/>
                        <a:t>Stock</a:t>
                      </a:r>
                    </a:p>
                    <a:p>
                      <a:pPr>
                        <a:buNone/>
                      </a:pPr>
                      <a:r>
                        <a:rPr lang="en-IN" b="1" dirty="0"/>
                        <a:t>Code</a:t>
                      </a:r>
                      <a:endParaRPr lang="en-IN" dirty="0"/>
                    </a:p>
                  </a:txBody>
                  <a:tcPr anchor="ctr"/>
                </a:tc>
                <a:tc>
                  <a:txBody>
                    <a:bodyPr/>
                    <a:lstStyle/>
                    <a:p>
                      <a:pPr>
                        <a:buNone/>
                      </a:pPr>
                      <a:r>
                        <a:rPr lang="en-IN" b="1" dirty="0"/>
                        <a:t>Description</a:t>
                      </a:r>
                      <a:endParaRPr lang="en-IN" dirty="0"/>
                    </a:p>
                  </a:txBody>
                  <a:tcPr anchor="ctr"/>
                </a:tc>
                <a:tc>
                  <a:txBody>
                    <a:bodyPr/>
                    <a:lstStyle/>
                    <a:p>
                      <a:pPr>
                        <a:buNone/>
                      </a:pPr>
                      <a:r>
                        <a:rPr lang="en-IN" b="1" dirty="0" err="1"/>
                        <a:t>Quantiy</a:t>
                      </a:r>
                      <a:endParaRPr lang="en-IN" dirty="0"/>
                    </a:p>
                  </a:txBody>
                  <a:tcPr anchor="ctr"/>
                </a:tc>
                <a:tc>
                  <a:txBody>
                    <a:bodyPr/>
                    <a:lstStyle/>
                    <a:p>
                      <a:pPr>
                        <a:buNone/>
                      </a:pPr>
                      <a:r>
                        <a:rPr lang="en-IN" b="1" dirty="0"/>
                        <a:t>Unit</a:t>
                      </a:r>
                    </a:p>
                    <a:p>
                      <a:pPr>
                        <a:buNone/>
                      </a:pPr>
                      <a:r>
                        <a:rPr lang="en-IN" b="1" dirty="0"/>
                        <a:t>Price</a:t>
                      </a:r>
                      <a:endParaRPr lang="en-IN" dirty="0"/>
                    </a:p>
                  </a:txBody>
                  <a:tcPr anchor="ctr"/>
                </a:tc>
                <a:tc>
                  <a:txBody>
                    <a:bodyPr/>
                    <a:lstStyle/>
                    <a:p>
                      <a:pPr>
                        <a:buNone/>
                      </a:pPr>
                      <a:r>
                        <a:rPr lang="en-IN" b="1" dirty="0"/>
                        <a:t>Custom</a:t>
                      </a:r>
                    </a:p>
                    <a:p>
                      <a:pPr>
                        <a:buNone/>
                      </a:pPr>
                      <a:r>
                        <a:rPr lang="en-IN" b="1" dirty="0"/>
                        <a:t>ID</a:t>
                      </a:r>
                      <a:endParaRPr lang="en-IN" dirty="0"/>
                    </a:p>
                  </a:txBody>
                  <a:tcPr anchor="ctr"/>
                </a:tc>
                <a:tc>
                  <a:txBody>
                    <a:bodyPr/>
                    <a:lstStyle/>
                    <a:p>
                      <a:pPr>
                        <a:buNone/>
                      </a:pPr>
                      <a:r>
                        <a:rPr lang="en-IN" b="1"/>
                        <a:t>Country</a:t>
                      </a:r>
                      <a:endParaRPr lang="en-IN"/>
                    </a:p>
                  </a:txBody>
                  <a:tcPr anchor="ctr"/>
                </a:tc>
                <a:tc>
                  <a:txBody>
                    <a:bodyPr/>
                    <a:lstStyle/>
                    <a:p>
                      <a:pPr>
                        <a:buNone/>
                      </a:pPr>
                      <a:r>
                        <a:rPr lang="en-IN" b="1" dirty="0"/>
                        <a:t>Total</a:t>
                      </a:r>
                    </a:p>
                    <a:p>
                      <a:pPr>
                        <a:buNone/>
                      </a:pPr>
                      <a:r>
                        <a:rPr lang="en-IN" b="1" dirty="0"/>
                        <a:t>Price</a:t>
                      </a:r>
                      <a:endParaRPr lang="en-IN" dirty="0"/>
                    </a:p>
                  </a:txBody>
                  <a:tcPr anchor="ctr"/>
                </a:tc>
                <a:tc>
                  <a:txBody>
                    <a:bodyPr/>
                    <a:lstStyle/>
                    <a:p>
                      <a:pPr>
                        <a:buNone/>
                      </a:pPr>
                      <a:r>
                        <a:rPr lang="en-IN" b="1" dirty="0"/>
                        <a:t>Invoice</a:t>
                      </a:r>
                    </a:p>
                    <a:p>
                      <a:pPr>
                        <a:buNone/>
                      </a:pPr>
                      <a:r>
                        <a:rPr lang="en-IN" b="1" dirty="0"/>
                        <a:t>Month</a:t>
                      </a:r>
                      <a:endParaRPr lang="en-IN" dirty="0"/>
                    </a:p>
                  </a:txBody>
                  <a:tcPr anchor="ctr"/>
                </a:tc>
                <a:tc>
                  <a:txBody>
                    <a:bodyPr/>
                    <a:lstStyle/>
                    <a:p>
                      <a:pPr>
                        <a:buNone/>
                      </a:pPr>
                      <a:r>
                        <a:rPr lang="en-IN" b="1"/>
                        <a:t>Invoice Date</a:t>
                      </a:r>
                      <a:endParaRPr lang="en-IN"/>
                    </a:p>
                  </a:txBody>
                  <a:tcPr anchor="ctr"/>
                </a:tc>
                <a:tc>
                  <a:txBody>
                    <a:bodyPr/>
                    <a:lstStyle/>
                    <a:p>
                      <a:pPr>
                        <a:buNone/>
                      </a:pPr>
                      <a:r>
                        <a:rPr lang="en-IN" b="1"/>
                        <a:t>Invoice Time</a:t>
                      </a:r>
                      <a:endParaRPr lang="en-IN"/>
                    </a:p>
                  </a:txBody>
                  <a:tcPr anchor="ctr"/>
                </a:tc>
                <a:extLst>
                  <a:ext uri="{0D108BD9-81ED-4DB2-BD59-A6C34878D82A}">
                    <a16:rowId xmlns:a16="http://schemas.microsoft.com/office/drawing/2014/main" val="3389604289"/>
                  </a:ext>
                </a:extLst>
              </a:tr>
              <a:tr h="2061773">
                <a:tc>
                  <a:txBody>
                    <a:bodyPr/>
                    <a:lstStyle/>
                    <a:p>
                      <a:pPr>
                        <a:buNone/>
                      </a:pPr>
                      <a:r>
                        <a:rPr lang="en-IN"/>
                        <a:t>537429</a:t>
                      </a:r>
                    </a:p>
                  </a:txBody>
                  <a:tcPr anchor="ctr"/>
                </a:tc>
                <a:tc>
                  <a:txBody>
                    <a:bodyPr/>
                    <a:lstStyle/>
                    <a:p>
                      <a:pPr>
                        <a:buNone/>
                      </a:pPr>
                      <a:r>
                        <a:rPr lang="en-IN"/>
                        <a:t>20975</a:t>
                      </a:r>
                    </a:p>
                  </a:txBody>
                  <a:tcPr anchor="ctr"/>
                </a:tc>
                <a:tc>
                  <a:txBody>
                    <a:bodyPr/>
                    <a:lstStyle/>
                    <a:p>
                      <a:pPr>
                        <a:buNone/>
                      </a:pPr>
                      <a:r>
                        <a:rPr lang="en-IN"/>
                        <a:t>12 PENCILS SMALL TUBE RED RETROSPOT</a:t>
                      </a:r>
                    </a:p>
                  </a:txBody>
                  <a:tcPr anchor="ctr"/>
                </a:tc>
                <a:tc>
                  <a:txBody>
                    <a:bodyPr/>
                    <a:lstStyle/>
                    <a:p>
                      <a:pPr>
                        <a:buNone/>
                      </a:pPr>
                      <a:r>
                        <a:rPr lang="en-IN"/>
                        <a:t>2</a:t>
                      </a:r>
                    </a:p>
                  </a:txBody>
                  <a:tcPr anchor="ctr"/>
                </a:tc>
                <a:tc>
                  <a:txBody>
                    <a:bodyPr/>
                    <a:lstStyle/>
                    <a:p>
                      <a:pPr>
                        <a:buNone/>
                      </a:pPr>
                      <a:r>
                        <a:rPr lang="en-IN" dirty="0"/>
                        <a:t>0.65</a:t>
                      </a:r>
                    </a:p>
                  </a:txBody>
                  <a:tcPr anchor="ctr"/>
                </a:tc>
                <a:tc>
                  <a:txBody>
                    <a:bodyPr/>
                    <a:lstStyle/>
                    <a:p>
                      <a:pPr>
                        <a:buNone/>
                      </a:pPr>
                      <a:r>
                        <a:rPr lang="en-IN"/>
                        <a:t>12748</a:t>
                      </a:r>
                    </a:p>
                  </a:txBody>
                  <a:tcPr anchor="ctr"/>
                </a:tc>
                <a:tc>
                  <a:txBody>
                    <a:bodyPr/>
                    <a:lstStyle/>
                    <a:p>
                      <a:pPr>
                        <a:buNone/>
                      </a:pPr>
                      <a:r>
                        <a:rPr lang="en-IN"/>
                        <a:t>United Kingdom</a:t>
                      </a:r>
                    </a:p>
                  </a:txBody>
                  <a:tcPr anchor="ctr"/>
                </a:tc>
                <a:tc>
                  <a:txBody>
                    <a:bodyPr/>
                    <a:lstStyle/>
                    <a:p>
                      <a:pPr>
                        <a:buNone/>
                      </a:pPr>
                      <a:r>
                        <a:rPr lang="en-IN"/>
                        <a:t>1.30</a:t>
                      </a:r>
                    </a:p>
                  </a:txBody>
                  <a:tcPr anchor="ctr"/>
                </a:tc>
                <a:tc>
                  <a:txBody>
                    <a:bodyPr/>
                    <a:lstStyle/>
                    <a:p>
                      <a:pPr>
                        <a:buNone/>
                      </a:pPr>
                      <a:r>
                        <a:rPr lang="en-IN"/>
                        <a:t>2010-12-01</a:t>
                      </a:r>
                    </a:p>
                  </a:txBody>
                  <a:tcPr anchor="ctr"/>
                </a:tc>
                <a:tc>
                  <a:txBody>
                    <a:bodyPr/>
                    <a:lstStyle/>
                    <a:p>
                      <a:pPr>
                        <a:buNone/>
                      </a:pPr>
                      <a:r>
                        <a:rPr lang="en-IN"/>
                        <a:t>2010-12-06</a:t>
                      </a:r>
                    </a:p>
                  </a:txBody>
                  <a:tcPr anchor="ctr"/>
                </a:tc>
                <a:tc>
                  <a:txBody>
                    <a:bodyPr/>
                    <a:lstStyle/>
                    <a:p>
                      <a:pPr>
                        <a:buNone/>
                      </a:pPr>
                      <a:r>
                        <a:rPr lang="en-IN" dirty="0"/>
                        <a:t>15:54:00</a:t>
                      </a:r>
                    </a:p>
                  </a:txBody>
                  <a:tcPr anchor="ctr"/>
                </a:tc>
                <a:extLst>
                  <a:ext uri="{0D108BD9-81ED-4DB2-BD59-A6C34878D82A}">
                    <a16:rowId xmlns:a16="http://schemas.microsoft.com/office/drawing/2014/main" val="2459934599"/>
                  </a:ext>
                </a:extLst>
              </a:tr>
            </a:tbl>
          </a:graphicData>
        </a:graphic>
      </p:graphicFrame>
    </p:spTree>
    <p:extLst>
      <p:ext uri="{BB962C8B-B14F-4D97-AF65-F5344CB8AC3E}">
        <p14:creationId xmlns:p14="http://schemas.microsoft.com/office/powerpoint/2010/main" val="4434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246617" y="800757"/>
            <a:ext cx="3477101" cy="287893"/>
          </a:xfrm>
          <a:prstGeom prst="rect">
            <a:avLst/>
          </a:prstGeom>
          <a:noFill/>
          <a:ln/>
        </p:spPr>
        <p:txBody>
          <a:bodyPr wrap="none" lIns="0" tIns="0" rIns="0" bIns="0" rtlCol="0" anchor="t"/>
          <a:lstStyle/>
          <a:p>
            <a:pPr marL="0" indent="0" algn="l">
              <a:lnSpc>
                <a:spcPts val="2250"/>
              </a:lnSpc>
              <a:buNone/>
            </a:pPr>
            <a:r>
              <a:rPr lang="en-US" sz="4400" b="1" dirty="0">
                <a:solidFill>
                  <a:srgbClr val="006747"/>
                </a:solidFill>
                <a:latin typeface="Noto Serif SC Bold" pitchFamily="34" charset="0"/>
                <a:ea typeface="Noto Serif SC Bold" pitchFamily="34" charset="-122"/>
                <a:cs typeface="Noto Serif SC Bold" pitchFamily="34" charset="-120"/>
              </a:rPr>
              <a:t/>
            </a:r>
            <a:r>
              <a:rPr lang="en-US" sz="4400" b="1" i="1" dirty="0">
                <a:solidFill>
                  <a:srgbClr val="006747"/>
                </a:solidFill>
                <a:latin typeface="Noto Serif SC Bold" pitchFamily="34" charset="0"/>
                <a:ea typeface="Noto Serif SC Bold" pitchFamily="34" charset="-122"/>
                <a:cs typeface="Noto Serif SC Bold" pitchFamily="34" charset="-120"/>
              </a:rPr>
              <a:t>TABLE</a:t>
            </a:r>
            <a:endParaRPr lang="en-US" sz="4400" dirty="0"/>
          </a:p>
        </p:txBody>
      </p:sp>
      <p:sp>
        <p:nvSpPr>
          <p:cNvPr id="3" name="Text 1"/>
          <p:cNvSpPr/>
          <p:nvPr/>
        </p:nvSpPr>
        <p:spPr>
          <a:xfrm>
            <a:off x="465535" y="1803103"/>
            <a:ext cx="3414593" cy="215860"/>
          </a:xfrm>
          <a:prstGeom prst="rect">
            <a:avLst/>
          </a:prstGeom>
          <a:noFill/>
          <a:ln/>
        </p:spPr>
        <p:txBody>
          <a:bodyPr wrap="none" lIns="0" tIns="0" rIns="0" bIns="0" rtlCol="0" anchor="t"/>
          <a:lstStyle/>
          <a:p>
            <a:pPr marL="0" indent="0" algn="l">
              <a:lnSpc>
                <a:spcPts val="1700"/>
              </a:lnSpc>
              <a:buNone/>
            </a:pPr>
            <a:r>
              <a:rPr lang="en-US" sz="2800" b="1" dirty="0">
                <a:solidFill>
                  <a:srgbClr val="006747"/>
                </a:solidFill>
                <a:latin typeface="Noto Serif SC Bold" pitchFamily="34" charset="0"/>
                <a:ea typeface="Noto Serif SC Bold" pitchFamily="34" charset="-122"/>
                <a:cs typeface="Noto Serif SC Bold" pitchFamily="34" charset="-120"/>
              </a:rPr>
              <a:t>4. </a:t>
            </a:r>
            <a:r>
              <a:rPr lang="en-US" sz="2800" b="1" u="sng" dirty="0">
                <a:solidFill>
                  <a:srgbClr val="006747"/>
                </a:solidFill>
                <a:latin typeface="Noto Serif SC Bold" pitchFamily="34" charset="0"/>
                <a:ea typeface="Noto Serif SC Bold" pitchFamily="34" charset="-122"/>
                <a:cs typeface="Noto Serif SC Bold" pitchFamily="34" charset="-120"/>
              </a:rPr>
              <a:t>Cleaned Customer Summary Dataset</a:t>
            </a:r>
            <a:endParaRPr lang="en-US" sz="2800" dirty="0"/>
          </a:p>
        </p:txBody>
      </p:sp>
      <p:sp>
        <p:nvSpPr>
          <p:cNvPr id="4" name="Text 2"/>
          <p:cNvSpPr/>
          <p:nvPr/>
        </p:nvSpPr>
        <p:spPr>
          <a:xfrm>
            <a:off x="890274" y="2453321"/>
            <a:ext cx="13824347" cy="560189"/>
          </a:xfrm>
          <a:prstGeom prst="rect">
            <a:avLst/>
          </a:prstGeom>
          <a:noFill/>
          <a:ln/>
        </p:spPr>
        <p:txBody>
          <a:bodyPr wrap="square" lIns="0" tIns="0" rIns="0" bIns="0" rtlCol="0" anchor="t"/>
          <a:lstStyle/>
          <a:p>
            <a:pPr>
              <a:lnSpc>
                <a:spcPts val="1450"/>
              </a:lnSpc>
            </a:pPr>
            <a:r>
              <a:rPr lang="en-US" b="1" i="1" u="sng" dirty="0">
                <a:solidFill>
                  <a:srgbClr val="4B4A4A"/>
                </a:solidFill>
                <a:ea typeface="Geist" pitchFamily="34" charset="-122"/>
                <a:cs typeface="Geist" pitchFamily="34" charset="-120"/>
              </a:rPr>
              <a:t>Table Name</a:t>
            </a:r>
            <a:r>
              <a:rPr lang="en-US" b="1" i="1" dirty="0">
                <a:solidFill>
                  <a:srgbClr val="4B4A4A"/>
                </a:solidFill>
                <a:ea typeface="Geist" pitchFamily="34" charset="-122"/>
                <a:cs typeface="Geist" pitchFamily="34" charset="-120"/>
              </a:rPr>
              <a:t>:  </a:t>
            </a:r>
            <a:r>
              <a:rPr lang="en-US" b="1" i="1" dirty="0" err="1">
                <a:solidFill>
                  <a:srgbClr val="4B4A4A"/>
                </a:solidFill>
                <a:ea typeface="Geist" pitchFamily="34" charset="-122"/>
                <a:cs typeface="Geist" pitchFamily="34" charset="-120"/>
              </a:rPr>
              <a:t>Cleaned_retail</a:t>
            </a:r>
            <a:r>
              <a:rPr lang="en-US" b="1" i="1" dirty="0">
                <a:solidFill>
                  <a:srgbClr val="4B4A4A"/>
                </a:solidFill>
                <a:ea typeface="Geist" pitchFamily="34" charset="-122"/>
                <a:cs typeface="Geist" pitchFamily="34" charset="-120"/>
              </a:rPr>
              <a:t> summary</a:t>
            </a:r>
          </a:p>
          <a:p>
            <a:pPr>
              <a:lnSpc>
                <a:spcPts val="1450"/>
              </a:lnSpc>
            </a:pPr>
            <a:endParaRPr lang="en-US" b="1" i="1" u="sng" dirty="0">
              <a:solidFill>
                <a:srgbClr val="4B4A4A"/>
              </a:solidFill>
              <a:ea typeface="Geist" pitchFamily="34" charset="-122"/>
              <a:cs typeface="Geist" pitchFamily="34" charset="-120"/>
            </a:endParaRPr>
          </a:p>
          <a:p>
            <a:pPr>
              <a:lnSpc>
                <a:spcPts val="1450"/>
              </a:lnSpc>
            </a:pPr>
            <a:r>
              <a:rPr lang="en-US" b="1" i="1" u="sng" dirty="0">
                <a:solidFill>
                  <a:srgbClr val="4B4A4A"/>
                </a:solidFill>
                <a:ea typeface="Geist" pitchFamily="34" charset="-122"/>
                <a:cs typeface="Geist" pitchFamily="34" charset="-120"/>
              </a:rPr>
              <a:t>Purpose</a:t>
            </a:r>
            <a:r>
              <a:rPr lang="en-US" b="1" dirty="0">
                <a:solidFill>
                  <a:srgbClr val="4B4A4A"/>
                </a:solidFill>
                <a:ea typeface="Geist" pitchFamily="34" charset="-122"/>
                <a:cs typeface="Geist" pitchFamily="34" charset="-120"/>
              </a:rPr>
              <a:t>:    </a:t>
            </a:r>
            <a:r>
              <a:rPr lang="en-US" dirty="0">
                <a:solidFill>
                  <a:srgbClr val="4B4A4A"/>
                </a:solidFill>
                <a:ea typeface="Geist" pitchFamily="34" charset="-122"/>
                <a:cs typeface="Geist" pitchFamily="34" charset="-120"/>
              </a:rPr>
              <a:t>This dataset provides an </a:t>
            </a:r>
            <a:r>
              <a:rPr lang="en-US" b="1" dirty="0">
                <a:solidFill>
                  <a:srgbClr val="4B4A4A"/>
                </a:solidFill>
                <a:ea typeface="Geist" pitchFamily="34" charset="-122"/>
                <a:cs typeface="Geist" pitchFamily="34" charset="-120"/>
              </a:rPr>
              <a:t>aggregated view of customer behavior</a:t>
            </a:r>
            <a:r>
              <a:rPr lang="en-US" dirty="0">
                <a:solidFill>
                  <a:srgbClr val="4B4A4A"/>
                </a:solidFill>
                <a:ea typeface="Geist" pitchFamily="34" charset="-122"/>
                <a:cs typeface="Geist" pitchFamily="34" charset="-120"/>
              </a:rPr>
              <a:t>, including total transactions, spending, and purchase timelines. It is useful for evaluating customer lifetime value and retention patterns.</a:t>
            </a:r>
            <a:endParaRPr lang="en-US" dirty="0"/>
          </a:p>
        </p:txBody>
      </p:sp>
      <p:sp>
        <p:nvSpPr>
          <p:cNvPr id="5" name="Text 3"/>
          <p:cNvSpPr/>
          <p:nvPr/>
        </p:nvSpPr>
        <p:spPr>
          <a:xfrm>
            <a:off x="535373" y="3668851"/>
            <a:ext cx="13824347" cy="184190"/>
          </a:xfrm>
          <a:prstGeom prst="rect">
            <a:avLst/>
          </a:prstGeom>
          <a:noFill/>
          <a:ln/>
        </p:spPr>
        <p:txBody>
          <a:bodyPr wrap="none" lIns="0" tIns="0" rIns="0" bIns="0" rtlCol="0" anchor="t"/>
          <a:lstStyle/>
          <a:p>
            <a:pPr marL="0" indent="0" algn="l">
              <a:lnSpc>
                <a:spcPts val="1450"/>
              </a:lnSpc>
              <a:buNone/>
            </a:pPr>
            <a:r>
              <a:rPr lang="en-US" sz="2000" b="1" i="1" u="sng" dirty="0">
                <a:solidFill>
                  <a:srgbClr val="4B4A4A"/>
                </a:solidFill>
                <a:latin typeface="Geist" pitchFamily="34" charset="0"/>
                <a:ea typeface="Geist" pitchFamily="34" charset="-122"/>
                <a:cs typeface="Geist" pitchFamily="34" charset="-120"/>
              </a:rPr>
              <a:t>Key Columns:</a:t>
            </a:r>
            <a:endParaRPr lang="en-US" sz="2000" i="1" u="sng" dirty="0"/>
          </a:p>
        </p:txBody>
      </p:sp>
      <p:sp>
        <p:nvSpPr>
          <p:cNvPr id="43" name="Text 41"/>
          <p:cNvSpPr/>
          <p:nvPr/>
        </p:nvSpPr>
        <p:spPr>
          <a:xfrm>
            <a:off x="-3952257" y="3447869"/>
            <a:ext cx="13824347" cy="184190"/>
          </a:xfrm>
          <a:prstGeom prst="rect">
            <a:avLst/>
          </a:prstGeom>
          <a:noFill/>
          <a:ln/>
        </p:spPr>
        <p:txBody>
          <a:bodyPr wrap="none" lIns="0" tIns="0" rIns="0" bIns="0" rtlCol="0" anchor="t"/>
          <a:lstStyle/>
          <a:p>
            <a:pPr marL="0" indent="0" algn="l">
              <a:lnSpc>
                <a:spcPts val="1450"/>
              </a:lnSpc>
              <a:buNone/>
            </a:pPr>
            <a:r>
              <a:rPr lang="en-US" sz="900" b="1" dirty="0">
                <a:solidFill>
                  <a:srgbClr val="4B4A4A"/>
                </a:solidFill>
                <a:latin typeface="Geist" pitchFamily="34" charset="0"/>
                <a:ea typeface="Geist" pitchFamily="34" charset="-122"/>
                <a:cs typeface="Geist" pitchFamily="34" charset="-120"/>
              </a:rPr>
              <a:t>Sample Data:</a:t>
            </a:r>
            <a:endParaRPr lang="en-US" sz="900" dirty="0"/>
          </a:p>
        </p:txBody>
      </p:sp>
      <p:graphicFrame>
        <p:nvGraphicFramePr>
          <p:cNvPr id="68" name="Table 67">
            <a:extLst>
              <a:ext uri="{FF2B5EF4-FFF2-40B4-BE49-F238E27FC236}">
                <a16:creationId xmlns:a16="http://schemas.microsoft.com/office/drawing/2014/main" id="{EBB0A1D9-0619-61C5-B637-3EE24995A985}"/>
              </a:ext>
            </a:extLst>
          </p:cNvPr>
          <p:cNvGraphicFramePr>
            <a:graphicFrameLocks noGrp="1"/>
          </p:cNvGraphicFramePr>
          <p:nvPr>
            <p:extLst>
              <p:ext uri="{D42A27DB-BD31-4B8C-83A1-F6EECF244321}">
                <p14:modId xmlns:p14="http://schemas.microsoft.com/office/powerpoint/2010/main" val="3983326975"/>
              </p:ext>
            </p:extLst>
          </p:nvPr>
        </p:nvGraphicFramePr>
        <p:xfrm>
          <a:off x="1138820" y="4287400"/>
          <a:ext cx="12617451" cy="3291840"/>
        </p:xfrm>
        <a:graphic>
          <a:graphicData uri="http://schemas.openxmlformats.org/drawingml/2006/table">
            <a:tbl>
              <a:tblPr>
                <a:tableStyleId>{35758FB7-9AC5-4552-8A53-C91805E547FA}</a:tableStyleId>
              </a:tblPr>
              <a:tblGrid>
                <a:gridCol w="3541462">
                  <a:extLst>
                    <a:ext uri="{9D8B030D-6E8A-4147-A177-3AD203B41FA5}">
                      <a16:colId xmlns:a16="http://schemas.microsoft.com/office/drawing/2014/main" val="3756275919"/>
                    </a:ext>
                  </a:extLst>
                </a:gridCol>
                <a:gridCol w="4870172">
                  <a:extLst>
                    <a:ext uri="{9D8B030D-6E8A-4147-A177-3AD203B41FA5}">
                      <a16:colId xmlns:a16="http://schemas.microsoft.com/office/drawing/2014/main" val="1877361887"/>
                    </a:ext>
                  </a:extLst>
                </a:gridCol>
                <a:gridCol w="4205817">
                  <a:extLst>
                    <a:ext uri="{9D8B030D-6E8A-4147-A177-3AD203B41FA5}">
                      <a16:colId xmlns:a16="http://schemas.microsoft.com/office/drawing/2014/main" val="3080449746"/>
                    </a:ext>
                  </a:extLst>
                </a:gridCol>
              </a:tblGrid>
              <a:tr h="365760">
                <a:tc>
                  <a:txBody>
                    <a:bodyPr/>
                    <a:lstStyle/>
                    <a:p>
                      <a:pPr>
                        <a:buNone/>
                      </a:pPr>
                      <a:r>
                        <a:rPr lang="en-IN" sz="1800" b="1" dirty="0"/>
                        <a:t>Column Name</a:t>
                      </a:r>
                      <a:endParaRPr lang="en-IN" sz="1800" dirty="0"/>
                    </a:p>
                  </a:txBody>
                  <a:tcPr anchor="ctr"/>
                </a:tc>
                <a:tc>
                  <a:txBody>
                    <a:bodyPr/>
                    <a:lstStyle/>
                    <a:p>
                      <a:pPr>
                        <a:buNone/>
                      </a:pPr>
                      <a:r>
                        <a:rPr lang="en-IN" sz="1800" b="1" dirty="0"/>
                        <a:t>Description</a:t>
                      </a:r>
                      <a:endParaRPr lang="en-IN" sz="1800" dirty="0"/>
                    </a:p>
                  </a:txBody>
                  <a:tcPr anchor="ctr"/>
                </a:tc>
                <a:tc>
                  <a:txBody>
                    <a:bodyPr/>
                    <a:lstStyle/>
                    <a:p>
                      <a:pPr>
                        <a:buNone/>
                      </a:pPr>
                      <a:r>
                        <a:rPr lang="en-IN" sz="1800" b="1"/>
                        <a:t>Example</a:t>
                      </a:r>
                      <a:endParaRPr lang="en-IN" sz="1800"/>
                    </a:p>
                  </a:txBody>
                  <a:tcPr anchor="ctr"/>
                </a:tc>
                <a:extLst>
                  <a:ext uri="{0D108BD9-81ED-4DB2-BD59-A6C34878D82A}">
                    <a16:rowId xmlns:a16="http://schemas.microsoft.com/office/drawing/2014/main" val="2576133192"/>
                  </a:ext>
                </a:extLst>
              </a:tr>
              <a:tr h="365760">
                <a:tc>
                  <a:txBody>
                    <a:bodyPr/>
                    <a:lstStyle/>
                    <a:p>
                      <a:pPr>
                        <a:buNone/>
                      </a:pPr>
                      <a:r>
                        <a:rPr lang="en-IN" sz="1800" b="1" dirty="0"/>
                        <a:t>CustomerID</a:t>
                      </a:r>
                      <a:endParaRPr lang="en-IN" sz="1800" dirty="0"/>
                    </a:p>
                  </a:txBody>
                  <a:tcPr anchor="ctr"/>
                </a:tc>
                <a:tc>
                  <a:txBody>
                    <a:bodyPr/>
                    <a:lstStyle/>
                    <a:p>
                      <a:pPr>
                        <a:buNone/>
                      </a:pPr>
                      <a:r>
                        <a:rPr lang="en-IN" sz="1800"/>
                        <a:t>Unique customer identifier</a:t>
                      </a:r>
                    </a:p>
                  </a:txBody>
                  <a:tcPr anchor="ctr"/>
                </a:tc>
                <a:tc>
                  <a:txBody>
                    <a:bodyPr/>
                    <a:lstStyle/>
                    <a:p>
                      <a:pPr>
                        <a:buNone/>
                      </a:pPr>
                      <a:r>
                        <a:rPr lang="en-IN" sz="1800"/>
                        <a:t>12346</a:t>
                      </a:r>
                    </a:p>
                  </a:txBody>
                  <a:tcPr anchor="ctr"/>
                </a:tc>
                <a:extLst>
                  <a:ext uri="{0D108BD9-81ED-4DB2-BD59-A6C34878D82A}">
                    <a16:rowId xmlns:a16="http://schemas.microsoft.com/office/drawing/2014/main" val="1496533493"/>
                  </a:ext>
                </a:extLst>
              </a:tr>
              <a:tr h="365760">
                <a:tc>
                  <a:txBody>
                    <a:bodyPr/>
                    <a:lstStyle/>
                    <a:p>
                      <a:pPr>
                        <a:buNone/>
                      </a:pPr>
                      <a:r>
                        <a:rPr lang="en-IN" sz="1800" b="1"/>
                        <a:t>Total_Quantity</a:t>
                      </a:r>
                      <a:endParaRPr lang="en-IN" sz="1800"/>
                    </a:p>
                  </a:txBody>
                  <a:tcPr anchor="ctr"/>
                </a:tc>
                <a:tc>
                  <a:txBody>
                    <a:bodyPr/>
                    <a:lstStyle/>
                    <a:p>
                      <a:pPr>
                        <a:buNone/>
                      </a:pPr>
                      <a:r>
                        <a:rPr lang="en-IN" sz="1800"/>
                        <a:t>Total products purchased</a:t>
                      </a:r>
                    </a:p>
                  </a:txBody>
                  <a:tcPr anchor="ctr"/>
                </a:tc>
                <a:tc>
                  <a:txBody>
                    <a:bodyPr/>
                    <a:lstStyle/>
                    <a:p>
                      <a:pPr>
                        <a:buNone/>
                      </a:pPr>
                      <a:r>
                        <a:rPr lang="en-IN" sz="1800"/>
                        <a:t>1</a:t>
                      </a:r>
                    </a:p>
                  </a:txBody>
                  <a:tcPr anchor="ctr"/>
                </a:tc>
                <a:extLst>
                  <a:ext uri="{0D108BD9-81ED-4DB2-BD59-A6C34878D82A}">
                    <a16:rowId xmlns:a16="http://schemas.microsoft.com/office/drawing/2014/main" val="999431555"/>
                  </a:ext>
                </a:extLst>
              </a:tr>
              <a:tr h="365760">
                <a:tc>
                  <a:txBody>
                    <a:bodyPr/>
                    <a:lstStyle/>
                    <a:p>
                      <a:pPr>
                        <a:buNone/>
                      </a:pPr>
                      <a:r>
                        <a:rPr lang="en-IN" sz="1800" b="1"/>
                        <a:t>Total_Order</a:t>
                      </a:r>
                      <a:endParaRPr lang="en-IN" sz="1800"/>
                    </a:p>
                  </a:txBody>
                  <a:tcPr anchor="ctr"/>
                </a:tc>
                <a:tc>
                  <a:txBody>
                    <a:bodyPr/>
                    <a:lstStyle/>
                    <a:p>
                      <a:pPr>
                        <a:buNone/>
                      </a:pPr>
                      <a:r>
                        <a:rPr lang="en-IN" sz="1800"/>
                        <a:t>Number of orders placed</a:t>
                      </a:r>
                    </a:p>
                  </a:txBody>
                  <a:tcPr anchor="ctr"/>
                </a:tc>
                <a:tc>
                  <a:txBody>
                    <a:bodyPr/>
                    <a:lstStyle/>
                    <a:p>
                      <a:pPr>
                        <a:buNone/>
                      </a:pPr>
                      <a:r>
                        <a:rPr lang="en-IN" sz="1800"/>
                        <a:t>74,215</a:t>
                      </a:r>
                    </a:p>
                  </a:txBody>
                  <a:tcPr anchor="ctr"/>
                </a:tc>
                <a:extLst>
                  <a:ext uri="{0D108BD9-81ED-4DB2-BD59-A6C34878D82A}">
                    <a16:rowId xmlns:a16="http://schemas.microsoft.com/office/drawing/2014/main" val="1630762892"/>
                  </a:ext>
                </a:extLst>
              </a:tr>
              <a:tr h="365760">
                <a:tc>
                  <a:txBody>
                    <a:bodyPr/>
                    <a:lstStyle/>
                    <a:p>
                      <a:pPr>
                        <a:buNone/>
                      </a:pPr>
                      <a:r>
                        <a:rPr lang="en-IN" sz="1800" b="1"/>
                        <a:t>Total_Spent</a:t>
                      </a:r>
                      <a:endParaRPr lang="en-IN" sz="1800"/>
                    </a:p>
                  </a:txBody>
                  <a:tcPr anchor="ctr"/>
                </a:tc>
                <a:tc>
                  <a:txBody>
                    <a:bodyPr/>
                    <a:lstStyle/>
                    <a:p>
                      <a:pPr>
                        <a:buNone/>
                      </a:pPr>
                      <a:r>
                        <a:rPr lang="en-US" sz="1800"/>
                        <a:t>Total amount spent by the customer</a:t>
                      </a:r>
                    </a:p>
                  </a:txBody>
                  <a:tcPr anchor="ctr"/>
                </a:tc>
                <a:tc>
                  <a:txBody>
                    <a:bodyPr/>
                    <a:lstStyle/>
                    <a:p>
                      <a:pPr>
                        <a:buNone/>
                      </a:pPr>
                      <a:r>
                        <a:rPr lang="en-IN" sz="1800"/>
                        <a:t>77,183.60</a:t>
                      </a:r>
                    </a:p>
                  </a:txBody>
                  <a:tcPr anchor="ctr"/>
                </a:tc>
                <a:extLst>
                  <a:ext uri="{0D108BD9-81ED-4DB2-BD59-A6C34878D82A}">
                    <a16:rowId xmlns:a16="http://schemas.microsoft.com/office/drawing/2014/main" val="4083407160"/>
                  </a:ext>
                </a:extLst>
              </a:tr>
              <a:tr h="365760">
                <a:tc>
                  <a:txBody>
                    <a:bodyPr/>
                    <a:lstStyle/>
                    <a:p>
                      <a:pPr>
                        <a:buNone/>
                      </a:pPr>
                      <a:r>
                        <a:rPr lang="en-IN" sz="1800" b="1"/>
                        <a:t>First_Purchase_Date</a:t>
                      </a:r>
                      <a:endParaRPr lang="en-IN" sz="1800"/>
                    </a:p>
                  </a:txBody>
                  <a:tcPr anchor="ctr"/>
                </a:tc>
                <a:tc>
                  <a:txBody>
                    <a:bodyPr/>
                    <a:lstStyle/>
                    <a:p>
                      <a:pPr>
                        <a:buNone/>
                      </a:pPr>
                      <a:r>
                        <a:rPr lang="en-IN" sz="1800"/>
                        <a:t>First transaction date</a:t>
                      </a:r>
                    </a:p>
                  </a:txBody>
                  <a:tcPr anchor="ctr"/>
                </a:tc>
                <a:tc>
                  <a:txBody>
                    <a:bodyPr/>
                    <a:lstStyle/>
                    <a:p>
                      <a:pPr>
                        <a:buNone/>
                      </a:pPr>
                      <a:r>
                        <a:rPr lang="en-IN" sz="1800"/>
                        <a:t>2011-01-18</a:t>
                      </a:r>
                    </a:p>
                  </a:txBody>
                  <a:tcPr anchor="ctr"/>
                </a:tc>
                <a:extLst>
                  <a:ext uri="{0D108BD9-81ED-4DB2-BD59-A6C34878D82A}">
                    <a16:rowId xmlns:a16="http://schemas.microsoft.com/office/drawing/2014/main" val="3643982246"/>
                  </a:ext>
                </a:extLst>
              </a:tr>
              <a:tr h="365760">
                <a:tc>
                  <a:txBody>
                    <a:bodyPr/>
                    <a:lstStyle/>
                    <a:p>
                      <a:pPr>
                        <a:buNone/>
                      </a:pPr>
                      <a:r>
                        <a:rPr lang="en-IN" sz="1800" b="1"/>
                        <a:t>First_Purchase_Time</a:t>
                      </a:r>
                      <a:endParaRPr lang="en-IN" sz="1800"/>
                    </a:p>
                  </a:txBody>
                  <a:tcPr anchor="ctr"/>
                </a:tc>
                <a:tc>
                  <a:txBody>
                    <a:bodyPr/>
                    <a:lstStyle/>
                    <a:p>
                      <a:pPr>
                        <a:buNone/>
                      </a:pPr>
                      <a:r>
                        <a:rPr lang="en-IN" sz="1800"/>
                        <a:t>First transaction time</a:t>
                      </a:r>
                    </a:p>
                  </a:txBody>
                  <a:tcPr anchor="ctr"/>
                </a:tc>
                <a:tc>
                  <a:txBody>
                    <a:bodyPr/>
                    <a:lstStyle/>
                    <a:p>
                      <a:pPr>
                        <a:buNone/>
                      </a:pPr>
                      <a:r>
                        <a:rPr lang="en-IN" sz="1800"/>
                        <a:t>10:01:00</a:t>
                      </a:r>
                    </a:p>
                  </a:txBody>
                  <a:tcPr anchor="ctr"/>
                </a:tc>
                <a:extLst>
                  <a:ext uri="{0D108BD9-81ED-4DB2-BD59-A6C34878D82A}">
                    <a16:rowId xmlns:a16="http://schemas.microsoft.com/office/drawing/2014/main" val="1789365325"/>
                  </a:ext>
                </a:extLst>
              </a:tr>
              <a:tr h="365760">
                <a:tc>
                  <a:txBody>
                    <a:bodyPr/>
                    <a:lstStyle/>
                    <a:p>
                      <a:pPr>
                        <a:buNone/>
                      </a:pPr>
                      <a:r>
                        <a:rPr lang="en-IN" sz="1800" b="1"/>
                        <a:t>Last_Purchase_Date</a:t>
                      </a:r>
                      <a:endParaRPr lang="en-IN" sz="1800"/>
                    </a:p>
                  </a:txBody>
                  <a:tcPr anchor="ctr"/>
                </a:tc>
                <a:tc>
                  <a:txBody>
                    <a:bodyPr/>
                    <a:lstStyle/>
                    <a:p>
                      <a:pPr>
                        <a:buNone/>
                      </a:pPr>
                      <a:r>
                        <a:rPr lang="en-IN" sz="1800"/>
                        <a:t>Most recent transaction date</a:t>
                      </a:r>
                    </a:p>
                  </a:txBody>
                  <a:tcPr anchor="ctr"/>
                </a:tc>
                <a:tc>
                  <a:txBody>
                    <a:bodyPr/>
                    <a:lstStyle/>
                    <a:p>
                      <a:pPr>
                        <a:buNone/>
                      </a:pPr>
                      <a:r>
                        <a:rPr lang="en-IN" sz="1800"/>
                        <a:t>2011-12-07</a:t>
                      </a:r>
                    </a:p>
                  </a:txBody>
                  <a:tcPr anchor="ctr"/>
                </a:tc>
                <a:extLst>
                  <a:ext uri="{0D108BD9-81ED-4DB2-BD59-A6C34878D82A}">
                    <a16:rowId xmlns:a16="http://schemas.microsoft.com/office/drawing/2014/main" val="3348788679"/>
                  </a:ext>
                </a:extLst>
              </a:tr>
              <a:tr h="365760">
                <a:tc>
                  <a:txBody>
                    <a:bodyPr/>
                    <a:lstStyle/>
                    <a:p>
                      <a:pPr>
                        <a:buNone/>
                      </a:pPr>
                      <a:r>
                        <a:rPr lang="en-IN" sz="1800" b="1"/>
                        <a:t>Last_Purchase_Time</a:t>
                      </a:r>
                      <a:endParaRPr lang="en-IN" sz="1800"/>
                    </a:p>
                  </a:txBody>
                  <a:tcPr anchor="ctr"/>
                </a:tc>
                <a:tc>
                  <a:txBody>
                    <a:bodyPr/>
                    <a:lstStyle/>
                    <a:p>
                      <a:pPr>
                        <a:buNone/>
                      </a:pPr>
                      <a:r>
                        <a:rPr lang="en-IN" sz="1800"/>
                        <a:t>Most recent transaction time</a:t>
                      </a:r>
                    </a:p>
                  </a:txBody>
                  <a:tcPr anchor="ctr"/>
                </a:tc>
                <a:tc>
                  <a:txBody>
                    <a:bodyPr/>
                    <a:lstStyle/>
                    <a:p>
                      <a:pPr>
                        <a:buNone/>
                      </a:pPr>
                      <a:r>
                        <a:rPr lang="en-IN" sz="1800" dirty="0"/>
                        <a:t>15:52:00</a:t>
                      </a:r>
                    </a:p>
                  </a:txBody>
                  <a:tcPr anchor="ctr"/>
                </a:tc>
                <a:extLst>
                  <a:ext uri="{0D108BD9-81ED-4DB2-BD59-A6C34878D82A}">
                    <a16:rowId xmlns:a16="http://schemas.microsoft.com/office/drawing/2014/main" val="278241889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4E5E87-8200-3E58-CB56-73FDF21EAD6B}"/>
              </a:ext>
            </a:extLst>
          </p:cNvPr>
          <p:cNvSpPr txBox="1"/>
          <p:nvPr/>
        </p:nvSpPr>
        <p:spPr>
          <a:xfrm>
            <a:off x="914400" y="886145"/>
            <a:ext cx="2658979" cy="369332"/>
          </a:xfrm>
          <a:prstGeom prst="rect">
            <a:avLst/>
          </a:prstGeom>
          <a:noFill/>
        </p:spPr>
        <p:txBody>
          <a:bodyPr wrap="square" rtlCol="0">
            <a:spAutoFit/>
          </a:bodyPr>
          <a:lstStyle/>
          <a:p>
            <a:r>
              <a:rPr lang="en-US" b="1" i="1" u="sng" dirty="0">
                <a:latin typeface="Arial Black" panose="020B0A04020102020204" pitchFamily="34" charset="0"/>
              </a:rPr>
              <a:t>SAMPLE DATASET</a:t>
            </a:r>
            <a:r>
              <a:rPr lang="en-US" dirty="0"/>
              <a:t>:</a:t>
            </a:r>
            <a:endParaRPr lang="en-IN" dirty="0"/>
          </a:p>
        </p:txBody>
      </p:sp>
      <p:graphicFrame>
        <p:nvGraphicFramePr>
          <p:cNvPr id="6" name="Table 5">
            <a:extLst>
              <a:ext uri="{FF2B5EF4-FFF2-40B4-BE49-F238E27FC236}">
                <a16:creationId xmlns:a16="http://schemas.microsoft.com/office/drawing/2014/main" id="{240C3957-CE97-9E02-967A-CB5D3D0BB5C1}"/>
              </a:ext>
            </a:extLst>
          </p:cNvPr>
          <p:cNvGraphicFramePr>
            <a:graphicFrameLocks noGrp="1"/>
          </p:cNvGraphicFramePr>
          <p:nvPr>
            <p:extLst>
              <p:ext uri="{D42A27DB-BD31-4B8C-83A1-F6EECF244321}">
                <p14:modId xmlns:p14="http://schemas.microsoft.com/office/powerpoint/2010/main" val="1718420140"/>
              </p:ext>
            </p:extLst>
          </p:nvPr>
        </p:nvGraphicFramePr>
        <p:xfrm>
          <a:off x="1123113" y="2094230"/>
          <a:ext cx="12071352" cy="1847088"/>
        </p:xfrm>
        <a:graphic>
          <a:graphicData uri="http://schemas.openxmlformats.org/drawingml/2006/table">
            <a:tbl>
              <a:tblPr>
                <a:tableStyleId>{35758FB7-9AC5-4552-8A53-C91805E547FA}</a:tableStyleId>
              </a:tblPr>
              <a:tblGrid>
                <a:gridCol w="1508919">
                  <a:extLst>
                    <a:ext uri="{9D8B030D-6E8A-4147-A177-3AD203B41FA5}">
                      <a16:colId xmlns:a16="http://schemas.microsoft.com/office/drawing/2014/main" val="3568188053"/>
                    </a:ext>
                  </a:extLst>
                </a:gridCol>
                <a:gridCol w="1508919">
                  <a:extLst>
                    <a:ext uri="{9D8B030D-6E8A-4147-A177-3AD203B41FA5}">
                      <a16:colId xmlns:a16="http://schemas.microsoft.com/office/drawing/2014/main" val="3007832548"/>
                    </a:ext>
                  </a:extLst>
                </a:gridCol>
                <a:gridCol w="1508919">
                  <a:extLst>
                    <a:ext uri="{9D8B030D-6E8A-4147-A177-3AD203B41FA5}">
                      <a16:colId xmlns:a16="http://schemas.microsoft.com/office/drawing/2014/main" val="2769493190"/>
                    </a:ext>
                  </a:extLst>
                </a:gridCol>
                <a:gridCol w="1508919">
                  <a:extLst>
                    <a:ext uri="{9D8B030D-6E8A-4147-A177-3AD203B41FA5}">
                      <a16:colId xmlns:a16="http://schemas.microsoft.com/office/drawing/2014/main" val="1124887342"/>
                    </a:ext>
                  </a:extLst>
                </a:gridCol>
                <a:gridCol w="1508919">
                  <a:extLst>
                    <a:ext uri="{9D8B030D-6E8A-4147-A177-3AD203B41FA5}">
                      <a16:colId xmlns:a16="http://schemas.microsoft.com/office/drawing/2014/main" val="1562500507"/>
                    </a:ext>
                  </a:extLst>
                </a:gridCol>
                <a:gridCol w="1508919">
                  <a:extLst>
                    <a:ext uri="{9D8B030D-6E8A-4147-A177-3AD203B41FA5}">
                      <a16:colId xmlns:a16="http://schemas.microsoft.com/office/drawing/2014/main" val="1300961005"/>
                    </a:ext>
                  </a:extLst>
                </a:gridCol>
                <a:gridCol w="1508919">
                  <a:extLst>
                    <a:ext uri="{9D8B030D-6E8A-4147-A177-3AD203B41FA5}">
                      <a16:colId xmlns:a16="http://schemas.microsoft.com/office/drawing/2014/main" val="3894747372"/>
                    </a:ext>
                  </a:extLst>
                </a:gridCol>
                <a:gridCol w="1508919">
                  <a:extLst>
                    <a:ext uri="{9D8B030D-6E8A-4147-A177-3AD203B41FA5}">
                      <a16:colId xmlns:a16="http://schemas.microsoft.com/office/drawing/2014/main" val="1620577285"/>
                    </a:ext>
                  </a:extLst>
                </a:gridCol>
              </a:tblGrid>
              <a:tr h="1078992">
                <a:tc>
                  <a:txBody>
                    <a:bodyPr/>
                    <a:lstStyle/>
                    <a:p>
                      <a:pPr>
                        <a:buNone/>
                      </a:pPr>
                      <a:r>
                        <a:rPr lang="en-IN" sz="2200" b="1"/>
                        <a:t>CustomerID</a:t>
                      </a:r>
                      <a:endParaRPr lang="en-IN" sz="2200"/>
                    </a:p>
                  </a:txBody>
                  <a:tcPr anchor="ctr"/>
                </a:tc>
                <a:tc>
                  <a:txBody>
                    <a:bodyPr/>
                    <a:lstStyle/>
                    <a:p>
                      <a:pPr>
                        <a:buNone/>
                      </a:pPr>
                      <a:r>
                        <a:rPr lang="en-IN" sz="2200" b="1"/>
                        <a:t>Total Quantity</a:t>
                      </a:r>
                      <a:endParaRPr lang="en-IN" sz="2200"/>
                    </a:p>
                  </a:txBody>
                  <a:tcPr anchor="ctr"/>
                </a:tc>
                <a:tc>
                  <a:txBody>
                    <a:bodyPr/>
                    <a:lstStyle/>
                    <a:p>
                      <a:pPr>
                        <a:buNone/>
                      </a:pPr>
                      <a:r>
                        <a:rPr lang="en-IN" sz="2200" b="1"/>
                        <a:t>Total Orders</a:t>
                      </a:r>
                      <a:endParaRPr lang="en-IN" sz="2200"/>
                    </a:p>
                  </a:txBody>
                  <a:tcPr anchor="ctr"/>
                </a:tc>
                <a:tc>
                  <a:txBody>
                    <a:bodyPr/>
                    <a:lstStyle/>
                    <a:p>
                      <a:pPr>
                        <a:buNone/>
                      </a:pPr>
                      <a:r>
                        <a:rPr lang="en-IN" sz="2200" b="1"/>
                        <a:t>Total Spent</a:t>
                      </a:r>
                      <a:endParaRPr lang="en-IN" sz="2200"/>
                    </a:p>
                  </a:txBody>
                  <a:tcPr anchor="ctr"/>
                </a:tc>
                <a:tc>
                  <a:txBody>
                    <a:bodyPr/>
                    <a:lstStyle/>
                    <a:p>
                      <a:pPr>
                        <a:buNone/>
                      </a:pPr>
                      <a:r>
                        <a:rPr lang="en-IN" sz="2200" b="1"/>
                        <a:t>First Purchase Date</a:t>
                      </a:r>
                      <a:endParaRPr lang="en-IN" sz="2200"/>
                    </a:p>
                  </a:txBody>
                  <a:tcPr anchor="ctr"/>
                </a:tc>
                <a:tc>
                  <a:txBody>
                    <a:bodyPr/>
                    <a:lstStyle/>
                    <a:p>
                      <a:pPr>
                        <a:buNone/>
                      </a:pPr>
                      <a:r>
                        <a:rPr lang="en-IN" sz="2200" b="1"/>
                        <a:t>First Purchase Time</a:t>
                      </a:r>
                      <a:endParaRPr lang="en-IN" sz="2200"/>
                    </a:p>
                  </a:txBody>
                  <a:tcPr anchor="ctr"/>
                </a:tc>
                <a:tc>
                  <a:txBody>
                    <a:bodyPr/>
                    <a:lstStyle/>
                    <a:p>
                      <a:pPr>
                        <a:buNone/>
                      </a:pPr>
                      <a:r>
                        <a:rPr lang="en-IN" sz="2200" b="1"/>
                        <a:t>Last Purchase Date</a:t>
                      </a:r>
                      <a:endParaRPr lang="en-IN" sz="2200"/>
                    </a:p>
                  </a:txBody>
                  <a:tcPr anchor="ctr"/>
                </a:tc>
                <a:tc>
                  <a:txBody>
                    <a:bodyPr/>
                    <a:lstStyle/>
                    <a:p>
                      <a:pPr>
                        <a:buNone/>
                      </a:pPr>
                      <a:r>
                        <a:rPr lang="en-IN" sz="2200" b="1"/>
                        <a:t>Last Purchase Time</a:t>
                      </a:r>
                      <a:endParaRPr lang="en-IN" sz="2200"/>
                    </a:p>
                  </a:txBody>
                  <a:tcPr anchor="ctr"/>
                </a:tc>
                <a:extLst>
                  <a:ext uri="{0D108BD9-81ED-4DB2-BD59-A6C34878D82A}">
                    <a16:rowId xmlns:a16="http://schemas.microsoft.com/office/drawing/2014/main" val="2441690468"/>
                  </a:ext>
                </a:extLst>
              </a:tr>
              <a:tr h="749808">
                <a:tc>
                  <a:txBody>
                    <a:bodyPr/>
                    <a:lstStyle/>
                    <a:p>
                      <a:pPr>
                        <a:buNone/>
                      </a:pPr>
                      <a:r>
                        <a:rPr lang="en-IN" sz="2200"/>
                        <a:t>12346</a:t>
                      </a:r>
                    </a:p>
                  </a:txBody>
                  <a:tcPr anchor="ctr"/>
                </a:tc>
                <a:tc>
                  <a:txBody>
                    <a:bodyPr/>
                    <a:lstStyle/>
                    <a:p>
                      <a:pPr>
                        <a:buNone/>
                      </a:pPr>
                      <a:r>
                        <a:rPr lang="en-IN" sz="2200"/>
                        <a:t>1</a:t>
                      </a:r>
                    </a:p>
                  </a:txBody>
                  <a:tcPr anchor="ctr"/>
                </a:tc>
                <a:tc>
                  <a:txBody>
                    <a:bodyPr/>
                    <a:lstStyle/>
                    <a:p>
                      <a:pPr>
                        <a:buNone/>
                      </a:pPr>
                      <a:r>
                        <a:rPr lang="en-IN" sz="2200"/>
                        <a:t>74,215</a:t>
                      </a:r>
                    </a:p>
                  </a:txBody>
                  <a:tcPr anchor="ctr"/>
                </a:tc>
                <a:tc>
                  <a:txBody>
                    <a:bodyPr/>
                    <a:lstStyle/>
                    <a:p>
                      <a:pPr>
                        <a:buNone/>
                      </a:pPr>
                      <a:r>
                        <a:rPr lang="en-IN" sz="2200"/>
                        <a:t>77,183.60</a:t>
                      </a:r>
                    </a:p>
                  </a:txBody>
                  <a:tcPr anchor="ctr"/>
                </a:tc>
                <a:tc>
                  <a:txBody>
                    <a:bodyPr/>
                    <a:lstStyle/>
                    <a:p>
                      <a:pPr>
                        <a:buNone/>
                      </a:pPr>
                      <a:r>
                        <a:rPr lang="en-IN" sz="2200"/>
                        <a:t>2011-01-18</a:t>
                      </a:r>
                    </a:p>
                  </a:txBody>
                  <a:tcPr anchor="ctr"/>
                </a:tc>
                <a:tc>
                  <a:txBody>
                    <a:bodyPr/>
                    <a:lstStyle/>
                    <a:p>
                      <a:pPr>
                        <a:buNone/>
                      </a:pPr>
                      <a:r>
                        <a:rPr lang="en-IN" sz="2200"/>
                        <a:t>10:01:00</a:t>
                      </a:r>
                    </a:p>
                  </a:txBody>
                  <a:tcPr anchor="ctr"/>
                </a:tc>
                <a:tc>
                  <a:txBody>
                    <a:bodyPr/>
                    <a:lstStyle/>
                    <a:p>
                      <a:pPr>
                        <a:buNone/>
                      </a:pPr>
                      <a:r>
                        <a:rPr lang="en-IN" sz="2200"/>
                        <a:t>2011-12-07</a:t>
                      </a:r>
                    </a:p>
                  </a:txBody>
                  <a:tcPr anchor="ctr"/>
                </a:tc>
                <a:tc>
                  <a:txBody>
                    <a:bodyPr/>
                    <a:lstStyle/>
                    <a:p>
                      <a:pPr>
                        <a:buNone/>
                      </a:pPr>
                      <a:r>
                        <a:rPr lang="en-IN" sz="2200" dirty="0"/>
                        <a:t>15:52:00</a:t>
                      </a:r>
                    </a:p>
                  </a:txBody>
                  <a:tcPr anchor="ctr"/>
                </a:tc>
                <a:extLst>
                  <a:ext uri="{0D108BD9-81ED-4DB2-BD59-A6C34878D82A}">
                    <a16:rowId xmlns:a16="http://schemas.microsoft.com/office/drawing/2014/main" val="4112616306"/>
                  </a:ext>
                </a:extLst>
              </a:tr>
            </a:tbl>
          </a:graphicData>
        </a:graphic>
      </p:graphicFrame>
      <p:sp>
        <p:nvSpPr>
          <p:cNvPr id="8" name="TextBox 7">
            <a:extLst>
              <a:ext uri="{FF2B5EF4-FFF2-40B4-BE49-F238E27FC236}">
                <a16:creationId xmlns:a16="http://schemas.microsoft.com/office/drawing/2014/main" id="{FBF2D7DB-FDD9-D39B-FC47-1531115E15FA}"/>
              </a:ext>
            </a:extLst>
          </p:cNvPr>
          <p:cNvSpPr txBox="1"/>
          <p:nvPr/>
        </p:nvSpPr>
        <p:spPr>
          <a:xfrm>
            <a:off x="914400" y="4792263"/>
            <a:ext cx="7315200" cy="2062103"/>
          </a:xfrm>
          <a:prstGeom prst="rect">
            <a:avLst/>
          </a:prstGeom>
          <a:noFill/>
        </p:spPr>
        <p:txBody>
          <a:bodyPr wrap="square">
            <a:spAutoFit/>
          </a:bodyPr>
          <a:lstStyle/>
          <a:p>
            <a:pPr>
              <a:buNone/>
            </a:pPr>
            <a:r>
              <a:rPr lang="en-US" sz="2400" b="1" u="sng" dirty="0"/>
              <a:t>Insights Possible:</a:t>
            </a:r>
          </a:p>
          <a:p>
            <a:pPr>
              <a:buNone/>
            </a:pPr>
            <a:endParaRPr lang="en-US" sz="2400" u="sng" dirty="0"/>
          </a:p>
          <a:p>
            <a:pPr>
              <a:buFont typeface="Arial" panose="020B0604020202020204" pitchFamily="34" charset="0"/>
              <a:buChar char="•"/>
            </a:pPr>
            <a:r>
              <a:rPr lang="en-US" sz="2000" dirty="0"/>
              <a:t>Customer lifetime value (CLV) estimation</a:t>
            </a:r>
          </a:p>
          <a:p>
            <a:pPr>
              <a:buFont typeface="Arial" panose="020B0604020202020204" pitchFamily="34" charset="0"/>
              <a:buChar char="•"/>
            </a:pPr>
            <a:r>
              <a:rPr lang="en-US" sz="2000" dirty="0"/>
              <a:t>Identifying high-value vs. churn-risk customers</a:t>
            </a:r>
          </a:p>
          <a:p>
            <a:pPr>
              <a:buFont typeface="Arial" panose="020B0604020202020204" pitchFamily="34" charset="0"/>
              <a:buChar char="•"/>
            </a:pPr>
            <a:r>
              <a:rPr lang="en-US" sz="2000" dirty="0"/>
              <a:t>Analyzing first vs. last purchase timelines</a:t>
            </a:r>
          </a:p>
          <a:p>
            <a:pPr>
              <a:buFont typeface="Arial" panose="020B0604020202020204" pitchFamily="34" charset="0"/>
              <a:buChar char="•"/>
            </a:pPr>
            <a:r>
              <a:rPr lang="en-US" sz="2000" dirty="0"/>
              <a:t>Evaluating overall customer contribution to revenue</a:t>
            </a:r>
          </a:p>
        </p:txBody>
      </p:sp>
    </p:spTree>
    <p:extLst>
      <p:ext uri="{BB962C8B-B14F-4D97-AF65-F5344CB8AC3E}">
        <p14:creationId xmlns:p14="http://schemas.microsoft.com/office/powerpoint/2010/main" val="407520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1587874" y="720313"/>
            <a:ext cx="8201382" cy="566976"/>
          </a:xfrm>
          <a:prstGeom prst="rect">
            <a:avLst/>
          </a:prstGeom>
          <a:noFill/>
          <a:ln/>
        </p:spPr>
        <p:txBody>
          <a:bodyPr wrap="none" lIns="0" tIns="0" rIns="0" bIns="0" rtlCol="0" anchor="t"/>
          <a:lstStyle/>
          <a:p>
            <a:pPr marL="0" indent="0" algn="l">
              <a:lnSpc>
                <a:spcPts val="4450"/>
              </a:lnSpc>
              <a:buNone/>
            </a:pPr>
            <a:r>
              <a:rPr lang="en-US" sz="3550" b="1" dirty="0">
                <a:solidFill>
                  <a:srgbClr val="006747"/>
                </a:solidFill>
                <a:latin typeface="Noto Serif SC Bold" pitchFamily="34" charset="0"/>
                <a:ea typeface="Noto Serif SC Bold" pitchFamily="34" charset="-122"/>
                <a:cs typeface="Noto Serif SC Bold" pitchFamily="34" charset="-120"/>
              </a:rPr>
              <a:t>                                     Dataset Cleaning </a:t>
            </a:r>
            <a:endParaRPr lang="en-US" sz="3550" dirty="0"/>
          </a:p>
        </p:txBody>
      </p:sp>
      <p:sp>
        <p:nvSpPr>
          <p:cNvPr id="3" name="Text 1"/>
          <p:cNvSpPr/>
          <p:nvPr/>
        </p:nvSpPr>
        <p:spPr>
          <a:xfrm>
            <a:off x="793790" y="1599247"/>
            <a:ext cx="11654433" cy="432911"/>
          </a:xfrm>
          <a:prstGeom prst="rect">
            <a:avLst/>
          </a:prstGeom>
          <a:noFill/>
          <a:ln/>
        </p:spPr>
        <p:txBody>
          <a:bodyPr wrap="none" lIns="0" tIns="0" rIns="0" bIns="0" rtlCol="0" anchor="t"/>
          <a:lstStyle/>
          <a:p>
            <a:pPr marL="0" indent="0" algn="l">
              <a:lnSpc>
                <a:spcPts val="3300"/>
              </a:lnSpc>
              <a:buNone/>
            </a:pPr>
            <a:r>
              <a:rPr lang="en-US" sz="2650" b="1" dirty="0">
                <a:solidFill>
                  <a:srgbClr val="006747"/>
                </a:solidFill>
                <a:latin typeface="Noto Serif SC Bold" pitchFamily="34" charset="0"/>
                <a:ea typeface="Noto Serif SC Bold" pitchFamily="34" charset="-122"/>
                <a:cs typeface="Noto Serif SC Bold" pitchFamily="34" charset="-120"/>
              </a:rPr>
              <a:t>                     (</a:t>
            </a:r>
            <a:r>
              <a:rPr lang="en-US" sz="2650" b="1" dirty="0">
                <a:solidFill>
                  <a:srgbClr val="4B4A4A"/>
                </a:solidFill>
                <a:highlight>
                  <a:srgbClr val="D8ECE5"/>
                </a:highlight>
                <a:latin typeface="Consolas" pitchFamily="34" charset="0"/>
                <a:ea typeface="Consolas" pitchFamily="34" charset="-122"/>
                <a:cs typeface="Consolas" pitchFamily="34" charset="-120"/>
              </a:rPr>
              <a:t>customer_summary copy</a:t>
            </a:r>
            <a:r>
              <a:rPr lang="en-US" sz="2650" b="1" dirty="0">
                <a:solidFill>
                  <a:srgbClr val="006747"/>
                </a:solidFill>
                <a:latin typeface="Noto Serif SC Bold" pitchFamily="34" charset="0"/>
                <a:ea typeface="Noto Serif SC Bold" pitchFamily="34" charset="-122"/>
                <a:cs typeface="Noto Serif SC Bold" pitchFamily="34" charset="-120"/>
              </a:rPr>
              <a:t>) → </a:t>
            </a:r>
            <a:r>
              <a:rPr lang="en-US" sz="2650" b="1" dirty="0">
                <a:solidFill>
                  <a:srgbClr val="4B4A4A"/>
                </a:solidFill>
                <a:highlight>
                  <a:srgbClr val="D8ECE5"/>
                </a:highlight>
                <a:latin typeface="Consolas" pitchFamily="34" charset="0"/>
                <a:ea typeface="Consolas" pitchFamily="34" charset="-122"/>
                <a:cs typeface="Consolas" pitchFamily="34" charset="-120"/>
              </a:rPr>
              <a:t>cleaned_customer_summary</a:t>
            </a:r>
            <a:endParaRPr lang="en-US" sz="2650" dirty="0"/>
          </a:p>
        </p:txBody>
      </p:sp>
      <p:sp>
        <p:nvSpPr>
          <p:cNvPr id="4" name="Text 2"/>
          <p:cNvSpPr/>
          <p:nvPr/>
        </p:nvSpPr>
        <p:spPr>
          <a:xfrm>
            <a:off x="793790" y="248292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Checked the table structure and validated data types</a:t>
            </a:r>
            <a:r>
              <a:rPr lang="en-US" sz="1750" dirty="0">
                <a:solidFill>
                  <a:srgbClr val="4B4A4A"/>
                </a:solidFill>
                <a:latin typeface="Geist" pitchFamily="34" charset="0"/>
                <a:ea typeface="Geist" pitchFamily="34" charset="-122"/>
                <a:cs typeface="Geist" pitchFamily="34" charset="-120"/>
              </a:rPr>
              <a:t>.</a:t>
            </a:r>
            <a:endParaRPr lang="en-US" sz="1750" dirty="0"/>
          </a:p>
        </p:txBody>
      </p:sp>
      <p:sp>
        <p:nvSpPr>
          <p:cNvPr id="5" name="Text 3"/>
          <p:cNvSpPr/>
          <p:nvPr/>
        </p:nvSpPr>
        <p:spPr>
          <a:xfrm>
            <a:off x="793790" y="292512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Removed duplicate rows based on CustomerID</a:t>
            </a:r>
            <a:r>
              <a:rPr lang="en-US" sz="1750" dirty="0">
                <a:solidFill>
                  <a:srgbClr val="4B4A4A"/>
                </a:solidFill>
                <a:latin typeface="Geist" pitchFamily="34" charset="0"/>
                <a:ea typeface="Geist" pitchFamily="34" charset="-122"/>
                <a:cs typeface="Geist" pitchFamily="34" charset="-120"/>
              </a:rPr>
              <a:t>.</a:t>
            </a:r>
            <a:endParaRPr lang="en-US" sz="1750" dirty="0"/>
          </a:p>
        </p:txBody>
      </p:sp>
      <p:sp>
        <p:nvSpPr>
          <p:cNvPr id="6" name="Text 4"/>
          <p:cNvSpPr/>
          <p:nvPr/>
        </p:nvSpPr>
        <p:spPr>
          <a:xfrm>
            <a:off x="793790" y="3367326"/>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Handled NULL values and invalid placeholders like </a:t>
            </a:r>
            <a:r>
              <a:rPr lang="en-US" sz="1750" b="1" dirty="0">
                <a:solidFill>
                  <a:srgbClr val="4B4A4A"/>
                </a:solidFill>
                <a:highlight>
                  <a:srgbClr val="D8ECE5"/>
                </a:highlight>
                <a:latin typeface="Consolas" pitchFamily="34" charset="0"/>
                <a:ea typeface="Consolas" pitchFamily="34" charset="-122"/>
                <a:cs typeface="Consolas" pitchFamily="34" charset="-120"/>
              </a:rPr>
              <a:t>'NA'</a:t>
            </a:r>
            <a:r>
              <a:rPr lang="en-US" sz="1750" b="1" dirty="0">
                <a:solidFill>
                  <a:srgbClr val="4B4A4A"/>
                </a:solidFill>
                <a:latin typeface="Geist" pitchFamily="34" charset="0"/>
                <a:ea typeface="Geist" pitchFamily="34" charset="-122"/>
                <a:cs typeface="Geist" pitchFamily="34" charset="-120"/>
              </a:rPr>
              <a:t>, </a:t>
            </a:r>
            <a:r>
              <a:rPr lang="en-US" sz="1750" b="1" dirty="0">
                <a:solidFill>
                  <a:srgbClr val="4B4A4A"/>
                </a:solidFill>
                <a:highlight>
                  <a:srgbClr val="D8ECE5"/>
                </a:highlight>
                <a:latin typeface="Consolas" pitchFamily="34" charset="0"/>
                <a:ea typeface="Consolas" pitchFamily="34" charset="-122"/>
                <a:cs typeface="Consolas" pitchFamily="34" charset="-120"/>
              </a:rPr>
              <a:t>'NULL'</a:t>
            </a:r>
            <a:r>
              <a:rPr lang="en-US" sz="1750" b="1" dirty="0">
                <a:solidFill>
                  <a:srgbClr val="4B4A4A"/>
                </a:solidFill>
                <a:latin typeface="Geist" pitchFamily="34" charset="0"/>
                <a:ea typeface="Geist" pitchFamily="34" charset="-122"/>
                <a:cs typeface="Geist" pitchFamily="34" charset="-120"/>
              </a:rPr>
              <a:t>, and empty strings.</a:t>
            </a:r>
            <a:endParaRPr lang="en-US" sz="1750" b="1" dirty="0"/>
          </a:p>
        </p:txBody>
      </p:sp>
      <p:sp>
        <p:nvSpPr>
          <p:cNvPr id="7" name="Text 5"/>
          <p:cNvSpPr/>
          <p:nvPr/>
        </p:nvSpPr>
        <p:spPr>
          <a:xfrm>
            <a:off x="793790" y="381714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Removed customers with zero or negative orders, negative quantities, or negative spending</a:t>
            </a:r>
            <a:r>
              <a:rPr lang="en-US" sz="1750" dirty="0">
                <a:solidFill>
                  <a:srgbClr val="4B4A4A"/>
                </a:solidFill>
                <a:latin typeface="Geist" pitchFamily="34" charset="0"/>
                <a:ea typeface="Geist" pitchFamily="34" charset="-122"/>
                <a:cs typeface="Geist" pitchFamily="34" charset="-120"/>
              </a:rPr>
              <a:t>.</a:t>
            </a:r>
            <a:endParaRPr lang="en-US" sz="1750" dirty="0"/>
          </a:p>
        </p:txBody>
      </p:sp>
      <p:sp>
        <p:nvSpPr>
          <p:cNvPr id="8" name="Text 6"/>
          <p:cNvSpPr/>
          <p:nvPr/>
        </p:nvSpPr>
        <p:spPr>
          <a:xfrm>
            <a:off x="793790" y="4259342"/>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Rounded the </a:t>
            </a:r>
            <a:r>
              <a:rPr lang="en-US" sz="1750" b="1" dirty="0">
                <a:solidFill>
                  <a:srgbClr val="4B4A4A"/>
                </a:solidFill>
                <a:highlight>
                  <a:srgbClr val="D8ECE5"/>
                </a:highlight>
                <a:latin typeface="Consolas" pitchFamily="34" charset="0"/>
                <a:ea typeface="Consolas" pitchFamily="34" charset="-122"/>
                <a:cs typeface="Consolas" pitchFamily="34" charset="-120"/>
              </a:rPr>
              <a:t>total_spent</a:t>
            </a:r>
            <a:r>
              <a:rPr lang="en-US" sz="1750" b="1" dirty="0">
                <a:solidFill>
                  <a:srgbClr val="4B4A4A"/>
                </a:solidFill>
                <a:latin typeface="Geist" pitchFamily="34" charset="0"/>
                <a:ea typeface="Geist" pitchFamily="34" charset="-122"/>
                <a:cs typeface="Geist" pitchFamily="34" charset="-120"/>
              </a:rPr>
              <a:t> column to 2 decimal places for consistency.</a:t>
            </a:r>
            <a:endParaRPr lang="en-US" sz="1750" b="1" dirty="0"/>
          </a:p>
        </p:txBody>
      </p:sp>
      <p:sp>
        <p:nvSpPr>
          <p:cNvPr id="9" name="Text 7"/>
          <p:cNvSpPr/>
          <p:nvPr/>
        </p:nvSpPr>
        <p:spPr>
          <a:xfrm>
            <a:off x="793790" y="470916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Split the first_purchase and last_purchase datetime columns into separate date and time fields.</a:t>
            </a:r>
            <a:endParaRPr lang="en-US" sz="1750" b="1" dirty="0"/>
          </a:p>
        </p:txBody>
      </p:sp>
      <p:sp>
        <p:nvSpPr>
          <p:cNvPr id="10" name="Text 8"/>
          <p:cNvSpPr/>
          <p:nvPr/>
        </p:nvSpPr>
        <p:spPr>
          <a:xfrm>
            <a:off x="793790" y="515135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Converted columns into correct data types:</a:t>
            </a:r>
            <a:endParaRPr lang="en-US" sz="1750" b="1" dirty="0"/>
          </a:p>
        </p:txBody>
      </p:sp>
      <p:sp>
        <p:nvSpPr>
          <p:cNvPr id="11" name="Text 9"/>
          <p:cNvSpPr/>
          <p:nvPr/>
        </p:nvSpPr>
        <p:spPr>
          <a:xfrm>
            <a:off x="793790" y="5593556"/>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CustomerID</a:t>
            </a:r>
            <a:r>
              <a:rPr lang="en-US" sz="1750" b="1" dirty="0">
                <a:solidFill>
                  <a:srgbClr val="4B4A4A"/>
                </a:solidFill>
                <a:latin typeface="Geist" pitchFamily="34" charset="0"/>
                <a:ea typeface="Geist" pitchFamily="34" charset="-122"/>
                <a:cs typeface="Geist" pitchFamily="34" charset="-120"/>
              </a:rPr>
              <a:t> → INT</a:t>
            </a:r>
            <a:endParaRPr lang="en-US" sz="1750" b="1" dirty="0"/>
          </a:p>
        </p:txBody>
      </p:sp>
      <p:sp>
        <p:nvSpPr>
          <p:cNvPr id="12" name="Text 10"/>
          <p:cNvSpPr/>
          <p:nvPr/>
        </p:nvSpPr>
        <p:spPr>
          <a:xfrm>
            <a:off x="793790" y="6043374"/>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total_orders</a:t>
            </a:r>
            <a:r>
              <a:rPr lang="en-US" sz="1750" b="1" dirty="0">
                <a:solidFill>
                  <a:srgbClr val="4B4A4A"/>
                </a:solidFill>
                <a:latin typeface="Geist" pitchFamily="34" charset="0"/>
                <a:ea typeface="Geist" pitchFamily="34" charset="-122"/>
                <a:cs typeface="Geist" pitchFamily="34" charset="-120"/>
              </a:rPr>
              <a:t> → INT</a:t>
            </a:r>
            <a:endParaRPr lang="en-US" sz="1750" b="1" dirty="0"/>
          </a:p>
        </p:txBody>
      </p:sp>
      <p:sp>
        <p:nvSpPr>
          <p:cNvPr id="13" name="Text 11"/>
          <p:cNvSpPr/>
          <p:nvPr/>
        </p:nvSpPr>
        <p:spPr>
          <a:xfrm>
            <a:off x="793790" y="6493193"/>
            <a:ext cx="13042821" cy="370523"/>
          </a:xfrm>
          <a:prstGeom prst="rect">
            <a:avLst/>
          </a:prstGeom>
          <a:noFill/>
          <a:ln/>
        </p:spPr>
        <p:txBody>
          <a:bodyPr wrap="none" lIns="0" tIns="0" rIns="0" bIns="0" rtlCol="0" anchor="t"/>
          <a:lstStyle/>
          <a:p>
            <a:pPr marL="685800" lvl="1" indent="-342900" algn="l">
              <a:lnSpc>
                <a:spcPts val="2850"/>
              </a:lnSpc>
              <a:buSzPct val="100000"/>
              <a:buChar char="•"/>
            </a:pPr>
            <a:r>
              <a:rPr lang="en-US" sz="1750" b="1" dirty="0">
                <a:solidFill>
                  <a:srgbClr val="4B4A4A"/>
                </a:solidFill>
                <a:highlight>
                  <a:srgbClr val="D8ECE5"/>
                </a:highlight>
                <a:latin typeface="Consolas" pitchFamily="34" charset="0"/>
                <a:ea typeface="Consolas" pitchFamily="34" charset="-122"/>
                <a:cs typeface="Consolas" pitchFamily="34" charset="-120"/>
              </a:rPr>
              <a:t>total_spent</a:t>
            </a:r>
            <a:r>
              <a:rPr lang="en-US" sz="1750" b="1" dirty="0">
                <a:solidFill>
                  <a:srgbClr val="4B4A4A"/>
                </a:solidFill>
                <a:latin typeface="Geist" pitchFamily="34" charset="0"/>
                <a:ea typeface="Geist" pitchFamily="34" charset="-122"/>
                <a:cs typeface="Geist" pitchFamily="34" charset="-120"/>
              </a:rPr>
              <a:t> → DECIMAL(10,2)</a:t>
            </a:r>
            <a:endParaRPr lang="en-US" sz="1750" b="1" dirty="0"/>
          </a:p>
        </p:txBody>
      </p:sp>
      <p:sp>
        <p:nvSpPr>
          <p:cNvPr id="14" name="Text 12"/>
          <p:cNvSpPr/>
          <p:nvPr/>
        </p:nvSpPr>
        <p:spPr>
          <a:xfrm>
            <a:off x="793790" y="6943011"/>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4B4A4A"/>
                </a:solidFill>
                <a:latin typeface="Geist" pitchFamily="34" charset="0"/>
                <a:ea typeface="Geist" pitchFamily="34" charset="-122"/>
                <a:cs typeface="Geist" pitchFamily="34" charset="-120"/>
              </a:rPr>
              <a:t>Created a final cleaned table: </a:t>
            </a:r>
            <a:r>
              <a:rPr lang="en-US" sz="1750" b="1" dirty="0">
                <a:solidFill>
                  <a:srgbClr val="4B4A4A"/>
                </a:solidFill>
                <a:highlight>
                  <a:srgbClr val="D8ECE5"/>
                </a:highlight>
                <a:latin typeface="Consolas" pitchFamily="34" charset="0"/>
                <a:ea typeface="Consolas" pitchFamily="34" charset="-122"/>
                <a:cs typeface="Consolas" pitchFamily="34" charset="-120"/>
              </a:rPr>
              <a:t>cleaned_customer_summary</a:t>
            </a:r>
            <a:r>
              <a:rPr lang="en-US" sz="1750" dirty="0">
                <a:solidFill>
                  <a:srgbClr val="4B4A4A"/>
                </a:solidFill>
                <a:latin typeface="Geist" pitchFamily="34" charset="0"/>
                <a:ea typeface="Geist" pitchFamily="34" charset="-122"/>
                <a:cs typeface="Geist" pitchFamily="34" charset="-120"/>
              </a:rPr>
              <a:t>.</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2235404" y="740582"/>
            <a:ext cx="6699647" cy="445056"/>
          </a:xfrm>
          <a:prstGeom prst="rect">
            <a:avLst/>
          </a:prstGeom>
          <a:noFill/>
          <a:ln/>
        </p:spPr>
        <p:txBody>
          <a:bodyPr wrap="none" lIns="0" tIns="0" rIns="0" bIns="0" rtlCol="0" anchor="t"/>
          <a:lstStyle/>
          <a:p>
            <a:pPr marL="0" indent="0" algn="l">
              <a:lnSpc>
                <a:spcPts val="3500"/>
              </a:lnSpc>
              <a:buNone/>
            </a:pPr>
            <a:r>
              <a:rPr lang="en-US" sz="2800" b="1" i="1" dirty="0">
                <a:solidFill>
                  <a:srgbClr val="006747"/>
                </a:solidFill>
                <a:latin typeface="Noto Serif SC Bold" pitchFamily="34" charset="0"/>
                <a:ea typeface="Noto Serif SC Bold" pitchFamily="34" charset="-122"/>
                <a:cs typeface="Noto Serif SC Bold" pitchFamily="34" charset="-120"/>
              </a:rPr>
              <a:t/>
            </a:r>
            <a:r>
              <a:rPr lang="en-US" sz="3200" b="1" i="1" dirty="0">
                <a:solidFill>
                  <a:srgbClr val="006747"/>
                </a:solidFill>
                <a:latin typeface="Noto Serif SC Bold" pitchFamily="34" charset="0"/>
                <a:ea typeface="Noto Serif SC Bold" pitchFamily="34" charset="-122"/>
                <a:cs typeface="Noto Serif SC Bold" pitchFamily="34" charset="-120"/>
              </a:rPr>
              <a:t>BUSINESS PROBLEM</a:t>
            </a:r>
            <a:endParaRPr lang="en-US" sz="3200" dirty="0"/>
          </a:p>
        </p:txBody>
      </p:sp>
      <p:sp>
        <p:nvSpPr>
          <p:cNvPr id="3" name="Text 1"/>
          <p:cNvSpPr/>
          <p:nvPr/>
        </p:nvSpPr>
        <p:spPr>
          <a:xfrm>
            <a:off x="808792" y="1448885"/>
            <a:ext cx="13384054" cy="711994"/>
          </a:xfrm>
          <a:prstGeom prst="rect">
            <a:avLst/>
          </a:prstGeom>
          <a:noFill/>
          <a:ln/>
        </p:spPr>
        <p:txBody>
          <a:bodyPr wrap="square" lIns="0" tIns="0" rIns="0" bIns="0" rtlCol="0" anchor="t"/>
          <a:lstStyle/>
          <a:p>
            <a:pPr marL="0" indent="0" algn="l">
              <a:lnSpc>
                <a:spcPts val="2800"/>
              </a:lnSpc>
              <a:buNone/>
            </a:pPr>
            <a:r>
              <a:rPr lang="en-US" sz="1750" b="1" i="1" dirty="0">
                <a:solidFill>
                  <a:srgbClr val="4B4A4A"/>
                </a:solidFill>
                <a:latin typeface="Geist" pitchFamily="34" charset="0"/>
                <a:ea typeface="Geist" pitchFamily="34" charset="-122"/>
                <a:cs typeface="Geist" pitchFamily="34" charset="-120"/>
              </a:rPr>
              <a:t>How can SQL Server be used to clean, prepare, and analyze an online retail sales dataset to uncover insights on customer behavior, product performance, revenue trends, and customer retention and churn, in order to support data-driven business decisions?</a:t>
            </a:r>
            <a:endParaRPr lang="en-US" sz="1750" b="1" dirty="0"/>
          </a:p>
        </p:txBody>
      </p:sp>
      <p:sp>
        <p:nvSpPr>
          <p:cNvPr id="4" name="Text 2"/>
          <p:cNvSpPr/>
          <p:nvPr/>
        </p:nvSpPr>
        <p:spPr>
          <a:xfrm>
            <a:off x="1676144" y="2660987"/>
            <a:ext cx="6780967" cy="333732"/>
          </a:xfrm>
          <a:prstGeom prst="rect">
            <a:avLst/>
          </a:prstGeom>
          <a:noFill/>
          <a:ln/>
        </p:spPr>
        <p:txBody>
          <a:bodyPr wrap="none" lIns="0" tIns="0" rIns="0" bIns="0" rtlCol="0" anchor="t"/>
          <a:lstStyle/>
          <a:p>
            <a:pPr marL="0" indent="0" algn="l">
              <a:lnSpc>
                <a:spcPts val="2600"/>
              </a:lnSpc>
              <a:buNone/>
            </a:pPr>
            <a:r>
              <a:rPr lang="en-US" sz="2100" b="1" i="1" dirty="0">
                <a:solidFill>
                  <a:srgbClr val="335E23"/>
                </a:solidFill>
                <a:latin typeface="Noto Serif SC Bold" pitchFamily="34" charset="0"/>
                <a:ea typeface="Noto Serif SC Bold" pitchFamily="34" charset="-122"/>
                <a:cs typeface="Noto Serif SC Bold" pitchFamily="34" charset="-120"/>
              </a:rPr>
              <a:t/>
            </a:r>
            <a:r>
              <a:rPr lang="en-US" sz="3200" b="1" i="1" dirty="0">
                <a:solidFill>
                  <a:srgbClr val="335E23"/>
                </a:solidFill>
                <a:latin typeface="Noto Serif SC Bold" pitchFamily="34" charset="0"/>
                <a:ea typeface="Noto Serif SC Bold" pitchFamily="34" charset="-122"/>
                <a:cs typeface="Noto Serif SC Bold" pitchFamily="34" charset="-120"/>
              </a:rPr>
              <a:t>WHO IS IT USEFUL FOR?</a:t>
            </a:r>
            <a:endParaRPr lang="en-US" sz="3200" dirty="0"/>
          </a:p>
        </p:txBody>
      </p:sp>
      <p:sp>
        <p:nvSpPr>
          <p:cNvPr id="5" name="Shape 3"/>
          <p:cNvSpPr/>
          <p:nvPr/>
        </p:nvSpPr>
        <p:spPr>
          <a:xfrm>
            <a:off x="623173" y="3471505"/>
            <a:ext cx="13384054" cy="3667601"/>
          </a:xfrm>
          <a:prstGeom prst="roundRect">
            <a:avLst>
              <a:gd name="adj" fmla="val 4370"/>
            </a:avLst>
          </a:prstGeom>
          <a:noFill/>
          <a:ln w="7620">
            <a:solidFill>
              <a:srgbClr val="000000">
                <a:alpha val="8000"/>
              </a:srgbClr>
            </a:solidFill>
            <a:prstDash val="solid"/>
          </a:ln>
        </p:spPr>
        <p:txBody>
          <a:bodyPr/>
          <a:lstStyle/>
          <a:p>
            <a:endParaRPr lang="en-IN"/>
          </a:p>
        </p:txBody>
      </p:sp>
      <p:sp>
        <p:nvSpPr>
          <p:cNvPr id="6" name="Shape 4"/>
          <p:cNvSpPr/>
          <p:nvPr/>
        </p:nvSpPr>
        <p:spPr>
          <a:xfrm>
            <a:off x="646033" y="3479125"/>
            <a:ext cx="13368814" cy="513755"/>
          </a:xfrm>
          <a:prstGeom prst="rect">
            <a:avLst/>
          </a:prstGeom>
          <a:solidFill>
            <a:srgbClr val="FFFFFF">
              <a:alpha val="4000"/>
            </a:srgbClr>
          </a:solidFill>
          <a:ln/>
        </p:spPr>
        <p:txBody>
          <a:bodyPr/>
          <a:lstStyle/>
          <a:p>
            <a:endParaRPr lang="en-IN"/>
          </a:p>
        </p:txBody>
      </p:sp>
      <p:sp>
        <p:nvSpPr>
          <p:cNvPr id="7" name="Text 5"/>
          <p:cNvSpPr/>
          <p:nvPr/>
        </p:nvSpPr>
        <p:spPr>
          <a:xfrm>
            <a:off x="808792" y="3593544"/>
            <a:ext cx="6324600" cy="284917"/>
          </a:xfrm>
          <a:prstGeom prst="rect">
            <a:avLst/>
          </a:prstGeom>
          <a:noFill/>
          <a:ln/>
        </p:spPr>
        <p:txBody>
          <a:bodyPr wrap="none" lIns="0" tIns="0" rIns="0" bIns="0" rtlCol="0" anchor="t"/>
          <a:lstStyle/>
          <a:p>
            <a:pPr marL="0" indent="0" algn="l">
              <a:lnSpc>
                <a:spcPts val="2200"/>
              </a:lnSpc>
              <a:buNone/>
            </a:pPr>
            <a:r>
              <a:rPr lang="en-US" sz="1400" b="1" dirty="0">
                <a:solidFill>
                  <a:srgbClr val="4B4A4A"/>
                </a:solidFill>
                <a:latin typeface="Geist" pitchFamily="34" charset="0"/>
                <a:ea typeface="Geist" pitchFamily="34" charset="-122"/>
                <a:cs typeface="Geist" pitchFamily="34" charset="-120"/>
              </a:rPr>
              <a:t/>
            </a:r>
            <a:r>
              <a:rPr lang="en-US" sz="2400" dirty="0">
                <a:solidFill>
                  <a:srgbClr val="4B4A4A"/>
                </a:solidFill>
                <a:latin typeface="Forte" panose="03060902040502070203" pitchFamily="66" charset="0"/>
                <a:ea typeface="Geist" pitchFamily="34" charset="-122"/>
                <a:cs typeface="Geist" pitchFamily="34" charset="-120"/>
              </a:rPr>
              <a:t>Who</a:t>
            </a:r>
            <a:endParaRPr lang="en-US" sz="2400" dirty="0">
              <a:latin typeface="Forte" panose="03060902040502070203" pitchFamily="66" charset="0"/>
            </a:endParaRPr>
          </a:p>
        </p:txBody>
      </p:sp>
      <p:sp>
        <p:nvSpPr>
          <p:cNvPr id="8" name="Text 6"/>
          <p:cNvSpPr/>
          <p:nvPr/>
        </p:nvSpPr>
        <p:spPr>
          <a:xfrm>
            <a:off x="5066628" y="3626524"/>
            <a:ext cx="6324600" cy="284917"/>
          </a:xfrm>
          <a:prstGeom prst="rect">
            <a:avLst/>
          </a:prstGeom>
          <a:noFill/>
          <a:ln/>
        </p:spPr>
        <p:txBody>
          <a:bodyPr wrap="none" lIns="0" tIns="0" rIns="0" bIns="0" rtlCol="0" anchor="t"/>
          <a:lstStyle/>
          <a:p>
            <a:pPr marL="0" indent="0" algn="l">
              <a:lnSpc>
                <a:spcPts val="2200"/>
              </a:lnSpc>
              <a:buNone/>
            </a:pPr>
            <a:r>
              <a:rPr lang="en-US" sz="2400" b="1" dirty="0">
                <a:solidFill>
                  <a:srgbClr val="4B4A4A"/>
                </a:solidFill>
                <a:latin typeface="Forte" panose="03060902040502070203" pitchFamily="66" charset="0"/>
                <a:ea typeface="Geist" pitchFamily="34" charset="-122"/>
                <a:cs typeface="Geist" pitchFamily="34" charset="-120"/>
              </a:rPr>
              <a:t/>
            </a:r>
            <a:r>
              <a:rPr lang="en-US" sz="2400" dirty="0">
                <a:solidFill>
                  <a:srgbClr val="4B4A4A"/>
                </a:solidFill>
                <a:latin typeface="Forte" panose="03060902040502070203" pitchFamily="66" charset="0"/>
                <a:ea typeface="Geist" pitchFamily="34" charset="-122"/>
                <a:cs typeface="Geist" pitchFamily="34" charset="-120"/>
              </a:rPr>
              <a:t>How It’s Useful</a:t>
            </a:r>
            <a:endParaRPr lang="en-US" sz="2400" dirty="0">
              <a:latin typeface="Forte" panose="03060902040502070203" pitchFamily="66" charset="0"/>
            </a:endParaRPr>
          </a:p>
        </p:txBody>
      </p:sp>
      <p:sp>
        <p:nvSpPr>
          <p:cNvPr id="9" name="Shape 7"/>
          <p:cNvSpPr/>
          <p:nvPr/>
        </p:nvSpPr>
        <p:spPr>
          <a:xfrm>
            <a:off x="630793" y="3992880"/>
            <a:ext cx="13368814" cy="798671"/>
          </a:xfrm>
          <a:prstGeom prst="rect">
            <a:avLst/>
          </a:prstGeom>
          <a:solidFill>
            <a:srgbClr val="000000">
              <a:alpha val="4000"/>
            </a:srgbClr>
          </a:solidFill>
          <a:ln/>
        </p:spPr>
        <p:txBody>
          <a:bodyPr/>
          <a:lstStyle/>
          <a:p>
            <a:endParaRPr lang="en-IN"/>
          </a:p>
        </p:txBody>
      </p:sp>
      <p:sp>
        <p:nvSpPr>
          <p:cNvPr id="10" name="Text 8"/>
          <p:cNvSpPr/>
          <p:nvPr/>
        </p:nvSpPr>
        <p:spPr>
          <a:xfrm>
            <a:off x="1101560" y="4277796"/>
            <a:ext cx="6324600" cy="284917"/>
          </a:xfrm>
          <a:prstGeom prst="rect">
            <a:avLst/>
          </a:prstGeom>
          <a:noFill/>
          <a:ln/>
        </p:spPr>
        <p:txBody>
          <a:bodyPr wrap="non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Business Analysts / Data Analysts</a:t>
            </a:r>
            <a:endParaRPr lang="en-US" sz="1600" b="1" dirty="0"/>
          </a:p>
        </p:txBody>
      </p:sp>
      <p:sp>
        <p:nvSpPr>
          <p:cNvPr id="11" name="Text 9"/>
          <p:cNvSpPr/>
          <p:nvPr/>
        </p:nvSpPr>
        <p:spPr>
          <a:xfrm>
            <a:off x="6317913" y="4143394"/>
            <a:ext cx="6324600" cy="569833"/>
          </a:xfrm>
          <a:prstGeom prst="rect">
            <a:avLst/>
          </a:prstGeom>
          <a:noFill/>
          <a:ln/>
        </p:spPr>
        <p:txBody>
          <a:bodyPr wrap="squar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Track sales trends, analyze customer behavior, identify high-value &amp; churn customers</a:t>
            </a:r>
            <a:endParaRPr lang="en-US" sz="1600" b="1" dirty="0"/>
          </a:p>
        </p:txBody>
      </p:sp>
      <p:sp>
        <p:nvSpPr>
          <p:cNvPr id="12" name="Shape 10"/>
          <p:cNvSpPr/>
          <p:nvPr/>
        </p:nvSpPr>
        <p:spPr>
          <a:xfrm>
            <a:off x="630793" y="4791551"/>
            <a:ext cx="13368814" cy="798671"/>
          </a:xfrm>
          <a:prstGeom prst="rect">
            <a:avLst/>
          </a:prstGeom>
          <a:solidFill>
            <a:srgbClr val="FFFFFF">
              <a:alpha val="4000"/>
            </a:srgbClr>
          </a:solidFill>
          <a:ln/>
        </p:spPr>
        <p:txBody>
          <a:bodyPr/>
          <a:lstStyle/>
          <a:p>
            <a:endParaRPr lang="en-IN"/>
          </a:p>
        </p:txBody>
      </p:sp>
      <p:sp>
        <p:nvSpPr>
          <p:cNvPr id="13" name="Text 11"/>
          <p:cNvSpPr/>
          <p:nvPr/>
        </p:nvSpPr>
        <p:spPr>
          <a:xfrm>
            <a:off x="1101560" y="5026209"/>
            <a:ext cx="6324600" cy="284917"/>
          </a:xfrm>
          <a:prstGeom prst="rect">
            <a:avLst/>
          </a:prstGeom>
          <a:noFill/>
          <a:ln/>
        </p:spPr>
        <p:txBody>
          <a:bodyPr wrap="non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Marketing Teams</a:t>
            </a:r>
            <a:endParaRPr lang="en-US" sz="1600" b="1" dirty="0"/>
          </a:p>
        </p:txBody>
      </p:sp>
      <p:sp>
        <p:nvSpPr>
          <p:cNvPr id="14" name="Text 12"/>
          <p:cNvSpPr/>
          <p:nvPr/>
        </p:nvSpPr>
        <p:spPr>
          <a:xfrm>
            <a:off x="6317913" y="4945048"/>
            <a:ext cx="6324600" cy="569833"/>
          </a:xfrm>
          <a:prstGeom prst="rect">
            <a:avLst/>
          </a:prstGeom>
          <a:noFill/>
          <a:ln/>
        </p:spPr>
        <p:txBody>
          <a:bodyPr wrap="squar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Target campaigns using customer segments, improve retention &amp; engagement</a:t>
            </a:r>
            <a:endParaRPr lang="en-US" sz="1600" b="1" dirty="0"/>
          </a:p>
        </p:txBody>
      </p:sp>
      <p:sp>
        <p:nvSpPr>
          <p:cNvPr id="15" name="Shape 13"/>
          <p:cNvSpPr/>
          <p:nvPr/>
        </p:nvSpPr>
        <p:spPr>
          <a:xfrm>
            <a:off x="615553" y="5577944"/>
            <a:ext cx="13368814" cy="513755"/>
          </a:xfrm>
          <a:prstGeom prst="rect">
            <a:avLst/>
          </a:prstGeom>
          <a:solidFill>
            <a:srgbClr val="000000">
              <a:alpha val="4000"/>
            </a:srgbClr>
          </a:solidFill>
          <a:ln/>
        </p:spPr>
        <p:txBody>
          <a:bodyPr/>
          <a:lstStyle/>
          <a:p>
            <a:endParaRPr lang="en-IN"/>
          </a:p>
        </p:txBody>
      </p:sp>
      <p:sp>
        <p:nvSpPr>
          <p:cNvPr id="16" name="Text 14"/>
          <p:cNvSpPr/>
          <p:nvPr/>
        </p:nvSpPr>
        <p:spPr>
          <a:xfrm>
            <a:off x="1101560" y="5704642"/>
            <a:ext cx="6324600" cy="284917"/>
          </a:xfrm>
          <a:prstGeom prst="rect">
            <a:avLst/>
          </a:prstGeom>
          <a:noFill/>
          <a:ln/>
        </p:spPr>
        <p:txBody>
          <a:bodyPr wrap="non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Sales &amp; Product Managers</a:t>
            </a:r>
            <a:endParaRPr lang="en-US" sz="1600" b="1" dirty="0"/>
          </a:p>
        </p:txBody>
      </p:sp>
      <p:sp>
        <p:nvSpPr>
          <p:cNvPr id="17" name="Text 15"/>
          <p:cNvSpPr/>
          <p:nvPr/>
        </p:nvSpPr>
        <p:spPr>
          <a:xfrm>
            <a:off x="6317913" y="5667029"/>
            <a:ext cx="6324600" cy="284917"/>
          </a:xfrm>
          <a:prstGeom prst="rect">
            <a:avLst/>
          </a:prstGeom>
          <a:noFill/>
          <a:ln/>
        </p:spPr>
        <p:txBody>
          <a:bodyPr wrap="non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Optimize product performance, plan inventory, focus on top-selling products</a:t>
            </a:r>
            <a:endParaRPr lang="en-US" sz="1600" b="1" dirty="0"/>
          </a:p>
        </p:txBody>
      </p:sp>
      <p:sp>
        <p:nvSpPr>
          <p:cNvPr id="18" name="Shape 16"/>
          <p:cNvSpPr/>
          <p:nvPr/>
        </p:nvSpPr>
        <p:spPr>
          <a:xfrm>
            <a:off x="630793" y="6103977"/>
            <a:ext cx="13368814" cy="513755"/>
          </a:xfrm>
          <a:prstGeom prst="rect">
            <a:avLst/>
          </a:prstGeom>
          <a:solidFill>
            <a:srgbClr val="FFFFFF">
              <a:alpha val="4000"/>
            </a:srgbClr>
          </a:solidFill>
          <a:ln/>
        </p:spPr>
        <p:txBody>
          <a:bodyPr/>
          <a:lstStyle/>
          <a:p>
            <a:endParaRPr lang="en-IN"/>
          </a:p>
        </p:txBody>
      </p:sp>
      <p:sp>
        <p:nvSpPr>
          <p:cNvPr id="19" name="Text 17"/>
          <p:cNvSpPr/>
          <p:nvPr/>
        </p:nvSpPr>
        <p:spPr>
          <a:xfrm>
            <a:off x="1101560" y="6226987"/>
            <a:ext cx="6324600" cy="284917"/>
          </a:xfrm>
          <a:prstGeom prst="rect">
            <a:avLst/>
          </a:prstGeom>
          <a:noFill/>
          <a:ln/>
        </p:spPr>
        <p:txBody>
          <a:bodyPr wrap="non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Executives / Decision-Makers</a:t>
            </a:r>
            <a:endParaRPr lang="en-US" sz="1600" b="1" dirty="0"/>
          </a:p>
        </p:txBody>
      </p:sp>
      <p:sp>
        <p:nvSpPr>
          <p:cNvPr id="20" name="Text 18"/>
          <p:cNvSpPr/>
          <p:nvPr/>
        </p:nvSpPr>
        <p:spPr>
          <a:xfrm>
            <a:off x="6317913" y="6308426"/>
            <a:ext cx="6324600" cy="284917"/>
          </a:xfrm>
          <a:prstGeom prst="rect">
            <a:avLst/>
          </a:prstGeom>
          <a:noFill/>
          <a:ln/>
        </p:spPr>
        <p:txBody>
          <a:bodyPr wrap="non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Make strategic decisions using KPIs like revenue trends, LTV, and retention</a:t>
            </a:r>
            <a:endParaRPr lang="en-US" sz="1600" b="1" dirty="0"/>
          </a:p>
        </p:txBody>
      </p:sp>
      <p:sp>
        <p:nvSpPr>
          <p:cNvPr id="21" name="Shape 19"/>
          <p:cNvSpPr/>
          <p:nvPr/>
        </p:nvSpPr>
        <p:spPr>
          <a:xfrm>
            <a:off x="0" y="6716071"/>
            <a:ext cx="13368814" cy="513755"/>
          </a:xfrm>
          <a:prstGeom prst="rect">
            <a:avLst/>
          </a:prstGeom>
          <a:solidFill>
            <a:srgbClr val="000000">
              <a:alpha val="4000"/>
            </a:srgbClr>
          </a:solidFill>
          <a:ln/>
        </p:spPr>
        <p:txBody>
          <a:bodyPr/>
          <a:lstStyle/>
          <a:p>
            <a:endParaRPr lang="en-IN"/>
          </a:p>
        </p:txBody>
      </p:sp>
      <p:sp>
        <p:nvSpPr>
          <p:cNvPr id="22" name="Text 20"/>
          <p:cNvSpPr/>
          <p:nvPr/>
        </p:nvSpPr>
        <p:spPr>
          <a:xfrm>
            <a:off x="1101560" y="6792259"/>
            <a:ext cx="6324600" cy="284917"/>
          </a:xfrm>
          <a:prstGeom prst="rect">
            <a:avLst/>
          </a:prstGeom>
          <a:noFill/>
          <a:ln/>
        </p:spPr>
        <p:txBody>
          <a:bodyPr wrap="non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Data Engineers / DB Admins</a:t>
            </a:r>
            <a:endParaRPr lang="en-US" sz="1600" b="1" dirty="0"/>
          </a:p>
        </p:txBody>
      </p:sp>
      <p:sp>
        <p:nvSpPr>
          <p:cNvPr id="23" name="Text 21"/>
          <p:cNvSpPr/>
          <p:nvPr/>
        </p:nvSpPr>
        <p:spPr>
          <a:xfrm>
            <a:off x="6317913" y="6755531"/>
            <a:ext cx="6324600" cy="284917"/>
          </a:xfrm>
          <a:prstGeom prst="rect">
            <a:avLst/>
          </a:prstGeom>
          <a:noFill/>
          <a:ln/>
        </p:spPr>
        <p:txBody>
          <a:bodyPr wrap="none" lIns="0" tIns="0" rIns="0" bIns="0" rtlCol="0" anchor="t"/>
          <a:lstStyle/>
          <a:p>
            <a:pPr marL="0" indent="0" algn="l">
              <a:lnSpc>
                <a:spcPts val="2200"/>
              </a:lnSpc>
              <a:buNone/>
            </a:pPr>
            <a:r>
              <a:rPr lang="en-US" sz="1600" b="1" dirty="0">
                <a:solidFill>
                  <a:srgbClr val="4B4A4A"/>
                </a:solidFill>
                <a:latin typeface="Geist" pitchFamily="34" charset="0"/>
                <a:ea typeface="Geist" pitchFamily="34" charset="-122"/>
                <a:cs typeface="Geist" pitchFamily="34" charset="-120"/>
              </a:rPr>
              <a:t>Work with cleaned, standardized data for accurate reporting and analytics</a:t>
            </a:r>
            <a:endParaRPr lang="en-US" sz="1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0553"/>
          </a:xfrm>
          <a:prstGeom prst="rect">
            <a:avLst/>
          </a:prstGeom>
        </p:spPr>
      </p:pic>
      <p:sp>
        <p:nvSpPr>
          <p:cNvPr id="3" name="Shape 0"/>
          <p:cNvSpPr/>
          <p:nvPr/>
        </p:nvSpPr>
        <p:spPr>
          <a:xfrm>
            <a:off x="0" y="24064"/>
            <a:ext cx="14630400" cy="8230553"/>
          </a:xfrm>
          <a:prstGeom prst="rect">
            <a:avLst/>
          </a:prstGeom>
          <a:solidFill>
            <a:srgbClr val="E5F9F2">
              <a:alpha val="85000"/>
            </a:srgbClr>
          </a:solidFill>
          <a:ln/>
        </p:spPr>
        <p:txBody>
          <a:bodyPr/>
          <a:lstStyle/>
          <a:p>
            <a:endParaRPr lang="en-IN"/>
          </a:p>
        </p:txBody>
      </p:sp>
      <p:sp>
        <p:nvSpPr>
          <p:cNvPr id="4" name="Text 1"/>
          <p:cNvSpPr/>
          <p:nvPr/>
        </p:nvSpPr>
        <p:spPr>
          <a:xfrm>
            <a:off x="2503991" y="480283"/>
            <a:ext cx="8184952" cy="624245"/>
          </a:xfrm>
          <a:prstGeom prst="rect">
            <a:avLst/>
          </a:prstGeom>
          <a:noFill/>
          <a:ln/>
        </p:spPr>
        <p:txBody>
          <a:bodyPr wrap="none" lIns="0" tIns="0" rIns="0" bIns="0" rtlCol="0" anchor="t"/>
          <a:lstStyle/>
          <a:p>
            <a:pPr marL="0" indent="0" algn="l">
              <a:lnSpc>
                <a:spcPts val="4900"/>
              </a:lnSpc>
              <a:buNone/>
            </a:pPr>
            <a:r>
              <a:rPr lang="en-US" sz="3900" b="1" i="1" dirty="0">
                <a:solidFill>
                  <a:srgbClr val="006747"/>
                </a:solidFill>
                <a:latin typeface="Noto Serif SC Bold" pitchFamily="34" charset="0"/>
                <a:ea typeface="Noto Serif SC Bold" pitchFamily="34" charset="-122"/>
                <a:cs typeface="Noto Serif SC Bold" pitchFamily="34" charset="-120"/>
              </a:rPr>
              <a:t/>
            </a:r>
            <a:r>
              <a:rPr lang="en-US" sz="3900" b="1" i="1" dirty="0">
                <a:solidFill>
                  <a:srgbClr val="957D00"/>
                </a:solidFill>
                <a:latin typeface="Noto Serif SC Bold" pitchFamily="34" charset="0"/>
                <a:ea typeface="Noto Serif SC Bold" pitchFamily="34" charset="-122"/>
                <a:cs typeface="Noto Serif SC Bold" pitchFamily="34" charset="-120"/>
              </a:rPr>
              <a:t>PROJECT OVERVIEW</a:t>
            </a:r>
            <a:endParaRPr lang="en-US" sz="3900" dirty="0"/>
          </a:p>
        </p:txBody>
      </p:sp>
      <p:sp>
        <p:nvSpPr>
          <p:cNvPr id="5" name="Shape 2"/>
          <p:cNvSpPr/>
          <p:nvPr/>
        </p:nvSpPr>
        <p:spPr>
          <a:xfrm>
            <a:off x="699254" y="1473279"/>
            <a:ext cx="13231892" cy="6207919"/>
          </a:xfrm>
          <a:prstGeom prst="roundRect">
            <a:avLst>
              <a:gd name="adj" fmla="val 2896"/>
            </a:avLst>
          </a:prstGeom>
          <a:noFill/>
          <a:ln w="7620">
            <a:solidFill>
              <a:srgbClr val="000000">
                <a:alpha val="8000"/>
              </a:srgbClr>
            </a:solidFill>
            <a:prstDash val="solid"/>
          </a:ln>
        </p:spPr>
        <p:txBody>
          <a:bodyPr/>
          <a:lstStyle/>
          <a:p>
            <a:endParaRPr lang="en-IN"/>
          </a:p>
        </p:txBody>
      </p:sp>
      <p:sp>
        <p:nvSpPr>
          <p:cNvPr id="6" name="Shape 3"/>
          <p:cNvSpPr/>
          <p:nvPr/>
        </p:nvSpPr>
        <p:spPr>
          <a:xfrm>
            <a:off x="706874" y="1480899"/>
            <a:ext cx="13216652" cy="574358"/>
          </a:xfrm>
          <a:prstGeom prst="rect">
            <a:avLst/>
          </a:prstGeom>
          <a:solidFill>
            <a:srgbClr val="FFFFFF">
              <a:alpha val="4000"/>
            </a:srgbClr>
          </a:solidFill>
          <a:ln/>
        </p:spPr>
        <p:txBody>
          <a:bodyPr/>
          <a:lstStyle/>
          <a:p>
            <a:endParaRPr lang="en-IN"/>
          </a:p>
        </p:txBody>
      </p:sp>
      <p:sp>
        <p:nvSpPr>
          <p:cNvPr id="7" name="Text 4"/>
          <p:cNvSpPr/>
          <p:nvPr/>
        </p:nvSpPr>
        <p:spPr>
          <a:xfrm>
            <a:off x="1845244" y="1608296"/>
            <a:ext cx="3396377" cy="319564"/>
          </a:xfrm>
          <a:prstGeom prst="rect">
            <a:avLst/>
          </a:prstGeom>
          <a:noFill/>
          <a:ln/>
        </p:spPr>
        <p:txBody>
          <a:bodyPr wrap="none" lIns="0" tIns="0" rIns="0" bIns="0" rtlCol="0" anchor="t"/>
          <a:lstStyle/>
          <a:p>
            <a:pPr marL="0" indent="0" algn="l">
              <a:lnSpc>
                <a:spcPts val="2500"/>
              </a:lnSpc>
              <a:buNone/>
            </a:pPr>
            <a:r>
              <a:rPr lang="en-US" sz="2800" b="1" dirty="0">
                <a:solidFill>
                  <a:srgbClr val="4B4A4A"/>
                </a:solidFill>
                <a:latin typeface="Geist" pitchFamily="34" charset="0"/>
                <a:ea typeface="Geist" pitchFamily="34" charset="-122"/>
                <a:cs typeface="Geist" pitchFamily="34" charset="-120"/>
              </a:rPr>
              <a:t>Section</a:t>
            </a:r>
            <a:endParaRPr lang="en-US" sz="2800" b="1" dirty="0"/>
          </a:p>
        </p:txBody>
      </p:sp>
      <p:sp>
        <p:nvSpPr>
          <p:cNvPr id="8" name="Text 5"/>
          <p:cNvSpPr/>
          <p:nvPr/>
        </p:nvSpPr>
        <p:spPr>
          <a:xfrm>
            <a:off x="8740930" y="1621531"/>
            <a:ext cx="2604849" cy="281165"/>
          </a:xfrm>
          <a:prstGeom prst="rect">
            <a:avLst/>
          </a:prstGeom>
          <a:noFill/>
          <a:ln/>
        </p:spPr>
        <p:txBody>
          <a:bodyPr wrap="none" lIns="0" tIns="0" rIns="0" bIns="0" rtlCol="0" anchor="t"/>
          <a:lstStyle/>
          <a:p>
            <a:pPr marL="0" indent="0" algn="l">
              <a:lnSpc>
                <a:spcPts val="2500"/>
              </a:lnSpc>
              <a:buNone/>
            </a:pPr>
            <a:r>
              <a:rPr lang="en-US" sz="2800" b="1" dirty="0">
                <a:solidFill>
                  <a:srgbClr val="4B4A4A"/>
                </a:solidFill>
                <a:latin typeface="Geist" pitchFamily="34" charset="0"/>
                <a:ea typeface="Geist" pitchFamily="34" charset="-122"/>
                <a:cs typeface="Geist" pitchFamily="34" charset="-120"/>
              </a:rPr>
              <a:t>Details</a:t>
            </a:r>
            <a:endParaRPr lang="en-US" sz="2800" dirty="0"/>
          </a:p>
        </p:txBody>
      </p:sp>
      <p:sp>
        <p:nvSpPr>
          <p:cNvPr id="9" name="Shape 6"/>
          <p:cNvSpPr/>
          <p:nvPr/>
        </p:nvSpPr>
        <p:spPr>
          <a:xfrm>
            <a:off x="706874" y="2055257"/>
            <a:ext cx="13216652" cy="893921"/>
          </a:xfrm>
          <a:prstGeom prst="rect">
            <a:avLst/>
          </a:prstGeom>
          <a:solidFill>
            <a:srgbClr val="000000">
              <a:alpha val="4000"/>
            </a:srgbClr>
          </a:solidFill>
          <a:ln/>
        </p:spPr>
        <p:txBody>
          <a:bodyPr/>
          <a:lstStyle/>
          <a:p>
            <a:endParaRPr lang="en-IN"/>
          </a:p>
        </p:txBody>
      </p:sp>
      <p:sp>
        <p:nvSpPr>
          <p:cNvPr id="10" name="Text 7"/>
          <p:cNvSpPr/>
          <p:nvPr/>
        </p:nvSpPr>
        <p:spPr>
          <a:xfrm>
            <a:off x="906780" y="2182654"/>
            <a:ext cx="3396377" cy="319564"/>
          </a:xfrm>
          <a:prstGeom prst="rect">
            <a:avLst/>
          </a:prstGeom>
          <a:noFill/>
          <a:ln/>
        </p:spPr>
        <p:txBody>
          <a:bodyPr wrap="none" lIns="0" tIns="0" rIns="0" bIns="0" rtlCol="0" anchor="t"/>
          <a:lstStyle/>
          <a:p>
            <a:pPr marL="0" indent="0" algn="l">
              <a:lnSpc>
                <a:spcPts val="2500"/>
              </a:lnSpc>
              <a:buNone/>
            </a:pPr>
            <a:r>
              <a:rPr lang="en-US" b="1" dirty="0">
                <a:solidFill>
                  <a:srgbClr val="4B4A4A"/>
                </a:solidFill>
                <a:latin typeface="Eras Demi ITC" panose="020B0805030504020804" pitchFamily="34" charset="0"/>
                <a:ea typeface="Geist" pitchFamily="34" charset="-122"/>
                <a:cs typeface="Geist" pitchFamily="34" charset="-120"/>
              </a:rPr>
              <a:t>Project Goal</a:t>
            </a:r>
            <a:endParaRPr lang="en-US" dirty="0">
              <a:latin typeface="Eras Demi ITC" panose="020B0805030504020804" pitchFamily="34" charset="0"/>
            </a:endParaRPr>
          </a:p>
        </p:txBody>
      </p:sp>
      <p:sp>
        <p:nvSpPr>
          <p:cNvPr id="11" name="Text 8"/>
          <p:cNvSpPr/>
          <p:nvPr/>
        </p:nvSpPr>
        <p:spPr>
          <a:xfrm>
            <a:off x="4710351" y="2182654"/>
            <a:ext cx="9013388" cy="639127"/>
          </a:xfrm>
          <a:prstGeom prst="rect">
            <a:avLst/>
          </a:prstGeom>
          <a:noFill/>
          <a:ln/>
        </p:spPr>
        <p:txBody>
          <a:bodyPr wrap="square" lIns="0" tIns="0" rIns="0" bIns="0" rtlCol="0" anchor="t"/>
          <a:lstStyle/>
          <a:p>
            <a:pPr marL="0" indent="0" algn="l">
              <a:lnSpc>
                <a:spcPts val="2500"/>
              </a:lnSpc>
              <a:buNone/>
            </a:pPr>
            <a:r>
              <a:rPr lang="en-US" sz="1600" b="1" dirty="0">
                <a:solidFill>
                  <a:srgbClr val="4B4A4A"/>
                </a:solidFill>
                <a:latin typeface="Geist" pitchFamily="34" charset="0"/>
                <a:ea typeface="Geist" pitchFamily="34" charset="-122"/>
                <a:cs typeface="Geist" pitchFamily="34" charset="-120"/>
              </a:rPr>
              <a:t>Clean, analyze, and generate insights from retail data using SQL Server; calculate KPIs like revenue, segmentation, churn, retention, and product performance.</a:t>
            </a:r>
            <a:endParaRPr lang="en-US" sz="1600" b="1" dirty="0"/>
          </a:p>
        </p:txBody>
      </p:sp>
      <p:sp>
        <p:nvSpPr>
          <p:cNvPr id="12" name="Shape 9"/>
          <p:cNvSpPr/>
          <p:nvPr/>
        </p:nvSpPr>
        <p:spPr>
          <a:xfrm>
            <a:off x="706874" y="2949178"/>
            <a:ext cx="13216652" cy="574358"/>
          </a:xfrm>
          <a:prstGeom prst="rect">
            <a:avLst/>
          </a:prstGeom>
          <a:solidFill>
            <a:srgbClr val="FFFFFF">
              <a:alpha val="4000"/>
            </a:srgbClr>
          </a:solidFill>
          <a:ln/>
        </p:spPr>
        <p:txBody>
          <a:bodyPr/>
          <a:lstStyle/>
          <a:p>
            <a:endParaRPr lang="en-IN"/>
          </a:p>
        </p:txBody>
      </p:sp>
      <p:sp>
        <p:nvSpPr>
          <p:cNvPr id="13" name="Text 10"/>
          <p:cNvSpPr/>
          <p:nvPr/>
        </p:nvSpPr>
        <p:spPr>
          <a:xfrm>
            <a:off x="906780" y="3064073"/>
            <a:ext cx="3396377" cy="319564"/>
          </a:xfrm>
          <a:prstGeom prst="rect">
            <a:avLst/>
          </a:prstGeom>
          <a:noFill/>
          <a:ln/>
        </p:spPr>
        <p:txBody>
          <a:bodyPr wrap="none" lIns="0" tIns="0" rIns="0" bIns="0" rtlCol="0" anchor="t"/>
          <a:lstStyle/>
          <a:p>
            <a:pPr marL="0" indent="0" algn="l">
              <a:lnSpc>
                <a:spcPts val="2500"/>
              </a:lnSpc>
              <a:buNone/>
            </a:pPr>
            <a:r>
              <a:rPr lang="en-US" b="1" dirty="0">
                <a:solidFill>
                  <a:srgbClr val="4B4A4A"/>
                </a:solidFill>
                <a:latin typeface="Eras Demi ITC" panose="020B0805030504020804" pitchFamily="34" charset="0"/>
                <a:ea typeface="Geist" pitchFamily="34" charset="-122"/>
                <a:cs typeface="Geist" pitchFamily="34" charset="-120"/>
              </a:rPr>
              <a:t>Dataset</a:t>
            </a:r>
            <a:endParaRPr lang="en-US" dirty="0">
              <a:latin typeface="Eras Demi ITC" panose="020B0805030504020804" pitchFamily="34" charset="0"/>
            </a:endParaRPr>
          </a:p>
        </p:txBody>
      </p:sp>
      <p:sp>
        <p:nvSpPr>
          <p:cNvPr id="14" name="Text 11"/>
          <p:cNvSpPr/>
          <p:nvPr/>
        </p:nvSpPr>
        <p:spPr>
          <a:xfrm>
            <a:off x="4710351" y="3076575"/>
            <a:ext cx="9013388" cy="319564"/>
          </a:xfrm>
          <a:prstGeom prst="rect">
            <a:avLst/>
          </a:prstGeom>
          <a:noFill/>
          <a:ln/>
        </p:spPr>
        <p:txBody>
          <a:bodyPr wrap="none" lIns="0" tIns="0" rIns="0" bIns="0" rtlCol="0" anchor="t"/>
          <a:lstStyle/>
          <a:p>
            <a:pPr marL="0" indent="0" algn="l">
              <a:lnSpc>
                <a:spcPts val="2500"/>
              </a:lnSpc>
              <a:buNone/>
            </a:pPr>
            <a:r>
              <a:rPr lang="en-US" sz="1600" b="1" dirty="0">
                <a:solidFill>
                  <a:srgbClr val="4B4A4A"/>
                </a:solidFill>
                <a:latin typeface="Geist" pitchFamily="34" charset="0"/>
                <a:ea typeface="Geist" pitchFamily="34" charset="-122"/>
                <a:cs typeface="Geist" pitchFamily="34" charset="-120"/>
              </a:rPr>
              <a:t>Kaggle Excel dataset imported into SQL Server</a:t>
            </a:r>
            <a:endParaRPr lang="en-US" sz="1600" b="1" dirty="0"/>
          </a:p>
        </p:txBody>
      </p:sp>
      <p:sp>
        <p:nvSpPr>
          <p:cNvPr id="15" name="Shape 12"/>
          <p:cNvSpPr/>
          <p:nvPr/>
        </p:nvSpPr>
        <p:spPr>
          <a:xfrm>
            <a:off x="706874" y="3523536"/>
            <a:ext cx="13216652" cy="574358"/>
          </a:xfrm>
          <a:prstGeom prst="rect">
            <a:avLst/>
          </a:prstGeom>
          <a:solidFill>
            <a:srgbClr val="000000">
              <a:alpha val="4000"/>
            </a:srgbClr>
          </a:solidFill>
          <a:ln/>
        </p:spPr>
        <p:txBody>
          <a:bodyPr/>
          <a:lstStyle/>
          <a:p>
            <a:endParaRPr lang="en-IN"/>
          </a:p>
        </p:txBody>
      </p:sp>
      <p:sp>
        <p:nvSpPr>
          <p:cNvPr id="16" name="Text 13"/>
          <p:cNvSpPr/>
          <p:nvPr/>
        </p:nvSpPr>
        <p:spPr>
          <a:xfrm>
            <a:off x="906780" y="3650933"/>
            <a:ext cx="3396377" cy="319564"/>
          </a:xfrm>
          <a:prstGeom prst="rect">
            <a:avLst/>
          </a:prstGeom>
          <a:noFill/>
          <a:ln/>
        </p:spPr>
        <p:txBody>
          <a:bodyPr wrap="none" lIns="0" tIns="0" rIns="0" bIns="0" rtlCol="0" anchor="t"/>
          <a:lstStyle/>
          <a:p>
            <a:pPr marL="0" indent="0" algn="l">
              <a:lnSpc>
                <a:spcPts val="2500"/>
              </a:lnSpc>
              <a:buNone/>
            </a:pPr>
            <a:r>
              <a:rPr lang="en-US" b="1" dirty="0">
                <a:solidFill>
                  <a:srgbClr val="4B4A4A"/>
                </a:solidFill>
                <a:latin typeface="Eras Demi ITC" panose="020B0805030504020804" pitchFamily="34" charset="0"/>
                <a:ea typeface="Geist" pitchFamily="34" charset="-122"/>
                <a:cs typeface="Geist" pitchFamily="34" charset="-120"/>
              </a:rPr>
              <a:t>Tools</a:t>
            </a:r>
            <a:endParaRPr lang="en-US" dirty="0">
              <a:latin typeface="Eras Demi ITC" panose="020B0805030504020804" pitchFamily="34" charset="0"/>
            </a:endParaRPr>
          </a:p>
        </p:txBody>
      </p:sp>
      <p:sp>
        <p:nvSpPr>
          <p:cNvPr id="17" name="Text 14"/>
          <p:cNvSpPr/>
          <p:nvPr/>
        </p:nvSpPr>
        <p:spPr>
          <a:xfrm>
            <a:off x="4710351" y="3650933"/>
            <a:ext cx="9013388" cy="319564"/>
          </a:xfrm>
          <a:prstGeom prst="rect">
            <a:avLst/>
          </a:prstGeom>
          <a:noFill/>
          <a:ln/>
        </p:spPr>
        <p:txBody>
          <a:bodyPr wrap="none" lIns="0" tIns="0" rIns="0" bIns="0" rtlCol="0" anchor="t"/>
          <a:lstStyle/>
          <a:p>
            <a:pPr marL="0" indent="0" algn="l">
              <a:lnSpc>
                <a:spcPts val="2500"/>
              </a:lnSpc>
              <a:buNone/>
            </a:pPr>
            <a:r>
              <a:rPr lang="en-US" sz="1600" b="1" dirty="0">
                <a:solidFill>
                  <a:srgbClr val="4B4A4A"/>
                </a:solidFill>
                <a:latin typeface="Geist" pitchFamily="34" charset="0"/>
                <a:ea typeface="Geist" pitchFamily="34" charset="-122"/>
                <a:cs typeface="Geist" pitchFamily="34" charset="-120"/>
              </a:rPr>
              <a:t>SQL Server, Excel, T-SQL</a:t>
            </a:r>
            <a:endParaRPr lang="en-US" sz="1600" b="1" dirty="0"/>
          </a:p>
        </p:txBody>
      </p:sp>
      <p:sp>
        <p:nvSpPr>
          <p:cNvPr id="18" name="Shape 15"/>
          <p:cNvSpPr/>
          <p:nvPr/>
        </p:nvSpPr>
        <p:spPr>
          <a:xfrm>
            <a:off x="706874" y="4097893"/>
            <a:ext cx="13216652" cy="893921"/>
          </a:xfrm>
          <a:prstGeom prst="rect">
            <a:avLst/>
          </a:prstGeom>
          <a:solidFill>
            <a:srgbClr val="FFFFFF">
              <a:alpha val="4000"/>
            </a:srgbClr>
          </a:solidFill>
          <a:ln/>
        </p:spPr>
        <p:txBody>
          <a:bodyPr/>
          <a:lstStyle/>
          <a:p>
            <a:endParaRPr lang="en-IN"/>
          </a:p>
        </p:txBody>
      </p:sp>
      <p:sp>
        <p:nvSpPr>
          <p:cNvPr id="19" name="Text 16"/>
          <p:cNvSpPr/>
          <p:nvPr/>
        </p:nvSpPr>
        <p:spPr>
          <a:xfrm>
            <a:off x="906661" y="4327889"/>
            <a:ext cx="3396377" cy="319564"/>
          </a:xfrm>
          <a:prstGeom prst="rect">
            <a:avLst/>
          </a:prstGeom>
          <a:noFill/>
          <a:ln/>
        </p:spPr>
        <p:txBody>
          <a:bodyPr wrap="none" lIns="0" tIns="0" rIns="0" bIns="0" rtlCol="0" anchor="t"/>
          <a:lstStyle/>
          <a:p>
            <a:pPr marL="0" indent="0" algn="l">
              <a:lnSpc>
                <a:spcPts val="2500"/>
              </a:lnSpc>
              <a:buNone/>
            </a:pPr>
            <a:r>
              <a:rPr lang="en-US" b="1" dirty="0">
                <a:solidFill>
                  <a:srgbClr val="4B4A4A"/>
                </a:solidFill>
                <a:latin typeface="Eras Demi ITC" panose="020B0805030504020804" pitchFamily="34" charset="0"/>
                <a:ea typeface="Geist" pitchFamily="34" charset="-122"/>
                <a:cs typeface="Geist" pitchFamily="34" charset="-120"/>
              </a:rPr>
              <a:t>Techniques</a:t>
            </a:r>
            <a:endParaRPr lang="en-US" dirty="0">
              <a:latin typeface="Eras Demi ITC" panose="020B0805030504020804" pitchFamily="34" charset="0"/>
            </a:endParaRPr>
          </a:p>
        </p:txBody>
      </p:sp>
      <p:sp>
        <p:nvSpPr>
          <p:cNvPr id="20" name="Text 17"/>
          <p:cNvSpPr/>
          <p:nvPr/>
        </p:nvSpPr>
        <p:spPr>
          <a:xfrm>
            <a:off x="4710351" y="4225290"/>
            <a:ext cx="9013388" cy="639127"/>
          </a:xfrm>
          <a:prstGeom prst="rect">
            <a:avLst/>
          </a:prstGeom>
          <a:noFill/>
          <a:ln/>
        </p:spPr>
        <p:txBody>
          <a:bodyPr wrap="square" lIns="0" tIns="0" rIns="0" bIns="0" rtlCol="0" anchor="t"/>
          <a:lstStyle/>
          <a:p>
            <a:pPr marL="0" indent="0" algn="l">
              <a:lnSpc>
                <a:spcPts val="2500"/>
              </a:lnSpc>
              <a:buNone/>
            </a:pPr>
            <a:r>
              <a:rPr lang="en-US" sz="1600" b="1" dirty="0">
                <a:solidFill>
                  <a:srgbClr val="4B4A4A"/>
                </a:solidFill>
                <a:latin typeface="Geist" pitchFamily="34" charset="0"/>
                <a:ea typeface="Geist" pitchFamily="34" charset="-122"/>
                <a:cs typeface="Geist" pitchFamily="34" charset="-120"/>
              </a:rPr>
              <a:t>Data cleaning, KPI queries, modular SQL for retention, churn, segmentation, revenue, product performance</a:t>
            </a:r>
            <a:endParaRPr lang="en-US" sz="1600" b="1" dirty="0"/>
          </a:p>
        </p:txBody>
      </p:sp>
      <p:sp>
        <p:nvSpPr>
          <p:cNvPr id="21" name="Shape 18"/>
          <p:cNvSpPr/>
          <p:nvPr/>
        </p:nvSpPr>
        <p:spPr>
          <a:xfrm>
            <a:off x="706874" y="4991814"/>
            <a:ext cx="13216652" cy="893921"/>
          </a:xfrm>
          <a:prstGeom prst="rect">
            <a:avLst/>
          </a:prstGeom>
          <a:solidFill>
            <a:srgbClr val="000000">
              <a:alpha val="4000"/>
            </a:srgbClr>
          </a:solidFill>
          <a:ln/>
        </p:spPr>
        <p:txBody>
          <a:bodyPr/>
          <a:lstStyle/>
          <a:p>
            <a:endParaRPr lang="en-IN"/>
          </a:p>
        </p:txBody>
      </p:sp>
      <p:sp>
        <p:nvSpPr>
          <p:cNvPr id="22" name="Text 19"/>
          <p:cNvSpPr/>
          <p:nvPr/>
        </p:nvSpPr>
        <p:spPr>
          <a:xfrm>
            <a:off x="906780" y="5246609"/>
            <a:ext cx="3396377" cy="319564"/>
          </a:xfrm>
          <a:prstGeom prst="rect">
            <a:avLst/>
          </a:prstGeom>
          <a:noFill/>
          <a:ln/>
        </p:spPr>
        <p:txBody>
          <a:bodyPr wrap="none" lIns="0" tIns="0" rIns="0" bIns="0" rtlCol="0" anchor="t"/>
          <a:lstStyle/>
          <a:p>
            <a:pPr marL="0" indent="0" algn="l">
              <a:lnSpc>
                <a:spcPts val="2500"/>
              </a:lnSpc>
              <a:buNone/>
            </a:pPr>
            <a:r>
              <a:rPr lang="en-US" b="1" dirty="0">
                <a:solidFill>
                  <a:srgbClr val="4B4A4A"/>
                </a:solidFill>
                <a:latin typeface="Eras Demi ITC" panose="020B0805030504020804" pitchFamily="34" charset="0"/>
                <a:ea typeface="Geist" pitchFamily="34" charset="-122"/>
                <a:cs typeface="Geist" pitchFamily="34" charset="-120"/>
              </a:rPr>
              <a:t>Key Outputs</a:t>
            </a:r>
            <a:endParaRPr lang="en-US" dirty="0">
              <a:latin typeface="Eras Demi ITC" panose="020B0805030504020804" pitchFamily="34" charset="0"/>
            </a:endParaRPr>
          </a:p>
        </p:txBody>
      </p:sp>
      <p:sp>
        <p:nvSpPr>
          <p:cNvPr id="23" name="Text 20"/>
          <p:cNvSpPr/>
          <p:nvPr/>
        </p:nvSpPr>
        <p:spPr>
          <a:xfrm>
            <a:off x="4710351" y="5119211"/>
            <a:ext cx="9013388" cy="639127"/>
          </a:xfrm>
          <a:prstGeom prst="rect">
            <a:avLst/>
          </a:prstGeom>
          <a:noFill/>
          <a:ln/>
        </p:spPr>
        <p:txBody>
          <a:bodyPr wrap="square" lIns="0" tIns="0" rIns="0" bIns="0" rtlCol="0" anchor="t"/>
          <a:lstStyle/>
          <a:p>
            <a:pPr marL="0" indent="0" algn="l">
              <a:lnSpc>
                <a:spcPts val="2500"/>
              </a:lnSpc>
              <a:buNone/>
            </a:pPr>
            <a:r>
              <a:rPr lang="en-US" sz="1600" b="1" dirty="0">
                <a:solidFill>
                  <a:srgbClr val="4B4A4A"/>
                </a:solidFill>
                <a:latin typeface="Geist" pitchFamily="34" charset="0"/>
                <a:ea typeface="Geist" pitchFamily="34" charset="-122"/>
                <a:cs typeface="Geist" pitchFamily="34" charset="-120"/>
              </a:rPr>
              <a:t>Cleaned tables; insights: total customers, transactions, revenue, trends, segmentation, churn, retention, top &amp; low-performing products</a:t>
            </a:r>
            <a:endParaRPr lang="en-US" sz="1600" b="1" dirty="0"/>
          </a:p>
        </p:txBody>
      </p:sp>
      <p:sp>
        <p:nvSpPr>
          <p:cNvPr id="24" name="Shape 21"/>
          <p:cNvSpPr/>
          <p:nvPr/>
        </p:nvSpPr>
        <p:spPr>
          <a:xfrm>
            <a:off x="706874" y="5885736"/>
            <a:ext cx="13216652" cy="893921"/>
          </a:xfrm>
          <a:prstGeom prst="rect">
            <a:avLst/>
          </a:prstGeom>
          <a:solidFill>
            <a:srgbClr val="FFFFFF">
              <a:alpha val="4000"/>
            </a:srgbClr>
          </a:solidFill>
          <a:ln/>
        </p:spPr>
        <p:txBody>
          <a:bodyPr/>
          <a:lstStyle/>
          <a:p>
            <a:endParaRPr lang="en-IN"/>
          </a:p>
        </p:txBody>
      </p:sp>
      <p:sp>
        <p:nvSpPr>
          <p:cNvPr id="25" name="Text 22"/>
          <p:cNvSpPr/>
          <p:nvPr/>
        </p:nvSpPr>
        <p:spPr>
          <a:xfrm>
            <a:off x="906780" y="6140530"/>
            <a:ext cx="3396377" cy="319564"/>
          </a:xfrm>
          <a:prstGeom prst="rect">
            <a:avLst/>
          </a:prstGeom>
          <a:noFill/>
          <a:ln/>
        </p:spPr>
        <p:txBody>
          <a:bodyPr wrap="none" lIns="0" tIns="0" rIns="0" bIns="0" rtlCol="0" anchor="t"/>
          <a:lstStyle/>
          <a:p>
            <a:pPr marL="0" indent="0" algn="l">
              <a:lnSpc>
                <a:spcPts val="2500"/>
              </a:lnSpc>
              <a:buNone/>
            </a:pPr>
            <a:r>
              <a:rPr lang="en-US" b="1" dirty="0">
                <a:solidFill>
                  <a:srgbClr val="4B4A4A"/>
                </a:solidFill>
                <a:latin typeface="Eras Demi ITC" panose="020B0805030504020804" pitchFamily="34" charset="0"/>
                <a:ea typeface="Geist" pitchFamily="34" charset="-122"/>
                <a:cs typeface="Geist" pitchFamily="34" charset="-120"/>
              </a:rPr>
              <a:t>Business Impact</a:t>
            </a:r>
            <a:endParaRPr lang="en-US" dirty="0">
              <a:latin typeface="Eras Demi ITC" panose="020B0805030504020804" pitchFamily="34" charset="0"/>
            </a:endParaRPr>
          </a:p>
        </p:txBody>
      </p:sp>
      <p:sp>
        <p:nvSpPr>
          <p:cNvPr id="26" name="Text 23"/>
          <p:cNvSpPr/>
          <p:nvPr/>
        </p:nvSpPr>
        <p:spPr>
          <a:xfrm>
            <a:off x="4710351" y="6013133"/>
            <a:ext cx="9013388" cy="639127"/>
          </a:xfrm>
          <a:prstGeom prst="rect">
            <a:avLst/>
          </a:prstGeom>
          <a:noFill/>
          <a:ln/>
        </p:spPr>
        <p:txBody>
          <a:bodyPr wrap="square" lIns="0" tIns="0" rIns="0" bIns="0" rtlCol="0" anchor="t"/>
          <a:lstStyle/>
          <a:p>
            <a:pPr marL="0" indent="0" algn="l">
              <a:lnSpc>
                <a:spcPts val="2500"/>
              </a:lnSpc>
              <a:buNone/>
            </a:pPr>
            <a:r>
              <a:rPr lang="en-US" sz="1600" b="1" dirty="0">
                <a:solidFill>
                  <a:srgbClr val="4B4A4A"/>
                </a:solidFill>
                <a:latin typeface="Geist" pitchFamily="34" charset="0"/>
                <a:ea typeface="Geist" pitchFamily="34" charset="-122"/>
                <a:cs typeface="Geist" pitchFamily="34" charset="-120"/>
              </a:rPr>
              <a:t>Enabled data-driven decisions; identified high-value customers; highlighted churn risks; supported inventory &amp; marketing strategy</a:t>
            </a:r>
            <a:endParaRPr lang="en-US" sz="1600" b="1" dirty="0"/>
          </a:p>
        </p:txBody>
      </p:sp>
      <p:sp>
        <p:nvSpPr>
          <p:cNvPr id="27" name="Shape 24"/>
          <p:cNvSpPr/>
          <p:nvPr/>
        </p:nvSpPr>
        <p:spPr>
          <a:xfrm>
            <a:off x="706874" y="6779657"/>
            <a:ext cx="13216652" cy="893921"/>
          </a:xfrm>
          <a:prstGeom prst="rect">
            <a:avLst/>
          </a:prstGeom>
          <a:solidFill>
            <a:srgbClr val="000000">
              <a:alpha val="4000"/>
            </a:srgbClr>
          </a:solidFill>
          <a:ln/>
        </p:spPr>
        <p:txBody>
          <a:bodyPr/>
          <a:lstStyle/>
          <a:p>
            <a:endParaRPr lang="en-IN"/>
          </a:p>
        </p:txBody>
      </p:sp>
      <p:sp>
        <p:nvSpPr>
          <p:cNvPr id="28" name="Text 25"/>
          <p:cNvSpPr/>
          <p:nvPr/>
        </p:nvSpPr>
        <p:spPr>
          <a:xfrm>
            <a:off x="906780" y="7034451"/>
            <a:ext cx="3396377" cy="319564"/>
          </a:xfrm>
          <a:prstGeom prst="rect">
            <a:avLst/>
          </a:prstGeom>
          <a:noFill/>
          <a:ln/>
        </p:spPr>
        <p:txBody>
          <a:bodyPr wrap="none" lIns="0" tIns="0" rIns="0" bIns="0" rtlCol="0" anchor="t"/>
          <a:lstStyle/>
          <a:p>
            <a:pPr marL="0" indent="0" algn="l">
              <a:lnSpc>
                <a:spcPts val="2500"/>
              </a:lnSpc>
              <a:buNone/>
            </a:pPr>
            <a:r>
              <a:rPr lang="en-US" b="1" dirty="0">
                <a:solidFill>
                  <a:srgbClr val="4B4A4A"/>
                </a:solidFill>
                <a:latin typeface="Eras Demi ITC" panose="020B0805030504020804" pitchFamily="34" charset="0"/>
                <a:ea typeface="Geist" pitchFamily="34" charset="-122"/>
                <a:cs typeface="Geist" pitchFamily="34" charset="-120"/>
              </a:rPr>
              <a:t>Validation</a:t>
            </a:r>
            <a:endParaRPr lang="en-US" dirty="0">
              <a:latin typeface="Eras Demi ITC" panose="020B0805030504020804" pitchFamily="34" charset="0"/>
            </a:endParaRPr>
          </a:p>
        </p:txBody>
      </p:sp>
      <p:sp>
        <p:nvSpPr>
          <p:cNvPr id="29" name="Text 26"/>
          <p:cNvSpPr/>
          <p:nvPr/>
        </p:nvSpPr>
        <p:spPr>
          <a:xfrm>
            <a:off x="4710351" y="6907054"/>
            <a:ext cx="9013388" cy="639127"/>
          </a:xfrm>
          <a:prstGeom prst="rect">
            <a:avLst/>
          </a:prstGeom>
          <a:noFill/>
          <a:ln/>
        </p:spPr>
        <p:txBody>
          <a:bodyPr wrap="square" lIns="0" tIns="0" rIns="0" bIns="0" rtlCol="0" anchor="t"/>
          <a:lstStyle/>
          <a:p>
            <a:pPr marL="0" indent="0" algn="l">
              <a:lnSpc>
                <a:spcPts val="2500"/>
              </a:lnSpc>
              <a:buNone/>
            </a:pPr>
            <a:r>
              <a:rPr lang="en-US" sz="1600" b="1" dirty="0">
                <a:solidFill>
                  <a:srgbClr val="4B4A4A"/>
                </a:solidFill>
                <a:latin typeface="Geist" pitchFamily="34" charset="0"/>
                <a:ea typeface="Geist" pitchFamily="34" charset="-122"/>
                <a:cs typeface="Geist" pitchFamily="34" charset="-120"/>
              </a:rPr>
              <a:t>Cross-checked outputs, verified row counts, ensured financial metrics accuracy, tested query consistency</a:t>
            </a:r>
            <a:endParaRPr lang="en-US"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4465558"/>
          </a:xfrm>
          <a:prstGeom prst="rect">
            <a:avLst/>
          </a:prstGeom>
        </p:spPr>
      </p:pic>
      <p:sp>
        <p:nvSpPr>
          <p:cNvPr id="3" name="Text 0"/>
          <p:cNvSpPr/>
          <p:nvPr/>
        </p:nvSpPr>
        <p:spPr>
          <a:xfrm>
            <a:off x="1720221" y="5164633"/>
            <a:ext cx="12026265"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Noto Serif SC Bold" pitchFamily="34" charset="0"/>
                <a:ea typeface="Noto Serif SC Bold" pitchFamily="34" charset="-122"/>
                <a:cs typeface="Noto Serif SC Bold" pitchFamily="34" charset="-120"/>
              </a:rPr>
              <a:t>          Unlocking Actionable Insights from Retail Data</a:t>
            </a:r>
            <a:endParaRPr lang="en-US" sz="3550" dirty="0"/>
          </a:p>
        </p:txBody>
      </p:sp>
      <p:sp>
        <p:nvSpPr>
          <p:cNvPr id="4" name="Text 1"/>
          <p:cNvSpPr/>
          <p:nvPr/>
        </p:nvSpPr>
        <p:spPr>
          <a:xfrm>
            <a:off x="793790" y="6016704"/>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000000"/>
                </a:solidFill>
                <a:latin typeface="Geist" pitchFamily="34" charset="0"/>
                <a:ea typeface="Geist" pitchFamily="34" charset="-122"/>
                <a:cs typeface="Geist" pitchFamily="34" charset="-120"/>
              </a:rPr>
              <a:t> Based on the cleaned datasets and analysis, we have derived key insights across customers, sales, retention, engagement, and revenue metrics.</a:t>
            </a:r>
            <a:endParaRPr lang="en-US" sz="1750" dirty="0"/>
          </a:p>
        </p:txBody>
      </p:sp>
      <p:sp>
        <p:nvSpPr>
          <p:cNvPr id="5" name="Text 2"/>
          <p:cNvSpPr/>
          <p:nvPr/>
        </p:nvSpPr>
        <p:spPr>
          <a:xfrm>
            <a:off x="793790" y="6997660"/>
            <a:ext cx="13042821" cy="290274"/>
          </a:xfrm>
          <a:prstGeom prst="rect">
            <a:avLst/>
          </a:prstGeom>
          <a:noFill/>
          <a:ln/>
        </p:spPr>
        <p:txBody>
          <a:bodyPr wrap="none" lIns="0" tIns="0" rIns="0" bIns="0" rtlCol="0" anchor="t"/>
          <a:lstStyle/>
          <a:p>
            <a:pPr marL="0" indent="0" algn="l">
              <a:lnSpc>
                <a:spcPts val="2250"/>
              </a:lnSpc>
              <a:buNone/>
            </a:pPr>
            <a:r>
              <a:rPr lang="en-US" sz="1400" dirty="0">
                <a:solidFill>
                  <a:srgbClr val="000000"/>
                </a:solidFill>
                <a:latin typeface="Geist" pitchFamily="34" charset="0"/>
                <a:ea typeface="Geist" pitchFamily="34" charset="-122"/>
                <a:cs typeface="Geist" pitchFamily="34" charset="-120"/>
              </a:rPr>
              <a:t/>
            </a:r>
            <a:r>
              <a:rPr lang="en-US" sz="1400" b="1" dirty="0">
                <a:solidFill>
                  <a:srgbClr val="000000"/>
                </a:solidFill>
                <a:latin typeface="Geist" pitchFamily="34" charset="0"/>
                <a:ea typeface="Geist" pitchFamily="34" charset="-122"/>
                <a:cs typeface="Geist" pitchFamily="34" charset="-120"/>
              </a:rPr>
              <a:t>                  " These insights help understand customer behavior, identify growth opportunities, and support strategic decisions.”</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500943"/>
          </a:xfrm>
          <a:prstGeom prst="rect">
            <a:avLst/>
          </a:prstGeom>
        </p:spPr>
      </p:pic>
      <p:sp>
        <p:nvSpPr>
          <p:cNvPr id="3" name="Shape 0"/>
          <p:cNvSpPr/>
          <p:nvPr/>
        </p:nvSpPr>
        <p:spPr>
          <a:xfrm>
            <a:off x="-4" y="-1"/>
            <a:ext cx="14630400" cy="8500943"/>
          </a:xfrm>
          <a:prstGeom prst="rect">
            <a:avLst/>
          </a:prstGeom>
          <a:solidFill>
            <a:srgbClr val="E5F9F2">
              <a:alpha val="65000"/>
            </a:srgbClr>
          </a:solidFill>
          <a:ln/>
        </p:spPr>
        <p:txBody>
          <a:bodyPr/>
          <a:lstStyle/>
          <a:p>
            <a:endParaRPr lang="en-IN" dirty="0"/>
          </a:p>
        </p:txBody>
      </p:sp>
      <p:sp>
        <p:nvSpPr>
          <p:cNvPr id="4" name="Text 1"/>
          <p:cNvSpPr/>
          <p:nvPr/>
        </p:nvSpPr>
        <p:spPr>
          <a:xfrm>
            <a:off x="2502361" y="389751"/>
            <a:ext cx="5517475" cy="283488"/>
          </a:xfrm>
          <a:prstGeom prst="rect">
            <a:avLst/>
          </a:prstGeom>
          <a:noFill/>
          <a:ln/>
        </p:spPr>
        <p:txBody>
          <a:bodyPr wrap="none" lIns="0" tIns="0" rIns="0" bIns="0" rtlCol="0" anchor="t"/>
          <a:lstStyle/>
          <a:p>
            <a:pPr marL="0" indent="0" algn="l">
              <a:lnSpc>
                <a:spcPts val="2200"/>
              </a:lnSpc>
              <a:buNone/>
            </a:pPr>
            <a:r>
              <a:rPr lang="en-US" sz="1750" b="1" i="1" dirty="0">
                <a:solidFill>
                  <a:srgbClr val="4D4D4D"/>
                </a:solidFill>
                <a:latin typeface="Noto Serif SC Bold" pitchFamily="34" charset="0"/>
                <a:ea typeface="Noto Serif SC Bold" pitchFamily="34" charset="-122"/>
                <a:cs typeface="Noto Serif SC Bold" pitchFamily="34" charset="-120"/>
              </a:rPr>
              <a:t/>
            </a:r>
            <a:r>
              <a:rPr lang="en-US" sz="3600" b="1" i="1" dirty="0">
                <a:solidFill>
                  <a:srgbClr val="4D4D4D"/>
                </a:solidFill>
                <a:latin typeface="Noto Serif SC Bold" pitchFamily="34" charset="0"/>
                <a:ea typeface="Noto Serif SC Bold" pitchFamily="34" charset="-122"/>
                <a:cs typeface="Noto Serif SC Bold" pitchFamily="34" charset="-120"/>
              </a:rPr>
              <a:t>Data-Driven Insights at a Glance</a:t>
            </a:r>
            <a:endParaRPr lang="en-US" sz="3600" dirty="0"/>
          </a:p>
        </p:txBody>
      </p:sp>
      <p:sp>
        <p:nvSpPr>
          <p:cNvPr id="5" name="Text 2"/>
          <p:cNvSpPr/>
          <p:nvPr/>
        </p:nvSpPr>
        <p:spPr>
          <a:xfrm>
            <a:off x="801196" y="1390457"/>
            <a:ext cx="1701165" cy="212646"/>
          </a:xfrm>
          <a:prstGeom prst="rect">
            <a:avLst/>
          </a:prstGeom>
          <a:noFill/>
          <a:ln/>
        </p:spPr>
        <p:txBody>
          <a:bodyPr wrap="none" lIns="0" tIns="0" rIns="0" bIns="0" rtlCol="0" anchor="t"/>
          <a:lstStyle/>
          <a:p>
            <a:pPr marL="0" indent="0" algn="l">
              <a:lnSpc>
                <a:spcPts val="1650"/>
              </a:lnSpc>
              <a:buNone/>
            </a:pPr>
            <a:r>
              <a:rPr lang="en-US" sz="2400" b="1" dirty="0">
                <a:solidFill>
                  <a:srgbClr val="910D0D"/>
                </a:solidFill>
                <a:latin typeface="Noto Serif SC Bold" pitchFamily="34" charset="0"/>
                <a:ea typeface="Noto Serif SC Bold" pitchFamily="34" charset="-122"/>
                <a:cs typeface="Noto Serif SC Bold" pitchFamily="34" charset="-120"/>
              </a:rPr>
              <a:t>Overall context</a:t>
            </a:r>
            <a:endParaRPr lang="en-US" sz="2400" dirty="0"/>
          </a:p>
        </p:txBody>
      </p:sp>
      <p:sp>
        <p:nvSpPr>
          <p:cNvPr id="6" name="Text 3"/>
          <p:cNvSpPr/>
          <p:nvPr/>
        </p:nvSpPr>
        <p:spPr>
          <a:xfrm>
            <a:off x="990888" y="1848100"/>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Total customers</a:t>
            </a:r>
            <a:endParaRPr lang="en-US" sz="1600" b="1" dirty="0"/>
          </a:p>
        </p:txBody>
      </p:sp>
      <p:sp>
        <p:nvSpPr>
          <p:cNvPr id="7" name="Text 4"/>
          <p:cNvSpPr/>
          <p:nvPr/>
        </p:nvSpPr>
        <p:spPr>
          <a:xfrm>
            <a:off x="971330" y="2180664"/>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Total orders/ transactions</a:t>
            </a:r>
            <a:endParaRPr lang="en-US" sz="1600" b="1" dirty="0"/>
          </a:p>
        </p:txBody>
      </p:sp>
      <p:sp>
        <p:nvSpPr>
          <p:cNvPr id="8" name="Text 5"/>
          <p:cNvSpPr/>
          <p:nvPr/>
        </p:nvSpPr>
        <p:spPr>
          <a:xfrm>
            <a:off x="990888" y="2532639"/>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Total revenue</a:t>
            </a:r>
            <a:endParaRPr lang="en-US" sz="1600" b="1" dirty="0"/>
          </a:p>
        </p:txBody>
      </p:sp>
      <p:sp>
        <p:nvSpPr>
          <p:cNvPr id="9" name="Text 6"/>
          <p:cNvSpPr/>
          <p:nvPr/>
        </p:nvSpPr>
        <p:spPr>
          <a:xfrm>
            <a:off x="990888" y="2874175"/>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Total Products</a:t>
            </a:r>
            <a:endParaRPr lang="en-US" sz="1600" b="1" dirty="0"/>
          </a:p>
        </p:txBody>
      </p:sp>
      <p:sp>
        <p:nvSpPr>
          <p:cNvPr id="10" name="Text 7"/>
          <p:cNvSpPr/>
          <p:nvPr/>
        </p:nvSpPr>
        <p:spPr>
          <a:xfrm>
            <a:off x="990888" y="3189902"/>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New vs Returning customer</a:t>
            </a:r>
            <a:endParaRPr lang="en-US" sz="1600" b="1" dirty="0"/>
          </a:p>
        </p:txBody>
      </p:sp>
      <p:sp>
        <p:nvSpPr>
          <p:cNvPr id="11" name="Text 8"/>
          <p:cNvSpPr/>
          <p:nvPr/>
        </p:nvSpPr>
        <p:spPr>
          <a:xfrm>
            <a:off x="990888" y="3520240"/>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Average order per customer</a:t>
            </a:r>
            <a:endParaRPr lang="en-US" sz="1600" b="1" dirty="0"/>
          </a:p>
        </p:txBody>
      </p:sp>
      <p:sp>
        <p:nvSpPr>
          <p:cNvPr id="12" name="Text 9"/>
          <p:cNvSpPr/>
          <p:nvPr/>
        </p:nvSpPr>
        <p:spPr>
          <a:xfrm>
            <a:off x="990888" y="3873308"/>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Average revenue per customer</a:t>
            </a:r>
            <a:endParaRPr lang="en-US" sz="1600" b="1" dirty="0"/>
          </a:p>
        </p:txBody>
      </p:sp>
      <p:sp>
        <p:nvSpPr>
          <p:cNvPr id="13" name="Text 10"/>
          <p:cNvSpPr/>
          <p:nvPr/>
        </p:nvSpPr>
        <p:spPr>
          <a:xfrm>
            <a:off x="990888" y="4225724"/>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Number of customers per segment</a:t>
            </a:r>
            <a:endParaRPr lang="en-US" sz="1600" b="1" dirty="0"/>
          </a:p>
        </p:txBody>
      </p:sp>
      <p:sp>
        <p:nvSpPr>
          <p:cNvPr id="14" name="Text 11"/>
          <p:cNvSpPr/>
          <p:nvPr/>
        </p:nvSpPr>
        <p:spPr>
          <a:xfrm>
            <a:off x="990888" y="4592615"/>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Top selling products</a:t>
            </a:r>
            <a:endParaRPr lang="en-US" sz="1600" b="1" dirty="0"/>
          </a:p>
        </p:txBody>
      </p:sp>
      <p:sp>
        <p:nvSpPr>
          <p:cNvPr id="15" name="Text 12"/>
          <p:cNvSpPr/>
          <p:nvPr/>
        </p:nvSpPr>
        <p:spPr>
          <a:xfrm>
            <a:off x="990888" y="4937791"/>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Low-performing products</a:t>
            </a:r>
            <a:endParaRPr lang="en-US" sz="1600" b="1" dirty="0"/>
          </a:p>
        </p:txBody>
      </p:sp>
      <p:sp>
        <p:nvSpPr>
          <p:cNvPr id="16" name="Text 13"/>
          <p:cNvSpPr/>
          <p:nvPr/>
        </p:nvSpPr>
        <p:spPr>
          <a:xfrm>
            <a:off x="8500025" y="4253435"/>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Revenue contribution by category</a:t>
            </a:r>
            <a:endParaRPr lang="en-US" sz="1600" b="1" dirty="0"/>
          </a:p>
        </p:txBody>
      </p:sp>
      <p:sp>
        <p:nvSpPr>
          <p:cNvPr id="17" name="Text 14"/>
          <p:cNvSpPr/>
          <p:nvPr/>
        </p:nvSpPr>
        <p:spPr>
          <a:xfrm>
            <a:off x="8297583" y="1390457"/>
            <a:ext cx="1964769" cy="212646"/>
          </a:xfrm>
          <a:prstGeom prst="rect">
            <a:avLst/>
          </a:prstGeom>
          <a:noFill/>
          <a:ln/>
        </p:spPr>
        <p:txBody>
          <a:bodyPr wrap="none" lIns="0" tIns="0" rIns="0" bIns="0" rtlCol="0" anchor="t"/>
          <a:lstStyle/>
          <a:p>
            <a:pPr marL="0" indent="0" algn="l">
              <a:lnSpc>
                <a:spcPts val="1650"/>
              </a:lnSpc>
              <a:buNone/>
            </a:pPr>
            <a:r>
              <a:rPr lang="en-US" sz="2400" b="1" dirty="0">
                <a:solidFill>
                  <a:srgbClr val="910D0D"/>
                </a:solidFill>
                <a:latin typeface="Noto Serif SC Bold" pitchFamily="34" charset="0"/>
                <a:ea typeface="Noto Serif SC Bold" pitchFamily="34" charset="-122"/>
                <a:cs typeface="Noto Serif SC Bold" pitchFamily="34" charset="-120"/>
              </a:rPr>
              <a:t>Time - Based Overview</a:t>
            </a:r>
            <a:endParaRPr lang="en-US" sz="2400" dirty="0"/>
          </a:p>
        </p:txBody>
      </p:sp>
      <p:sp>
        <p:nvSpPr>
          <p:cNvPr id="18" name="Text 15"/>
          <p:cNvSpPr/>
          <p:nvPr/>
        </p:nvSpPr>
        <p:spPr>
          <a:xfrm>
            <a:off x="8500024" y="1871666"/>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Monthly orders</a:t>
            </a:r>
            <a:endParaRPr lang="en-US" sz="1600" b="1" dirty="0"/>
          </a:p>
        </p:txBody>
      </p:sp>
      <p:sp>
        <p:nvSpPr>
          <p:cNvPr id="19" name="Text 16"/>
          <p:cNvSpPr/>
          <p:nvPr/>
        </p:nvSpPr>
        <p:spPr>
          <a:xfrm>
            <a:off x="8500025" y="2274549"/>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Monthly revenue</a:t>
            </a:r>
            <a:endParaRPr lang="en-US" sz="1600" b="1" dirty="0"/>
          </a:p>
        </p:txBody>
      </p:sp>
      <p:sp>
        <p:nvSpPr>
          <p:cNvPr id="20" name="Text 17"/>
          <p:cNvSpPr/>
          <p:nvPr/>
        </p:nvSpPr>
        <p:spPr>
          <a:xfrm>
            <a:off x="8500023" y="2649884"/>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Weekly orders</a:t>
            </a:r>
            <a:endParaRPr lang="en-US" sz="1600" b="1" dirty="0"/>
          </a:p>
        </p:txBody>
      </p:sp>
      <p:sp>
        <p:nvSpPr>
          <p:cNvPr id="21" name="Text 18"/>
          <p:cNvSpPr/>
          <p:nvPr/>
        </p:nvSpPr>
        <p:spPr>
          <a:xfrm>
            <a:off x="8500025" y="3049691"/>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Weekly revenue</a:t>
            </a:r>
            <a:endParaRPr lang="en-US" sz="1600" b="1" dirty="0"/>
          </a:p>
        </p:txBody>
      </p:sp>
      <p:sp>
        <p:nvSpPr>
          <p:cNvPr id="22" name="Text 19"/>
          <p:cNvSpPr/>
          <p:nvPr/>
        </p:nvSpPr>
        <p:spPr>
          <a:xfrm>
            <a:off x="8297583" y="3726259"/>
            <a:ext cx="2250162" cy="212646"/>
          </a:xfrm>
          <a:prstGeom prst="rect">
            <a:avLst/>
          </a:prstGeom>
          <a:noFill/>
          <a:ln/>
        </p:spPr>
        <p:txBody>
          <a:bodyPr wrap="none" lIns="0" tIns="0" rIns="0" bIns="0" rtlCol="0" anchor="t"/>
          <a:lstStyle/>
          <a:p>
            <a:pPr marL="0" indent="0" algn="l">
              <a:lnSpc>
                <a:spcPts val="1650"/>
              </a:lnSpc>
              <a:buNone/>
            </a:pPr>
            <a:r>
              <a:rPr lang="en-US" sz="2400" b="1" dirty="0">
                <a:solidFill>
                  <a:srgbClr val="910D0D"/>
                </a:solidFill>
                <a:latin typeface="Noto Serif SC Bold" pitchFamily="34" charset="0"/>
                <a:ea typeface="Noto Serif SC Bold" pitchFamily="34" charset="-122"/>
                <a:cs typeface="Noto Serif SC Bold" pitchFamily="34" charset="-120"/>
              </a:rPr>
              <a:t>Customer Activity Metrics</a:t>
            </a:r>
            <a:endParaRPr lang="en-US" sz="2400" dirty="0"/>
          </a:p>
        </p:txBody>
      </p:sp>
      <p:sp>
        <p:nvSpPr>
          <p:cNvPr id="23" name="Text 20"/>
          <p:cNvSpPr/>
          <p:nvPr/>
        </p:nvSpPr>
        <p:spPr>
          <a:xfrm>
            <a:off x="8500022" y="4640976"/>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Percentage of active customers</a:t>
            </a:r>
            <a:endParaRPr lang="en-US" sz="1600" b="1" dirty="0"/>
          </a:p>
        </p:txBody>
      </p:sp>
      <p:sp>
        <p:nvSpPr>
          <p:cNvPr id="24" name="Text 21"/>
          <p:cNvSpPr/>
          <p:nvPr/>
        </p:nvSpPr>
        <p:spPr>
          <a:xfrm>
            <a:off x="8500025" y="5028517"/>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Customers with no purchase in the last 6 months</a:t>
            </a:r>
            <a:endParaRPr lang="en-US" sz="1600" b="1" dirty="0"/>
          </a:p>
        </p:txBody>
      </p:sp>
      <p:sp>
        <p:nvSpPr>
          <p:cNvPr id="25" name="Text 22"/>
          <p:cNvSpPr/>
          <p:nvPr/>
        </p:nvSpPr>
        <p:spPr>
          <a:xfrm>
            <a:off x="8500025" y="5442365"/>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Average time between purchases</a:t>
            </a:r>
            <a:endParaRPr lang="en-US" sz="1600" b="1" dirty="0"/>
          </a:p>
        </p:txBody>
      </p:sp>
      <p:sp>
        <p:nvSpPr>
          <p:cNvPr id="26" name="Text 23"/>
          <p:cNvSpPr/>
          <p:nvPr/>
        </p:nvSpPr>
        <p:spPr>
          <a:xfrm>
            <a:off x="801196" y="6148141"/>
            <a:ext cx="1701165" cy="212646"/>
          </a:xfrm>
          <a:prstGeom prst="rect">
            <a:avLst/>
          </a:prstGeom>
          <a:noFill/>
          <a:ln/>
        </p:spPr>
        <p:txBody>
          <a:bodyPr wrap="none" lIns="0" tIns="0" rIns="0" bIns="0" rtlCol="0" anchor="t"/>
          <a:lstStyle/>
          <a:p>
            <a:pPr marL="0" indent="0" algn="l">
              <a:lnSpc>
                <a:spcPts val="1650"/>
              </a:lnSpc>
              <a:buNone/>
            </a:pPr>
            <a:r>
              <a:rPr lang="en-US" sz="2400" b="1" dirty="0">
                <a:solidFill>
                  <a:srgbClr val="910D0D"/>
                </a:solidFill>
                <a:latin typeface="Noto Serif SC Bold" pitchFamily="34" charset="0"/>
                <a:ea typeface="Noto Serif SC Bold" pitchFamily="34" charset="-122"/>
                <a:cs typeface="Noto Serif SC Bold" pitchFamily="34" charset="-120"/>
              </a:rPr>
              <a:t>Funnel Analysis</a:t>
            </a:r>
            <a:endParaRPr lang="en-US" sz="2400" dirty="0"/>
          </a:p>
        </p:txBody>
      </p:sp>
      <p:sp>
        <p:nvSpPr>
          <p:cNvPr id="27" name="Text 24"/>
          <p:cNvSpPr/>
          <p:nvPr/>
        </p:nvSpPr>
        <p:spPr>
          <a:xfrm>
            <a:off x="971329" y="6682679"/>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Customers who placed at least one order</a:t>
            </a:r>
            <a:endParaRPr lang="en-US" sz="1600" b="1" dirty="0"/>
          </a:p>
        </p:txBody>
      </p:sp>
      <p:sp>
        <p:nvSpPr>
          <p:cNvPr id="28" name="Text 25"/>
          <p:cNvSpPr/>
          <p:nvPr/>
        </p:nvSpPr>
        <p:spPr>
          <a:xfrm>
            <a:off x="990888" y="7060551"/>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Conversion rate (first purchase -&gt; repeat purchase)</a:t>
            </a:r>
            <a:endParaRPr lang="en-US" sz="1600" b="1" dirty="0"/>
          </a:p>
        </p:txBody>
      </p:sp>
      <p:sp>
        <p:nvSpPr>
          <p:cNvPr id="29" name="Text 26"/>
          <p:cNvSpPr/>
          <p:nvPr/>
        </p:nvSpPr>
        <p:spPr>
          <a:xfrm>
            <a:off x="8297583" y="6244220"/>
            <a:ext cx="1701165" cy="212646"/>
          </a:xfrm>
          <a:prstGeom prst="rect">
            <a:avLst/>
          </a:prstGeom>
          <a:noFill/>
          <a:ln/>
        </p:spPr>
        <p:txBody>
          <a:bodyPr wrap="none" lIns="0" tIns="0" rIns="0" bIns="0" rtlCol="0" anchor="t"/>
          <a:lstStyle/>
          <a:p>
            <a:pPr marL="0" indent="0" algn="l">
              <a:lnSpc>
                <a:spcPts val="1650"/>
              </a:lnSpc>
              <a:buNone/>
            </a:pPr>
            <a:r>
              <a:rPr lang="en-US" sz="2400" b="1" dirty="0">
                <a:solidFill>
                  <a:srgbClr val="910D0D"/>
                </a:solidFill>
                <a:latin typeface="Noto Serif SC Bold" pitchFamily="34" charset="0"/>
                <a:ea typeface="Noto Serif SC Bold" pitchFamily="34" charset="-122"/>
                <a:cs typeface="Noto Serif SC Bold" pitchFamily="34" charset="-120"/>
              </a:rPr>
              <a:t>Retention Analysis</a:t>
            </a:r>
            <a:endParaRPr lang="en-US" sz="2400" dirty="0"/>
          </a:p>
        </p:txBody>
      </p:sp>
      <p:sp>
        <p:nvSpPr>
          <p:cNvPr id="30" name="Text 27"/>
          <p:cNvSpPr/>
          <p:nvPr/>
        </p:nvSpPr>
        <p:spPr>
          <a:xfrm>
            <a:off x="8500025" y="6673502"/>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Monthly retention rate</a:t>
            </a:r>
            <a:endParaRPr lang="en-US" sz="1600" b="1" dirty="0"/>
          </a:p>
        </p:txBody>
      </p:sp>
      <p:sp>
        <p:nvSpPr>
          <p:cNvPr id="31" name="Text 28"/>
          <p:cNvSpPr/>
          <p:nvPr/>
        </p:nvSpPr>
        <p:spPr>
          <a:xfrm>
            <a:off x="8500021" y="6980233"/>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Average time between first and second purchase</a:t>
            </a:r>
            <a:endParaRPr lang="en-US" sz="1600" b="1" dirty="0"/>
          </a:p>
        </p:txBody>
      </p:sp>
      <p:sp>
        <p:nvSpPr>
          <p:cNvPr id="32" name="Text 29"/>
          <p:cNvSpPr/>
          <p:nvPr/>
        </p:nvSpPr>
        <p:spPr>
          <a:xfrm>
            <a:off x="8500025" y="7292620"/>
            <a:ext cx="13836729" cy="181451"/>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000000"/>
                </a:solidFill>
                <a:latin typeface="Geist" pitchFamily="34" charset="0"/>
                <a:ea typeface="Geist" pitchFamily="34" charset="-122"/>
                <a:cs typeface="Geist" pitchFamily="34" charset="-120"/>
              </a:rPr>
              <a:t>Segment wise retention</a:t>
            </a:r>
            <a:endParaRPr lang="en-US" sz="16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70000"/>
            </a:srgbClr>
          </a:solidFill>
          <a:ln/>
        </p:spPr>
        <p:txBody>
          <a:bodyPr/>
          <a:lstStyle/>
          <a:p>
            <a:endParaRPr lang="en-IN" dirty="0"/>
          </a:p>
        </p:txBody>
      </p:sp>
      <p:sp>
        <p:nvSpPr>
          <p:cNvPr id="4" name="Text 1"/>
          <p:cNvSpPr/>
          <p:nvPr/>
        </p:nvSpPr>
        <p:spPr>
          <a:xfrm>
            <a:off x="1563172" y="752450"/>
            <a:ext cx="2311003" cy="288846"/>
          </a:xfrm>
          <a:prstGeom prst="rect">
            <a:avLst/>
          </a:prstGeom>
          <a:noFill/>
          <a:ln/>
        </p:spPr>
        <p:txBody>
          <a:bodyPr wrap="none" lIns="0" tIns="0" rIns="0" bIns="0" rtlCol="0" anchor="t"/>
          <a:lstStyle/>
          <a:p>
            <a:pPr marL="0" indent="0" algn="l">
              <a:lnSpc>
                <a:spcPts val="2250"/>
              </a:lnSpc>
              <a:buNone/>
            </a:pPr>
            <a:r>
              <a:rPr lang="en-US" sz="2800" b="1" dirty="0">
                <a:solidFill>
                  <a:srgbClr val="910D0D"/>
                </a:solidFill>
                <a:latin typeface="Noto Serif SC Bold" pitchFamily="34" charset="0"/>
                <a:ea typeface="Noto Serif SC Bold" pitchFamily="34" charset="-122"/>
                <a:cs typeface="Noto Serif SC Bold" pitchFamily="34" charset="-120"/>
              </a:rPr>
              <a:t>Churn Rate</a:t>
            </a:r>
            <a:endParaRPr lang="en-US" sz="2800" dirty="0"/>
          </a:p>
        </p:txBody>
      </p:sp>
      <p:sp>
        <p:nvSpPr>
          <p:cNvPr id="5" name="Text 2"/>
          <p:cNvSpPr/>
          <p:nvPr/>
        </p:nvSpPr>
        <p:spPr>
          <a:xfrm>
            <a:off x="539234" y="1407526"/>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Customers inactive in last 3, 6, 12 months</a:t>
            </a:r>
            <a:endParaRPr lang="en-US" b="1" dirty="0"/>
          </a:p>
        </p:txBody>
      </p:sp>
      <p:sp>
        <p:nvSpPr>
          <p:cNvPr id="6" name="Text 3"/>
          <p:cNvSpPr/>
          <p:nvPr/>
        </p:nvSpPr>
        <p:spPr>
          <a:xfrm>
            <a:off x="539234" y="1820727"/>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Monthly churn rate</a:t>
            </a:r>
            <a:endParaRPr lang="en-US" b="1" dirty="0"/>
          </a:p>
        </p:txBody>
      </p:sp>
      <p:sp>
        <p:nvSpPr>
          <p:cNvPr id="7" name="Text 4"/>
          <p:cNvSpPr/>
          <p:nvPr/>
        </p:nvSpPr>
        <p:spPr>
          <a:xfrm>
            <a:off x="539234" y="2190565"/>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High-value customers at risk of churn</a:t>
            </a:r>
            <a:endParaRPr lang="en-US" b="1" dirty="0"/>
          </a:p>
        </p:txBody>
      </p:sp>
      <p:sp>
        <p:nvSpPr>
          <p:cNvPr id="8" name="Text 5"/>
          <p:cNvSpPr/>
          <p:nvPr/>
        </p:nvSpPr>
        <p:spPr>
          <a:xfrm>
            <a:off x="8780865" y="743188"/>
            <a:ext cx="2406610" cy="288846"/>
          </a:xfrm>
          <a:prstGeom prst="rect">
            <a:avLst/>
          </a:prstGeom>
          <a:noFill/>
          <a:ln/>
        </p:spPr>
        <p:txBody>
          <a:bodyPr wrap="none" lIns="0" tIns="0" rIns="0" bIns="0" rtlCol="0" anchor="t"/>
          <a:lstStyle/>
          <a:p>
            <a:pPr marL="0" indent="0" algn="l">
              <a:lnSpc>
                <a:spcPts val="2250"/>
              </a:lnSpc>
              <a:buNone/>
            </a:pPr>
            <a:r>
              <a:rPr lang="en-US" sz="2800" b="1" dirty="0">
                <a:solidFill>
                  <a:srgbClr val="910D0D"/>
                </a:solidFill>
                <a:latin typeface="Noto Serif SC Bold" pitchFamily="34" charset="0"/>
                <a:ea typeface="Noto Serif SC Bold" pitchFamily="34" charset="-122"/>
                <a:cs typeface="Noto Serif SC Bold" pitchFamily="34" charset="-120"/>
              </a:rPr>
              <a:t>Engagement Metrics</a:t>
            </a:r>
            <a:endParaRPr lang="en-US" sz="2800" dirty="0"/>
          </a:p>
        </p:txBody>
      </p:sp>
      <p:sp>
        <p:nvSpPr>
          <p:cNvPr id="9" name="Text 6"/>
          <p:cNvSpPr/>
          <p:nvPr/>
        </p:nvSpPr>
        <p:spPr>
          <a:xfrm>
            <a:off x="7854434" y="1384478"/>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Total quantity purchased per customer per month</a:t>
            </a:r>
            <a:endParaRPr lang="en-US" b="1" dirty="0"/>
          </a:p>
        </p:txBody>
      </p:sp>
      <p:sp>
        <p:nvSpPr>
          <p:cNvPr id="10" name="Text 7"/>
          <p:cNvSpPr/>
          <p:nvPr/>
        </p:nvSpPr>
        <p:spPr>
          <a:xfrm>
            <a:off x="7854434" y="1821655"/>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Average spend per order</a:t>
            </a:r>
            <a:endParaRPr lang="en-US" b="1" dirty="0"/>
          </a:p>
        </p:txBody>
      </p:sp>
      <p:sp>
        <p:nvSpPr>
          <p:cNvPr id="11" name="Text 8"/>
          <p:cNvSpPr/>
          <p:nvPr/>
        </p:nvSpPr>
        <p:spPr>
          <a:xfrm>
            <a:off x="7900373" y="2214221"/>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Time-of-day &amp; day-of-week shopping activity</a:t>
            </a:r>
            <a:endParaRPr lang="en-US" b="1" dirty="0"/>
          </a:p>
        </p:txBody>
      </p:sp>
      <p:sp>
        <p:nvSpPr>
          <p:cNvPr id="12" name="Text 9"/>
          <p:cNvSpPr/>
          <p:nvPr/>
        </p:nvSpPr>
        <p:spPr>
          <a:xfrm>
            <a:off x="9214002" y="3229264"/>
            <a:ext cx="2311003" cy="288846"/>
          </a:xfrm>
          <a:prstGeom prst="rect">
            <a:avLst/>
          </a:prstGeom>
          <a:noFill/>
          <a:ln/>
        </p:spPr>
        <p:txBody>
          <a:bodyPr wrap="none" lIns="0" tIns="0" rIns="0" bIns="0" rtlCol="0" anchor="t"/>
          <a:lstStyle/>
          <a:p>
            <a:pPr marL="0" indent="0" algn="l">
              <a:lnSpc>
                <a:spcPts val="2250"/>
              </a:lnSpc>
              <a:buNone/>
            </a:pPr>
            <a:r>
              <a:rPr lang="en-US" sz="2800" b="1" dirty="0">
                <a:solidFill>
                  <a:srgbClr val="910D0D"/>
                </a:solidFill>
                <a:latin typeface="Noto Serif SC Bold" pitchFamily="34" charset="0"/>
                <a:ea typeface="Noto Serif SC Bold" pitchFamily="34" charset="-122"/>
                <a:cs typeface="Noto Serif SC Bold" pitchFamily="34" charset="-120"/>
              </a:rPr>
              <a:t>Activation Rate</a:t>
            </a:r>
            <a:endParaRPr lang="en-US" sz="2800" dirty="0"/>
          </a:p>
        </p:txBody>
      </p:sp>
      <p:sp>
        <p:nvSpPr>
          <p:cNvPr id="13" name="Text 10"/>
          <p:cNvSpPr/>
          <p:nvPr/>
        </p:nvSpPr>
        <p:spPr>
          <a:xfrm>
            <a:off x="7854434" y="3787600"/>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Percentage of new customers purchasing within X days</a:t>
            </a:r>
            <a:endParaRPr lang="en-US" b="1" dirty="0"/>
          </a:p>
        </p:txBody>
      </p:sp>
      <p:sp>
        <p:nvSpPr>
          <p:cNvPr id="14" name="Text 11"/>
          <p:cNvSpPr/>
          <p:nvPr/>
        </p:nvSpPr>
        <p:spPr>
          <a:xfrm>
            <a:off x="7854434" y="4208324"/>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Time to first purchase</a:t>
            </a:r>
            <a:endParaRPr lang="en-US" b="1" dirty="0"/>
          </a:p>
        </p:txBody>
      </p:sp>
      <p:sp>
        <p:nvSpPr>
          <p:cNvPr id="15" name="Text 12"/>
          <p:cNvSpPr/>
          <p:nvPr/>
        </p:nvSpPr>
        <p:spPr>
          <a:xfrm>
            <a:off x="7854434" y="4601818"/>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Activation rate by segment</a:t>
            </a:r>
            <a:endParaRPr lang="en-US" b="1" dirty="0"/>
          </a:p>
        </p:txBody>
      </p:sp>
      <p:sp>
        <p:nvSpPr>
          <p:cNvPr id="16" name="Text 13"/>
          <p:cNvSpPr/>
          <p:nvPr/>
        </p:nvSpPr>
        <p:spPr>
          <a:xfrm>
            <a:off x="1182766" y="3229264"/>
            <a:ext cx="3334941" cy="288846"/>
          </a:xfrm>
          <a:prstGeom prst="rect">
            <a:avLst/>
          </a:prstGeom>
          <a:noFill/>
          <a:ln/>
        </p:spPr>
        <p:txBody>
          <a:bodyPr wrap="none" lIns="0" tIns="0" rIns="0" bIns="0" rtlCol="0" anchor="t"/>
          <a:lstStyle/>
          <a:p>
            <a:pPr marL="0" indent="0" algn="l">
              <a:lnSpc>
                <a:spcPts val="2250"/>
              </a:lnSpc>
              <a:buNone/>
            </a:pPr>
            <a:r>
              <a:rPr lang="en-US" sz="2800" b="1" dirty="0">
                <a:solidFill>
                  <a:srgbClr val="910D0D"/>
                </a:solidFill>
                <a:latin typeface="Noto Serif SC Bold" pitchFamily="34" charset="0"/>
                <a:ea typeface="Noto Serif SC Bold" pitchFamily="34" charset="-122"/>
                <a:cs typeface="Noto Serif SC Bold" pitchFamily="34" charset="-120"/>
              </a:rPr>
              <a:t>Referral and Loyalty Metrics</a:t>
            </a:r>
            <a:endParaRPr lang="en-US" sz="2800" dirty="0"/>
          </a:p>
        </p:txBody>
      </p:sp>
      <p:sp>
        <p:nvSpPr>
          <p:cNvPr id="17" name="Text 14"/>
          <p:cNvSpPr/>
          <p:nvPr/>
        </p:nvSpPr>
        <p:spPr>
          <a:xfrm>
            <a:off x="1754429" y="3805799"/>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Repeat customers</a:t>
            </a:r>
            <a:endParaRPr lang="en-US" b="1" dirty="0"/>
          </a:p>
        </p:txBody>
      </p:sp>
      <p:sp>
        <p:nvSpPr>
          <p:cNvPr id="18" name="Text 15"/>
          <p:cNvSpPr/>
          <p:nvPr/>
        </p:nvSpPr>
        <p:spPr>
          <a:xfrm>
            <a:off x="1754429" y="4194964"/>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Loyalty contribution to revenue</a:t>
            </a:r>
            <a:endParaRPr lang="en-US" b="1" dirty="0"/>
          </a:p>
        </p:txBody>
      </p:sp>
      <p:sp>
        <p:nvSpPr>
          <p:cNvPr id="19" name="Text 16"/>
          <p:cNvSpPr/>
          <p:nvPr/>
        </p:nvSpPr>
        <p:spPr>
          <a:xfrm>
            <a:off x="5448118" y="5614656"/>
            <a:ext cx="2311003" cy="288846"/>
          </a:xfrm>
          <a:prstGeom prst="rect">
            <a:avLst/>
          </a:prstGeom>
          <a:noFill/>
          <a:ln/>
        </p:spPr>
        <p:txBody>
          <a:bodyPr wrap="none" lIns="0" tIns="0" rIns="0" bIns="0" rtlCol="0" anchor="t"/>
          <a:lstStyle/>
          <a:p>
            <a:pPr marL="0" indent="0" algn="l">
              <a:lnSpc>
                <a:spcPts val="2250"/>
              </a:lnSpc>
              <a:buNone/>
            </a:pPr>
            <a:r>
              <a:rPr lang="en-US" sz="2800" b="1" dirty="0">
                <a:solidFill>
                  <a:srgbClr val="910D0D"/>
                </a:solidFill>
                <a:latin typeface="Noto Serif SC Bold" pitchFamily="34" charset="0"/>
                <a:ea typeface="Noto Serif SC Bold" pitchFamily="34" charset="-122"/>
                <a:cs typeface="Noto Serif SC Bold" pitchFamily="34" charset="-120"/>
              </a:rPr>
              <a:t>Revenue Metrics</a:t>
            </a:r>
            <a:endParaRPr lang="en-US" sz="2800" dirty="0"/>
          </a:p>
        </p:txBody>
      </p:sp>
      <p:sp>
        <p:nvSpPr>
          <p:cNvPr id="20" name="Text 17"/>
          <p:cNvSpPr/>
          <p:nvPr/>
        </p:nvSpPr>
        <p:spPr>
          <a:xfrm>
            <a:off x="5207487" y="6246011"/>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Monthly revenue trends</a:t>
            </a:r>
            <a:endParaRPr lang="en-US" b="1" dirty="0"/>
          </a:p>
        </p:txBody>
      </p:sp>
      <p:sp>
        <p:nvSpPr>
          <p:cNvPr id="21" name="Text 18"/>
          <p:cNvSpPr/>
          <p:nvPr/>
        </p:nvSpPr>
        <p:spPr>
          <a:xfrm>
            <a:off x="5207487" y="6656185"/>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Revenue by customer segement</a:t>
            </a:r>
            <a:endParaRPr lang="en-US" b="1" dirty="0"/>
          </a:p>
        </p:txBody>
      </p:sp>
      <p:sp>
        <p:nvSpPr>
          <p:cNvPr id="22" name="Text 19"/>
          <p:cNvSpPr/>
          <p:nvPr/>
        </p:nvSpPr>
        <p:spPr>
          <a:xfrm>
            <a:off x="5207487" y="7076735"/>
            <a:ext cx="13551932" cy="246459"/>
          </a:xfrm>
          <a:prstGeom prst="rect">
            <a:avLst/>
          </a:prstGeom>
          <a:noFill/>
          <a:ln/>
        </p:spPr>
        <p:txBody>
          <a:bodyPr wrap="none" lIns="0" tIns="0" rIns="0" bIns="0" rtlCol="0" anchor="t"/>
          <a:lstStyle/>
          <a:p>
            <a:pPr marL="342900" indent="-342900" algn="l">
              <a:lnSpc>
                <a:spcPts val="1900"/>
              </a:lnSpc>
              <a:buSzPct val="100000"/>
              <a:buChar char="•"/>
            </a:pPr>
            <a:r>
              <a:rPr lang="en-US" b="1" dirty="0">
                <a:solidFill>
                  <a:srgbClr val="000000"/>
                </a:solidFill>
                <a:latin typeface="Geist" pitchFamily="34" charset="0"/>
                <a:ea typeface="Geist" pitchFamily="34" charset="-122"/>
                <a:cs typeface="Geist" pitchFamily="34" charset="-120"/>
              </a:rPr>
              <a:t>Customer Lifetime Value [LTV]</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6E0F-379E-562E-FD5C-E34D694F028C}"/>
              </a:ext>
            </a:extLst>
          </p:cNvPr>
          <p:cNvSpPr>
            <a:spLocks noGrp="1"/>
          </p:cNvSpPr>
          <p:nvPr>
            <p:ph type="ctrTitle"/>
          </p:nvPr>
        </p:nvSpPr>
        <p:spPr>
          <a:xfrm>
            <a:off x="1920240" y="3127248"/>
            <a:ext cx="10789920" cy="1975104"/>
          </a:xfrm>
        </p:spPr>
        <p:txBody>
          <a:bodyPr/>
          <a:lstStyle/>
          <a:p>
            <a:r>
              <a:rPr lang="en-US"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Sample </a:t>
            </a:r>
            <a:r>
              <a:rPr lang="en-US" b="1" cap="none" spc="0" dirty="0" err="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sql</a:t>
            </a:r>
            <a:r>
              <a:rPr lang="en-US"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server queries and outputs</a:t>
            </a:r>
            <a:endParaRPr lang="en-IN"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163174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126B-E351-4A0C-EC28-0B11FEF8FA06}"/>
              </a:ext>
            </a:extLst>
          </p:cNvPr>
          <p:cNvSpPr>
            <a:spLocks noGrp="1"/>
          </p:cNvSpPr>
          <p:nvPr>
            <p:ph type="title"/>
          </p:nvPr>
        </p:nvSpPr>
        <p:spPr>
          <a:xfrm>
            <a:off x="753659" y="960046"/>
            <a:ext cx="5393998" cy="1361568"/>
          </a:xfrm>
        </p:spPr>
        <p:txBody>
          <a:bodyPr/>
          <a:lstStyle/>
          <a:p>
            <a:r>
              <a:rPr lang="en-US" dirty="0"/>
              <a:t>OVERALL CONTEXT</a:t>
            </a:r>
            <a:endParaRPr lang="en-IN" dirty="0"/>
          </a:p>
        </p:txBody>
      </p:sp>
      <p:pic>
        <p:nvPicPr>
          <p:cNvPr id="6" name="Picture Placeholder 5" descr="A screenshot of a computer&#10;&#10;AI-generated content may be incorrect.">
            <a:extLst>
              <a:ext uri="{FF2B5EF4-FFF2-40B4-BE49-F238E27FC236}">
                <a16:creationId xmlns:a16="http://schemas.microsoft.com/office/drawing/2014/main" id="{6E3615B3-C18A-0F8B-1333-7D79339F603E}"/>
              </a:ext>
            </a:extLst>
          </p:cNvPr>
          <p:cNvPicPr>
            <a:picLocks noGrp="1" noChangeAspect="1"/>
          </p:cNvPicPr>
          <p:nvPr>
            <p:ph type="pic" idx="1"/>
          </p:nvPr>
        </p:nvPicPr>
        <p:blipFill>
          <a:blip r:embed="rId2"/>
          <a:srcRect l="4488" r="4488"/>
          <a:stretch>
            <a:fillRect/>
          </a:stretch>
        </p:blipFill>
        <p:spPr>
          <a:xfrm>
            <a:off x="6942221" y="0"/>
            <a:ext cx="7688179" cy="8168962"/>
          </a:xfrm>
        </p:spPr>
      </p:pic>
      <p:sp>
        <p:nvSpPr>
          <p:cNvPr id="4" name="Text Placeholder 3">
            <a:extLst>
              <a:ext uri="{FF2B5EF4-FFF2-40B4-BE49-F238E27FC236}">
                <a16:creationId xmlns:a16="http://schemas.microsoft.com/office/drawing/2014/main" id="{F524E436-A76E-B268-5A25-4C25D0C34DB6}"/>
              </a:ext>
            </a:extLst>
          </p:cNvPr>
          <p:cNvSpPr>
            <a:spLocks noGrp="1"/>
          </p:cNvSpPr>
          <p:nvPr>
            <p:ph type="body" sz="half" idx="2"/>
          </p:nvPr>
        </p:nvSpPr>
        <p:spPr>
          <a:xfrm>
            <a:off x="937886" y="2611575"/>
            <a:ext cx="5025543" cy="973836"/>
          </a:xfrm>
        </p:spPr>
        <p:txBody>
          <a:bodyPr/>
          <a:lstStyle/>
          <a:p>
            <a:r>
              <a:rPr lang="en-US" b="1" i="1" dirty="0">
                <a:solidFill>
                  <a:schemeClr val="accent1">
                    <a:lumMod val="50000"/>
                  </a:schemeClr>
                </a:solidFill>
              </a:rPr>
              <a:t>“These are 5 out of 11 key insights derived using SQL Server queries.”</a:t>
            </a:r>
          </a:p>
          <a:p>
            <a:endParaRPr lang="en-IN" b="1" i="1" dirty="0">
              <a:solidFill>
                <a:schemeClr val="accent1">
                  <a:lumMod val="50000"/>
                </a:schemeClr>
              </a:solidFill>
            </a:endParaRPr>
          </a:p>
        </p:txBody>
      </p:sp>
      <p:sp>
        <p:nvSpPr>
          <p:cNvPr id="7" name="Rectangle 1">
            <a:extLst>
              <a:ext uri="{FF2B5EF4-FFF2-40B4-BE49-F238E27FC236}">
                <a16:creationId xmlns:a16="http://schemas.microsoft.com/office/drawing/2014/main" id="{6B80FCED-1E24-225B-44E1-1E6F4E28A254}"/>
              </a:ext>
            </a:extLst>
          </p:cNvPr>
          <p:cNvSpPr>
            <a:spLocks noChangeArrowheads="1"/>
          </p:cNvSpPr>
          <p:nvPr/>
        </p:nvSpPr>
        <p:spPr bwMode="auto">
          <a:xfrm rot="10800000" flipV="1">
            <a:off x="1331270" y="3711502"/>
            <a:ext cx="45238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business has a total of </a:t>
            </a:r>
            <a:r>
              <a:rPr kumimoji="0" lang="en-US" altLang="en-US" sz="1800" b="1" i="0" u="none" strike="noStrike" cap="none" normalizeH="0" baseline="0" dirty="0">
                <a:ln>
                  <a:noFill/>
                </a:ln>
                <a:solidFill>
                  <a:schemeClr val="tx1"/>
                </a:solidFill>
                <a:effectLst/>
                <a:latin typeface="Arial" panose="020B0604020202020204" pitchFamily="34" charset="0"/>
              </a:rPr>
              <a:t>4,338 unique customers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are </a:t>
            </a:r>
            <a:r>
              <a:rPr kumimoji="0" lang="en-US" altLang="en-US" sz="1800" b="1" i="0" u="none" strike="noStrike" cap="none" normalizeH="0" baseline="0" dirty="0">
                <a:ln>
                  <a:noFill/>
                </a:ln>
                <a:solidFill>
                  <a:schemeClr val="tx1"/>
                </a:solidFill>
                <a:effectLst/>
                <a:latin typeface="Arial" panose="020B0604020202020204" pitchFamily="34" charset="0"/>
              </a:rPr>
              <a:t>19,960 total orders</a:t>
            </a:r>
            <a:r>
              <a:rPr kumimoji="0" lang="en-US" altLang="en-US" sz="1800" b="0" i="0" u="none" strike="noStrike" cap="none" normalizeH="0" baseline="0" dirty="0">
                <a:ln>
                  <a:noFill/>
                </a:ln>
                <a:solidFill>
                  <a:schemeClr val="tx1"/>
                </a:solidFill>
                <a:effectLst/>
                <a:latin typeface="Arial" panose="020B0604020202020204" pitchFamily="34" charset="0"/>
              </a:rPr>
              <a:t> recorded across all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company has generated </a:t>
            </a:r>
            <a:r>
              <a:rPr kumimoji="0" lang="en-US" altLang="en-US" sz="1800" b="1" i="0" u="none" strike="noStrike" cap="none" normalizeH="0" baseline="0" dirty="0">
                <a:ln>
                  <a:noFill/>
                </a:ln>
                <a:solidFill>
                  <a:schemeClr val="tx1"/>
                </a:solidFill>
                <a:effectLst/>
                <a:latin typeface="Arial" panose="020B0604020202020204" pitchFamily="34" charset="0"/>
              </a:rPr>
              <a:t>₹10,59,238.07</a:t>
            </a:r>
            <a:r>
              <a:rPr kumimoji="0" lang="en-US" altLang="en-US" sz="1800" b="0" i="0" u="none" strike="noStrike" cap="none" normalizeH="0" baseline="0" dirty="0">
                <a:ln>
                  <a:noFill/>
                </a:ln>
                <a:solidFill>
                  <a:schemeClr val="tx1"/>
                </a:solidFill>
                <a:effectLst/>
                <a:latin typeface="Arial" panose="020B0604020202020204" pitchFamily="34" charset="0"/>
              </a:rPr>
              <a:t> in </a:t>
            </a:r>
            <a:r>
              <a:rPr kumimoji="0" lang="en-US" altLang="en-US" sz="1800" b="1" i="0" u="none" strike="noStrike" cap="none" normalizeH="0" baseline="0" dirty="0">
                <a:ln>
                  <a:noFill/>
                </a:ln>
                <a:solidFill>
                  <a:schemeClr val="tx1"/>
                </a:solidFill>
                <a:effectLst/>
                <a:latin typeface="Arial" panose="020B0604020202020204" pitchFamily="34" charset="0"/>
              </a:rPr>
              <a:t>total revenue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total of </a:t>
            </a:r>
            <a:r>
              <a:rPr kumimoji="0" lang="en-US" altLang="en-US" sz="1800" b="1" i="0" u="none" strike="noStrike" cap="none" normalizeH="0" baseline="0" dirty="0">
                <a:ln>
                  <a:noFill/>
                </a:ln>
                <a:solidFill>
                  <a:schemeClr val="tx1"/>
                </a:solidFill>
                <a:effectLst/>
                <a:latin typeface="Arial" panose="020B0604020202020204" pitchFamily="34" charset="0"/>
              </a:rPr>
              <a:t>3,812 unique products</a:t>
            </a:r>
            <a:r>
              <a:rPr kumimoji="0" lang="en-US" altLang="en-US" sz="1800" b="0" i="0" u="none" strike="noStrike" cap="none" normalizeH="0" baseline="0" dirty="0">
                <a:ln>
                  <a:noFill/>
                </a:ln>
                <a:solidFill>
                  <a:schemeClr val="tx1"/>
                </a:solidFill>
                <a:effectLst/>
                <a:latin typeface="Arial" panose="020B0604020202020204" pitchFamily="34" charset="0"/>
              </a:rPr>
              <a:t> have been 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 Segmentation: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1,493 new customers</a:t>
            </a:r>
            <a:r>
              <a:rPr kumimoji="0" lang="en-US" altLang="en-US" sz="1800" b="0" i="0" u="none" strike="noStrike" cap="none" normalizeH="0" baseline="0" dirty="0">
                <a:ln>
                  <a:noFill/>
                </a:ln>
                <a:solidFill>
                  <a:schemeClr val="tx1"/>
                </a:solidFill>
                <a:effectLst/>
                <a:latin typeface="Arial" panose="020B0604020202020204" pitchFamily="34" charset="0"/>
              </a:rPr>
              <a:t> (34%)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2,845 returning customers</a:t>
            </a:r>
            <a:r>
              <a:rPr kumimoji="0" lang="en-US" altLang="en-US" sz="1800" b="0" i="0" u="none" strike="noStrike" cap="none" normalizeH="0" baseline="0" dirty="0">
                <a:ln>
                  <a:noFill/>
                </a:ln>
                <a:solidFill>
                  <a:schemeClr val="tx1"/>
                </a:solidFill>
                <a:effectLst/>
                <a:latin typeface="Arial" panose="020B0604020202020204" pitchFamily="34" charset="0"/>
              </a:rPr>
              <a:t> (66%)</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Returning customers contribute a </a:t>
            </a:r>
            <a:r>
              <a:rPr kumimoji="0" lang="en-US" altLang="en-US" sz="1800" b="1" i="0" u="none" strike="noStrike" cap="none" normalizeH="0" baseline="0" dirty="0">
                <a:ln>
                  <a:noFill/>
                </a:ln>
                <a:solidFill>
                  <a:schemeClr val="tx1"/>
                </a:solidFill>
                <a:effectLst/>
                <a:latin typeface="Arial" panose="020B0604020202020204" pitchFamily="34" charset="0"/>
              </a:rPr>
              <a:t>major share</a:t>
            </a:r>
            <a:r>
              <a:rPr kumimoji="0" lang="en-US" altLang="en-US" sz="1800" b="0" i="0" u="none" strike="noStrike" cap="none" normalizeH="0" baseline="0" dirty="0">
                <a:ln>
                  <a:noFill/>
                </a:ln>
                <a:solidFill>
                  <a:schemeClr val="tx1"/>
                </a:solidFill>
                <a:effectLst/>
                <a:latin typeface="Arial" panose="020B0604020202020204" pitchFamily="34" charset="0"/>
              </a:rPr>
              <a:t> of overall business 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9958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E5C2-5A92-A522-1FEC-56EAF8F11DB8}"/>
              </a:ext>
            </a:extLst>
          </p:cNvPr>
          <p:cNvSpPr>
            <a:spLocks noGrp="1"/>
          </p:cNvSpPr>
          <p:nvPr>
            <p:ph type="title"/>
          </p:nvPr>
        </p:nvSpPr>
        <p:spPr>
          <a:ln>
            <a:solidFill>
              <a:schemeClr val="bg1">
                <a:lumMod val="50000"/>
              </a:schemeClr>
            </a:solidFill>
          </a:ln>
          <a:effectLst/>
        </p:spPr>
        <p:style>
          <a:lnRef idx="2">
            <a:schemeClr val="dk1"/>
          </a:lnRef>
          <a:fillRef idx="1">
            <a:schemeClr val="lt1"/>
          </a:fillRef>
          <a:effectRef idx="0">
            <a:schemeClr val="dk1"/>
          </a:effectRef>
          <a:fontRef idx="minor">
            <a:schemeClr val="dk1"/>
          </a:fontRef>
        </p:style>
        <p:txBody>
          <a:bodyPr/>
          <a:lstStyle/>
          <a:p>
            <a:r>
              <a:rPr lang="en-US" dirty="0"/>
              <a:t>Referral and loyalty metrics</a:t>
            </a:r>
            <a:endParaRPr lang="en-IN" dirty="0"/>
          </a:p>
        </p:txBody>
      </p:sp>
      <p:pic>
        <p:nvPicPr>
          <p:cNvPr id="5" name="Content Placeholder 4" descr="A screenshot of a computer program&#10;&#10;AI-generated content may be incorrect.">
            <a:extLst>
              <a:ext uri="{FF2B5EF4-FFF2-40B4-BE49-F238E27FC236}">
                <a16:creationId xmlns:a16="http://schemas.microsoft.com/office/drawing/2014/main" id="{F23381A8-5730-1606-6E0C-75FBDA37EDBE}"/>
              </a:ext>
            </a:extLst>
          </p:cNvPr>
          <p:cNvPicPr>
            <a:picLocks noGrp="1" noChangeAspect="1"/>
          </p:cNvPicPr>
          <p:nvPr>
            <p:ph idx="1"/>
          </p:nvPr>
        </p:nvPicPr>
        <p:blipFill>
          <a:blip r:embed="rId2"/>
          <a:stretch>
            <a:fillRect/>
          </a:stretch>
        </p:blipFill>
        <p:spPr>
          <a:xfrm>
            <a:off x="3019926" y="3243533"/>
            <a:ext cx="8470232" cy="3914073"/>
          </a:xfrm>
        </p:spPr>
      </p:pic>
    </p:spTree>
    <p:extLst>
      <p:ext uri="{BB962C8B-B14F-4D97-AF65-F5344CB8AC3E}">
        <p14:creationId xmlns:p14="http://schemas.microsoft.com/office/powerpoint/2010/main" val="121433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EF00-24D5-7B98-995F-8B1A189480D6}"/>
              </a:ext>
            </a:extLst>
          </p:cNvPr>
          <p:cNvSpPr>
            <a:spLocks noGrp="1"/>
          </p:cNvSpPr>
          <p:nvPr>
            <p:ph type="title"/>
          </p:nvPr>
        </p:nvSpPr>
        <p:spPr/>
        <p:txBody>
          <a:bodyPr/>
          <a:lstStyle/>
          <a:p>
            <a:r>
              <a:rPr lang="en-US" dirty="0"/>
              <a:t>Time – based overview</a:t>
            </a:r>
            <a:endParaRPr lang="en-IN" dirty="0"/>
          </a:p>
        </p:txBody>
      </p:sp>
      <p:pic>
        <p:nvPicPr>
          <p:cNvPr id="5" name="Content Placeholder 4" descr="A computer screen shot of a computer code&#10;&#10;AI-generated content may be incorrect.">
            <a:extLst>
              <a:ext uri="{FF2B5EF4-FFF2-40B4-BE49-F238E27FC236}">
                <a16:creationId xmlns:a16="http://schemas.microsoft.com/office/drawing/2014/main" id="{B9885343-94C7-1C5D-5590-2AC89BE70417}"/>
              </a:ext>
            </a:extLst>
          </p:cNvPr>
          <p:cNvPicPr>
            <a:picLocks noGrp="1" noChangeAspect="1"/>
          </p:cNvPicPr>
          <p:nvPr>
            <p:ph idx="1"/>
          </p:nvPr>
        </p:nvPicPr>
        <p:blipFill>
          <a:blip r:embed="rId2"/>
          <a:stretch>
            <a:fillRect/>
          </a:stretch>
        </p:blipFill>
        <p:spPr>
          <a:xfrm>
            <a:off x="2678113" y="3523278"/>
            <a:ext cx="9274175" cy="3007081"/>
          </a:xfrm>
        </p:spPr>
      </p:pic>
    </p:spTree>
    <p:extLst>
      <p:ext uri="{BB962C8B-B14F-4D97-AF65-F5344CB8AC3E}">
        <p14:creationId xmlns:p14="http://schemas.microsoft.com/office/powerpoint/2010/main" val="308624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7FC7-7DF4-714B-E330-07D6CCBC94DF}"/>
              </a:ext>
            </a:extLst>
          </p:cNvPr>
          <p:cNvSpPr>
            <a:spLocks noGrp="1"/>
          </p:cNvSpPr>
          <p:nvPr>
            <p:ph type="title"/>
          </p:nvPr>
        </p:nvSpPr>
        <p:spPr/>
        <p:txBody>
          <a:bodyPr/>
          <a:lstStyle/>
          <a:p>
            <a:r>
              <a:rPr lang="en-US" dirty="0"/>
              <a:t>Churn rate</a:t>
            </a:r>
            <a:endParaRPr lang="en-IN" dirty="0"/>
          </a:p>
        </p:txBody>
      </p:sp>
      <p:pic>
        <p:nvPicPr>
          <p:cNvPr id="9" name="Content Placeholder 8" descr="A screenshot of a computer program&#10;&#10;AI-generated content may be incorrect.">
            <a:extLst>
              <a:ext uri="{FF2B5EF4-FFF2-40B4-BE49-F238E27FC236}">
                <a16:creationId xmlns:a16="http://schemas.microsoft.com/office/drawing/2014/main" id="{9F908EFE-BE03-87E8-7E60-5D993A392EAD}"/>
              </a:ext>
            </a:extLst>
          </p:cNvPr>
          <p:cNvPicPr>
            <a:picLocks noGrp="1" noChangeAspect="1"/>
          </p:cNvPicPr>
          <p:nvPr>
            <p:ph idx="1"/>
          </p:nvPr>
        </p:nvPicPr>
        <p:blipFill>
          <a:blip r:embed="rId2"/>
          <a:stretch>
            <a:fillRect/>
          </a:stretch>
        </p:blipFill>
        <p:spPr>
          <a:xfrm>
            <a:off x="2678113" y="3511535"/>
            <a:ext cx="9274175" cy="3767570"/>
          </a:xfrm>
        </p:spPr>
      </p:pic>
    </p:spTree>
    <p:extLst>
      <p:ext uri="{BB962C8B-B14F-4D97-AF65-F5344CB8AC3E}">
        <p14:creationId xmlns:p14="http://schemas.microsoft.com/office/powerpoint/2010/main" val="1980217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46B4-029F-38B5-3735-D58AE7CFDA5D}"/>
              </a:ext>
            </a:extLst>
          </p:cNvPr>
          <p:cNvSpPr>
            <a:spLocks noGrp="1"/>
          </p:cNvSpPr>
          <p:nvPr>
            <p:ph type="title"/>
          </p:nvPr>
        </p:nvSpPr>
        <p:spPr/>
        <p:txBody>
          <a:bodyPr/>
          <a:lstStyle/>
          <a:p>
            <a:r>
              <a:rPr lang="en-US" dirty="0"/>
              <a:t>Engagement metrics</a:t>
            </a:r>
            <a:endParaRPr lang="en-IN" dirty="0"/>
          </a:p>
        </p:txBody>
      </p:sp>
      <p:pic>
        <p:nvPicPr>
          <p:cNvPr id="5" name="Content Placeholder 4" descr="A computer screen with text&#10;&#10;AI-generated content may be incorrect.">
            <a:extLst>
              <a:ext uri="{FF2B5EF4-FFF2-40B4-BE49-F238E27FC236}">
                <a16:creationId xmlns:a16="http://schemas.microsoft.com/office/drawing/2014/main" id="{816E79CA-796F-53C7-5F69-4D605D7FAFEB}"/>
              </a:ext>
            </a:extLst>
          </p:cNvPr>
          <p:cNvPicPr>
            <a:picLocks noGrp="1" noChangeAspect="1"/>
          </p:cNvPicPr>
          <p:nvPr>
            <p:ph idx="1"/>
          </p:nvPr>
        </p:nvPicPr>
        <p:blipFill>
          <a:blip r:embed="rId2"/>
          <a:stretch>
            <a:fillRect/>
          </a:stretch>
        </p:blipFill>
        <p:spPr>
          <a:xfrm>
            <a:off x="2676614" y="3609474"/>
            <a:ext cx="9274175" cy="3077426"/>
          </a:xfrm>
        </p:spPr>
      </p:pic>
    </p:spTree>
    <p:extLst>
      <p:ext uri="{BB962C8B-B14F-4D97-AF65-F5344CB8AC3E}">
        <p14:creationId xmlns:p14="http://schemas.microsoft.com/office/powerpoint/2010/main" val="66849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4CC3F-CCFB-F92E-24DA-A411E1B53CBA}"/>
              </a:ext>
            </a:extLst>
          </p:cNvPr>
          <p:cNvSpPr>
            <a:spLocks noGrp="1"/>
          </p:cNvSpPr>
          <p:nvPr>
            <p:ph type="title"/>
          </p:nvPr>
        </p:nvSpPr>
        <p:spPr/>
        <p:txBody>
          <a:bodyPr/>
          <a:lstStyle/>
          <a:p>
            <a:r>
              <a:rPr lang="en-US" dirty="0"/>
              <a:t>Activation metrics</a:t>
            </a:r>
            <a:endParaRPr lang="en-IN" dirty="0"/>
          </a:p>
        </p:txBody>
      </p:sp>
      <p:pic>
        <p:nvPicPr>
          <p:cNvPr id="5" name="Content Placeholder 4" descr="A screen shot of a computer&#10;&#10;AI-generated content may be incorrect.">
            <a:extLst>
              <a:ext uri="{FF2B5EF4-FFF2-40B4-BE49-F238E27FC236}">
                <a16:creationId xmlns:a16="http://schemas.microsoft.com/office/drawing/2014/main" id="{5C67F2EA-B123-4637-3355-623BB0BCA4C9}"/>
              </a:ext>
            </a:extLst>
          </p:cNvPr>
          <p:cNvPicPr>
            <a:picLocks noGrp="1" noChangeAspect="1"/>
          </p:cNvPicPr>
          <p:nvPr>
            <p:ph idx="1"/>
          </p:nvPr>
        </p:nvPicPr>
        <p:blipFill>
          <a:blip r:embed="rId2"/>
          <a:stretch>
            <a:fillRect/>
          </a:stretch>
        </p:blipFill>
        <p:spPr>
          <a:xfrm>
            <a:off x="2774365" y="3346348"/>
            <a:ext cx="9274175" cy="3463526"/>
          </a:xfrm>
        </p:spPr>
      </p:pic>
    </p:spTree>
    <p:extLst>
      <p:ext uri="{BB962C8B-B14F-4D97-AF65-F5344CB8AC3E}">
        <p14:creationId xmlns:p14="http://schemas.microsoft.com/office/powerpoint/2010/main" val="1235001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5F9F2">
              <a:alpha val="70000"/>
            </a:srgbClr>
          </a:solidFill>
          <a:ln/>
        </p:spPr>
        <p:txBody>
          <a:bodyPr/>
          <a:lstStyle/>
          <a:p>
            <a:endParaRPr lang="en-IN"/>
          </a:p>
        </p:txBody>
      </p:sp>
      <p:sp>
        <p:nvSpPr>
          <p:cNvPr id="4" name="Text 1"/>
          <p:cNvSpPr/>
          <p:nvPr/>
        </p:nvSpPr>
        <p:spPr>
          <a:xfrm>
            <a:off x="1190832" y="3286553"/>
            <a:ext cx="937164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Noto Serif SC Bold" pitchFamily="34" charset="0"/>
                <a:ea typeface="Noto Serif SC Bold" pitchFamily="34" charset="-122"/>
                <a:cs typeface="Noto Serif SC Bold" pitchFamily="34" charset="-120"/>
              </a:rPr>
              <a:t/>
            </a:r>
            <a:r>
              <a:rPr lang="en-US" sz="8000" b="1" dirty="0">
                <a:solidFill>
                  <a:srgbClr val="000000"/>
                </a:solidFill>
                <a:latin typeface="NSimSun" panose="02010609030101010101" pitchFamily="49" charset="-122"/>
                <a:ea typeface="NSimSun" panose="02010609030101010101" pitchFamily="49" charset="-122"/>
                <a:cs typeface="Noto Serif SC Bold" pitchFamily="34" charset="-120"/>
              </a:rPr>
              <a:t>My STAR Journey</a:t>
            </a:r>
            <a:endParaRPr lang="en-US" sz="8000" dirty="0">
              <a:latin typeface="NSimSun" panose="02010609030101010101" pitchFamily="49" charset="-122"/>
              <a:ea typeface="NSimSun" panose="0201060903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A934-568D-6CFF-2327-6DD5BED54CBC}"/>
              </a:ext>
            </a:extLst>
          </p:cNvPr>
          <p:cNvSpPr>
            <a:spLocks noGrp="1"/>
          </p:cNvSpPr>
          <p:nvPr>
            <p:ph type="title"/>
          </p:nvPr>
        </p:nvSpPr>
        <p:spPr>
          <a:xfrm>
            <a:off x="2340479" y="531988"/>
            <a:ext cx="9275674" cy="1426464"/>
          </a:xfrm>
        </p:spPr>
        <p:txBody>
          <a:bodyPr/>
          <a:lstStyle/>
          <a:p>
            <a:r>
              <a:rPr lang="en-US" dirty="0"/>
              <a:t>Retention analysis</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876A4755-50A9-9546-61D5-0CD568F83DE4}"/>
              </a:ext>
            </a:extLst>
          </p:cNvPr>
          <p:cNvPicPr>
            <a:picLocks noGrp="1" noChangeAspect="1"/>
          </p:cNvPicPr>
          <p:nvPr>
            <p:ph idx="1"/>
          </p:nvPr>
        </p:nvPicPr>
        <p:blipFill>
          <a:blip r:embed="rId2"/>
          <a:stretch>
            <a:fillRect/>
          </a:stretch>
        </p:blipFill>
        <p:spPr>
          <a:xfrm>
            <a:off x="3284622" y="2335296"/>
            <a:ext cx="7122694" cy="5362316"/>
          </a:xfrm>
        </p:spPr>
      </p:pic>
    </p:spTree>
    <p:extLst>
      <p:ext uri="{BB962C8B-B14F-4D97-AF65-F5344CB8AC3E}">
        <p14:creationId xmlns:p14="http://schemas.microsoft.com/office/powerpoint/2010/main" val="2488161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1BD7-165E-ACBC-0208-22828BC5BFBB}"/>
              </a:ext>
            </a:extLst>
          </p:cNvPr>
          <p:cNvSpPr>
            <a:spLocks noGrp="1"/>
          </p:cNvSpPr>
          <p:nvPr>
            <p:ph type="title"/>
          </p:nvPr>
        </p:nvSpPr>
        <p:spPr/>
        <p:txBody>
          <a:bodyPr/>
          <a:lstStyle/>
          <a:p>
            <a:r>
              <a:rPr lang="en-US" dirty="0"/>
              <a:t>Funnel analysis</a:t>
            </a:r>
            <a:endParaRPr lang="en-IN" dirty="0"/>
          </a:p>
        </p:txBody>
      </p:sp>
      <p:pic>
        <p:nvPicPr>
          <p:cNvPr id="5" name="Content Placeholder 4" descr="A computer screen with text&#10;&#10;AI-generated content may be incorrect.">
            <a:extLst>
              <a:ext uri="{FF2B5EF4-FFF2-40B4-BE49-F238E27FC236}">
                <a16:creationId xmlns:a16="http://schemas.microsoft.com/office/drawing/2014/main" id="{C0E66B89-EB44-2F49-A027-3F17F1853E9C}"/>
              </a:ext>
            </a:extLst>
          </p:cNvPr>
          <p:cNvPicPr>
            <a:picLocks noGrp="1" noChangeAspect="1"/>
          </p:cNvPicPr>
          <p:nvPr>
            <p:ph idx="1"/>
          </p:nvPr>
        </p:nvPicPr>
        <p:blipFill>
          <a:blip r:embed="rId2"/>
          <a:stretch>
            <a:fillRect/>
          </a:stretch>
        </p:blipFill>
        <p:spPr>
          <a:xfrm>
            <a:off x="2980720" y="3616922"/>
            <a:ext cx="8668960" cy="2819794"/>
          </a:xfrm>
        </p:spPr>
      </p:pic>
    </p:spTree>
    <p:extLst>
      <p:ext uri="{BB962C8B-B14F-4D97-AF65-F5344CB8AC3E}">
        <p14:creationId xmlns:p14="http://schemas.microsoft.com/office/powerpoint/2010/main" val="1852733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15998-0072-1D69-CE35-C1CD1A394649}"/>
              </a:ext>
            </a:extLst>
          </p:cNvPr>
          <p:cNvSpPr>
            <a:spLocks noGrp="1"/>
          </p:cNvSpPr>
          <p:nvPr>
            <p:ph type="title"/>
          </p:nvPr>
        </p:nvSpPr>
        <p:spPr/>
        <p:txBody>
          <a:bodyPr/>
          <a:lstStyle/>
          <a:p>
            <a:r>
              <a:rPr lang="en-US" dirty="0"/>
              <a:t>Customer activity metrics</a:t>
            </a:r>
            <a:endParaRPr lang="en-IN" dirty="0"/>
          </a:p>
        </p:txBody>
      </p:sp>
      <p:pic>
        <p:nvPicPr>
          <p:cNvPr id="5" name="Content Placeholder 4" descr="A screen shot of a computer&#10;&#10;AI-generated content may be incorrect.">
            <a:extLst>
              <a:ext uri="{FF2B5EF4-FFF2-40B4-BE49-F238E27FC236}">
                <a16:creationId xmlns:a16="http://schemas.microsoft.com/office/drawing/2014/main" id="{258F6C66-00EF-7E16-BF14-38CA1F03F0E6}"/>
              </a:ext>
            </a:extLst>
          </p:cNvPr>
          <p:cNvPicPr>
            <a:picLocks noGrp="1" noChangeAspect="1"/>
          </p:cNvPicPr>
          <p:nvPr>
            <p:ph idx="1"/>
          </p:nvPr>
        </p:nvPicPr>
        <p:blipFill>
          <a:blip r:embed="rId2"/>
          <a:stretch>
            <a:fillRect/>
          </a:stretch>
        </p:blipFill>
        <p:spPr>
          <a:xfrm>
            <a:off x="2678862" y="3359478"/>
            <a:ext cx="9274175" cy="3544049"/>
          </a:xfrm>
        </p:spPr>
      </p:pic>
    </p:spTree>
    <p:extLst>
      <p:ext uri="{BB962C8B-B14F-4D97-AF65-F5344CB8AC3E}">
        <p14:creationId xmlns:p14="http://schemas.microsoft.com/office/powerpoint/2010/main" val="2213625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F6AA-7622-676F-A78D-FC80C948E172}"/>
              </a:ext>
            </a:extLst>
          </p:cNvPr>
          <p:cNvSpPr>
            <a:spLocks noGrp="1"/>
          </p:cNvSpPr>
          <p:nvPr>
            <p:ph type="title"/>
          </p:nvPr>
        </p:nvSpPr>
        <p:spPr/>
        <p:txBody>
          <a:bodyPr/>
          <a:lstStyle/>
          <a:p>
            <a:r>
              <a:rPr lang="en-US" dirty="0"/>
              <a:t>Revenue metrics</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9652220E-DA2C-3746-1A2F-385C0727BE1E}"/>
              </a:ext>
            </a:extLst>
          </p:cNvPr>
          <p:cNvPicPr>
            <a:picLocks noGrp="1" noChangeAspect="1"/>
          </p:cNvPicPr>
          <p:nvPr>
            <p:ph idx="1"/>
          </p:nvPr>
        </p:nvPicPr>
        <p:blipFill>
          <a:blip r:embed="rId2"/>
          <a:stretch>
            <a:fillRect/>
          </a:stretch>
        </p:blipFill>
        <p:spPr>
          <a:xfrm>
            <a:off x="4066674" y="3021095"/>
            <a:ext cx="6307863" cy="4558799"/>
          </a:xfrm>
        </p:spPr>
      </p:pic>
    </p:spTree>
    <p:extLst>
      <p:ext uri="{BB962C8B-B14F-4D97-AF65-F5344CB8AC3E}">
        <p14:creationId xmlns:p14="http://schemas.microsoft.com/office/powerpoint/2010/main" val="1091862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4263"/>
            <a:ext cx="14630400" cy="8229600"/>
          </a:xfrm>
          <a:prstGeom prst="rect">
            <a:avLst/>
          </a:prstGeom>
          <a:solidFill>
            <a:srgbClr val="4D4D4D">
              <a:alpha val="80000"/>
            </a:srgbClr>
          </a:solidFill>
          <a:ln/>
        </p:spPr>
        <p:txBody>
          <a:bodyPr/>
          <a:lstStyle/>
          <a:p>
            <a:endParaRPr lang="en-IN"/>
          </a:p>
        </p:txBody>
      </p:sp>
      <p:sp>
        <p:nvSpPr>
          <p:cNvPr id="4" name="Text 1"/>
          <p:cNvSpPr/>
          <p:nvPr/>
        </p:nvSpPr>
        <p:spPr>
          <a:xfrm>
            <a:off x="1022390" y="694551"/>
            <a:ext cx="9559290" cy="708779"/>
          </a:xfrm>
          <a:prstGeom prst="rect">
            <a:avLst/>
          </a:prstGeom>
          <a:noFill/>
          <a:ln/>
        </p:spPr>
        <p:txBody>
          <a:bodyPr wrap="none" lIns="0" tIns="0" rIns="0" bIns="0" rtlCol="0" anchor="t"/>
          <a:lstStyle/>
          <a:p>
            <a:pPr marL="0" indent="0" algn="l">
              <a:lnSpc>
                <a:spcPts val="5550"/>
              </a:lnSpc>
              <a:buNone/>
            </a:pPr>
            <a:r>
              <a:rPr lang="en-US" sz="4450" b="1" dirty="0">
                <a:solidFill>
                  <a:srgbClr val="FFFFFF"/>
                </a:solidFill>
                <a:latin typeface="Noto Serif SC Bold" pitchFamily="34" charset="0"/>
                <a:ea typeface="Noto Serif SC Bold" pitchFamily="34" charset="-122"/>
                <a:cs typeface="Noto Serif SC Bold" pitchFamily="34" charset="-120"/>
              </a:rPr>
              <a:t/>
            </a:r>
            <a:r>
              <a:rPr lang="en-US" sz="4800" b="1" dirty="0">
                <a:solidFill>
                  <a:srgbClr val="FFFFFF"/>
                </a:solidFill>
                <a:latin typeface="Noto Serif SC Bold" pitchFamily="34" charset="0"/>
                <a:ea typeface="Noto Serif SC Bold" pitchFamily="34" charset="-122"/>
                <a:cs typeface="Noto Serif SC Bold" pitchFamily="34" charset="-120"/>
              </a:rPr>
              <a:t>Summary of Insights</a:t>
            </a:r>
            <a:endParaRPr lang="en-US" sz="4800" dirty="0"/>
          </a:p>
        </p:txBody>
      </p:sp>
      <p:sp>
        <p:nvSpPr>
          <p:cNvPr id="5" name="Text 2"/>
          <p:cNvSpPr/>
          <p:nvPr/>
        </p:nvSpPr>
        <p:spPr>
          <a:xfrm>
            <a:off x="360650" y="198837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dirty="0">
                <a:solidFill>
                  <a:schemeClr val="accent4">
                    <a:lumMod val="40000"/>
                    <a:lumOff val="60000"/>
                  </a:schemeClr>
                </a:solidFill>
                <a:latin typeface="+mj-lt"/>
                <a:ea typeface="Geist" pitchFamily="34" charset="-122"/>
                <a:cs typeface="Geist" pitchFamily="34" charset="-120"/>
              </a:rPr>
              <a:t>66% of customers </a:t>
            </a:r>
            <a:r>
              <a:rPr lang="en-US" sz="2400" b="1" dirty="0">
                <a:solidFill>
                  <a:srgbClr val="FFFFFF"/>
                </a:solidFill>
                <a:latin typeface="+mj-lt"/>
                <a:ea typeface="Geist" pitchFamily="34" charset="-122"/>
                <a:cs typeface="Geist" pitchFamily="34" charset="-120"/>
              </a:rPr>
              <a:t>are returning buyers, and they contribute the highest share of total revenue.</a:t>
            </a:r>
            <a:endParaRPr lang="en-US" sz="2400" b="1" dirty="0">
              <a:latin typeface="+mj-lt"/>
            </a:endParaRPr>
          </a:p>
        </p:txBody>
      </p:sp>
      <p:sp>
        <p:nvSpPr>
          <p:cNvPr id="6" name="Text 3"/>
          <p:cNvSpPr/>
          <p:nvPr/>
        </p:nvSpPr>
        <p:spPr>
          <a:xfrm>
            <a:off x="360651" y="274935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dirty="0">
                <a:solidFill>
                  <a:srgbClr val="FFFFFF"/>
                </a:solidFill>
                <a:latin typeface="+mj-lt"/>
                <a:ea typeface="Geist" pitchFamily="34" charset="-122"/>
                <a:cs typeface="Geist" pitchFamily="34" charset="-120"/>
              </a:rPr>
              <a:t>Top </a:t>
            </a:r>
            <a:r>
              <a:rPr lang="en-US" sz="2400" b="1" dirty="0">
                <a:solidFill>
                  <a:schemeClr val="accent4">
                    <a:lumMod val="40000"/>
                    <a:lumOff val="60000"/>
                  </a:schemeClr>
                </a:solidFill>
                <a:latin typeface="+mj-lt"/>
                <a:ea typeface="Geist" pitchFamily="34" charset="-122"/>
                <a:cs typeface="Geist" pitchFamily="34" charset="-120"/>
              </a:rPr>
              <a:t>20 high-value customers </a:t>
            </a:r>
            <a:r>
              <a:rPr lang="en-US" sz="2400" b="1" dirty="0">
                <a:solidFill>
                  <a:srgbClr val="FFFFFF"/>
                </a:solidFill>
                <a:latin typeface="+mj-lt"/>
                <a:ea typeface="Geist" pitchFamily="34" charset="-122"/>
                <a:cs typeface="Geist" pitchFamily="34" charset="-120"/>
              </a:rPr>
              <a:t>identified using LTV analysis for loyalty and retention programs.</a:t>
            </a:r>
            <a:endParaRPr lang="en-US" sz="2400" b="1" dirty="0">
              <a:latin typeface="+mj-lt"/>
            </a:endParaRPr>
          </a:p>
        </p:txBody>
      </p:sp>
      <p:sp>
        <p:nvSpPr>
          <p:cNvPr id="7" name="Text 4"/>
          <p:cNvSpPr/>
          <p:nvPr/>
        </p:nvSpPr>
        <p:spPr>
          <a:xfrm>
            <a:off x="360653" y="351808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dirty="0">
                <a:solidFill>
                  <a:schemeClr val="accent4">
                    <a:lumMod val="40000"/>
                    <a:lumOff val="60000"/>
                  </a:schemeClr>
                </a:solidFill>
                <a:latin typeface="+mj-lt"/>
                <a:ea typeface="Geist" pitchFamily="34" charset="-122"/>
                <a:cs typeface="Geist" pitchFamily="34" charset="-120"/>
              </a:rPr>
              <a:t>Segment 1 customers</a:t>
            </a:r>
            <a:r>
              <a:rPr lang="en-US" sz="2400" b="1" dirty="0">
                <a:solidFill>
                  <a:srgbClr val="FFFFFF"/>
                </a:solidFill>
                <a:latin typeface="+mj-lt"/>
                <a:ea typeface="Geist" pitchFamily="34" charset="-122"/>
                <a:cs typeface="Geist" pitchFamily="34" charset="-120"/>
              </a:rPr>
              <a:t> found to be at risk of churn, need to target them with </a:t>
            </a:r>
          </a:p>
          <a:p>
            <a:pPr algn="l">
              <a:lnSpc>
                <a:spcPts val="2850"/>
              </a:lnSpc>
              <a:buSzPct val="100000"/>
            </a:pPr>
            <a:r>
              <a:rPr lang="en-US" sz="2400" b="1" dirty="0">
                <a:solidFill>
                  <a:srgbClr val="FFFFFF"/>
                </a:solidFill>
                <a:latin typeface="+mj-lt"/>
                <a:ea typeface="Geist" pitchFamily="34" charset="-122"/>
                <a:cs typeface="Geist" pitchFamily="34" charset="-120"/>
              </a:rPr>
              <a:t>    retention campaigns.</a:t>
            </a:r>
            <a:endParaRPr lang="en-US" sz="2400" b="1" dirty="0">
              <a:latin typeface="+mj-lt"/>
            </a:endParaRPr>
          </a:p>
        </p:txBody>
      </p:sp>
      <p:sp>
        <p:nvSpPr>
          <p:cNvPr id="8" name="Text 5"/>
          <p:cNvSpPr/>
          <p:nvPr/>
        </p:nvSpPr>
        <p:spPr>
          <a:xfrm>
            <a:off x="360653" y="457028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dirty="0">
                <a:solidFill>
                  <a:srgbClr val="FFFFFF"/>
                </a:solidFill>
                <a:latin typeface="+mj-lt"/>
                <a:ea typeface="Geist" pitchFamily="34" charset="-122"/>
                <a:cs typeface="Geist" pitchFamily="34" charset="-120"/>
              </a:rPr>
              <a:t>Identified </a:t>
            </a:r>
            <a:r>
              <a:rPr lang="en-US" sz="2400" b="1" dirty="0">
                <a:solidFill>
                  <a:schemeClr val="accent4">
                    <a:lumMod val="40000"/>
                    <a:lumOff val="60000"/>
                  </a:schemeClr>
                </a:solidFill>
                <a:latin typeface="+mj-lt"/>
                <a:ea typeface="Geist" pitchFamily="34" charset="-122"/>
                <a:cs typeface="Geist" pitchFamily="34" charset="-120"/>
              </a:rPr>
              <a:t>top-performing products and high-value customer segments </a:t>
            </a:r>
            <a:r>
              <a:rPr lang="en-US" sz="2400" b="1" dirty="0">
                <a:solidFill>
                  <a:srgbClr val="FFFFFF"/>
                </a:solidFill>
                <a:latin typeface="+mj-lt"/>
                <a:ea typeface="Geist" pitchFamily="34" charset="-122"/>
                <a:cs typeface="Geist" pitchFamily="34" charset="-120"/>
              </a:rPr>
              <a:t>to improve</a:t>
            </a:r>
          </a:p>
          <a:p>
            <a:pPr algn="l">
              <a:lnSpc>
                <a:spcPts val="2850"/>
              </a:lnSpc>
              <a:buSzPct val="100000"/>
            </a:pPr>
            <a:r>
              <a:rPr lang="en-US" sz="2400" b="1" dirty="0">
                <a:solidFill>
                  <a:srgbClr val="FFFFFF"/>
                </a:solidFill>
                <a:latin typeface="+mj-lt"/>
                <a:ea typeface="Geist" pitchFamily="34" charset="-122"/>
                <a:cs typeface="Geist" pitchFamily="34" charset="-120"/>
              </a:rPr>
              <a:t>    marketing and inventory planning</a:t>
            </a:r>
            <a:r>
              <a:rPr lang="en-US" sz="1750" b="1" dirty="0">
                <a:solidFill>
                  <a:srgbClr val="FFFFFF"/>
                </a:solidFill>
                <a:latin typeface="Geist" pitchFamily="34" charset="0"/>
                <a:ea typeface="Geist" pitchFamily="34" charset="-122"/>
                <a:cs typeface="Geist" pitchFamily="34" charset="-120"/>
              </a:rPr>
              <a:t>.</a:t>
            </a:r>
            <a:endParaRPr lang="en-US" sz="1750" b="1" dirty="0"/>
          </a:p>
        </p:txBody>
      </p:sp>
      <p:sp>
        <p:nvSpPr>
          <p:cNvPr id="9" name="Text 6"/>
          <p:cNvSpPr/>
          <p:nvPr/>
        </p:nvSpPr>
        <p:spPr>
          <a:xfrm>
            <a:off x="360652" y="560789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dirty="0">
                <a:solidFill>
                  <a:srgbClr val="FFFFFF"/>
                </a:solidFill>
                <a:latin typeface="+mj-lt"/>
                <a:ea typeface="Geist" pitchFamily="34" charset="-122"/>
                <a:cs typeface="Geist" pitchFamily="34" charset="-120"/>
              </a:rPr>
              <a:t>Seasonal peaks observed during </a:t>
            </a:r>
            <a:r>
              <a:rPr lang="en-US" sz="2400" b="1" dirty="0">
                <a:solidFill>
                  <a:schemeClr val="accent4">
                    <a:lumMod val="40000"/>
                    <a:lumOff val="60000"/>
                  </a:schemeClr>
                </a:solidFill>
                <a:latin typeface="+mj-lt"/>
                <a:ea typeface="Geist" pitchFamily="34" charset="-122"/>
                <a:cs typeface="Geist" pitchFamily="34" charset="-120"/>
              </a:rPr>
              <a:t>Nov–Dec</a:t>
            </a:r>
            <a:r>
              <a:rPr lang="en-US" sz="2400" b="1" dirty="0">
                <a:solidFill>
                  <a:srgbClr val="FFFFFF"/>
                </a:solidFill>
                <a:latin typeface="+mj-lt"/>
                <a:ea typeface="Geist" pitchFamily="34" charset="-122"/>
                <a:cs typeface="Geist" pitchFamily="34" charset="-120"/>
              </a:rPr>
              <a:t>, helping plan promotions and stock availability.</a:t>
            </a:r>
            <a:endParaRPr lang="en-US" sz="2400" b="1" dirty="0">
              <a:latin typeface="+mj-lt"/>
            </a:endParaRPr>
          </a:p>
        </p:txBody>
      </p:sp>
      <p:sp>
        <p:nvSpPr>
          <p:cNvPr id="10" name="Text 7"/>
          <p:cNvSpPr/>
          <p:nvPr/>
        </p:nvSpPr>
        <p:spPr>
          <a:xfrm>
            <a:off x="360653" y="6376426"/>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2400" b="1" dirty="0">
                <a:solidFill>
                  <a:srgbClr val="FFFFFF"/>
                </a:solidFill>
                <a:latin typeface="+mj-lt"/>
                <a:ea typeface="Geist" pitchFamily="34" charset="-122"/>
                <a:cs typeface="Geist" pitchFamily="34" charset="-120"/>
              </a:rPr>
              <a:t>Activation rate within </a:t>
            </a:r>
            <a:r>
              <a:rPr lang="en-US" sz="2400" b="1" dirty="0">
                <a:solidFill>
                  <a:schemeClr val="accent4">
                    <a:lumMod val="40000"/>
                    <a:lumOff val="60000"/>
                  </a:schemeClr>
                </a:solidFill>
                <a:latin typeface="+mj-lt"/>
                <a:ea typeface="Geist" pitchFamily="34" charset="-122"/>
                <a:cs typeface="Geist" pitchFamily="34" charset="-120"/>
              </a:rPr>
              <a:t>7 days is around 37%, </a:t>
            </a:r>
            <a:r>
              <a:rPr lang="en-US" sz="2400" b="1" dirty="0">
                <a:solidFill>
                  <a:srgbClr val="FFFFFF"/>
                </a:solidFill>
                <a:latin typeface="+mj-lt"/>
                <a:ea typeface="Geist" pitchFamily="34" charset="-122"/>
                <a:cs typeface="Geist" pitchFamily="34" charset="-120"/>
              </a:rPr>
              <a:t>while the average time to first purchase is </a:t>
            </a:r>
            <a:r>
              <a:rPr lang="en-US" sz="2400" b="1" dirty="0">
                <a:solidFill>
                  <a:schemeClr val="accent4">
                    <a:lumMod val="40000"/>
                    <a:lumOff val="60000"/>
                  </a:schemeClr>
                </a:solidFill>
                <a:latin typeface="+mj-lt"/>
                <a:ea typeface="Geist" pitchFamily="34" charset="-122"/>
                <a:cs typeface="Geist" pitchFamily="34" charset="-120"/>
              </a:rPr>
              <a:t>~130 days</a:t>
            </a:r>
            <a:r>
              <a:rPr lang="en-US" sz="2400" b="1" dirty="0">
                <a:solidFill>
                  <a:srgbClr val="FFFFFF"/>
                </a:solidFill>
                <a:latin typeface="+mj-lt"/>
                <a:ea typeface="Geist" pitchFamily="34" charset="-122"/>
                <a:cs typeface="Geist" pitchFamily="34" charset="-120"/>
              </a:rPr>
              <a:t>, indicating opportunities to improve onboarding.</a:t>
            </a:r>
            <a:endParaRPr lang="en-US" sz="2400" b="1" dirty="0">
              <a:latin typeface="+mj-l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 y="0"/>
            <a:ext cx="14630400" cy="8229600"/>
          </a:xfrm>
          <a:prstGeom prst="rect">
            <a:avLst/>
          </a:prstGeom>
          <a:solidFill>
            <a:srgbClr val="4D4D4D">
              <a:alpha val="90000"/>
            </a:srgbClr>
          </a:solidFill>
          <a:ln/>
        </p:spPr>
        <p:txBody>
          <a:bodyPr/>
          <a:lstStyle/>
          <a:p>
            <a:endParaRPr lang="en-IN"/>
          </a:p>
        </p:txBody>
      </p:sp>
      <p:sp>
        <p:nvSpPr>
          <p:cNvPr id="4" name="Text 1"/>
          <p:cNvSpPr/>
          <p:nvPr/>
        </p:nvSpPr>
        <p:spPr>
          <a:xfrm>
            <a:off x="1034421" y="868145"/>
            <a:ext cx="10647283" cy="708779"/>
          </a:xfrm>
          <a:prstGeom prst="rect">
            <a:avLst/>
          </a:prstGeom>
          <a:noFill/>
          <a:ln/>
        </p:spPr>
        <p:txBody>
          <a:bodyPr wrap="none" lIns="0" tIns="0" rIns="0" bIns="0" rtlCol="0" anchor="t"/>
          <a:lstStyle/>
          <a:p>
            <a:pPr marL="0" indent="0" algn="l">
              <a:lnSpc>
                <a:spcPts val="5550"/>
              </a:lnSpc>
              <a:buNone/>
            </a:pPr>
            <a:r>
              <a:rPr lang="en-US" sz="4450" b="1" dirty="0">
                <a:solidFill>
                  <a:srgbClr val="FFFFFF"/>
                </a:solidFill>
                <a:latin typeface="Noto Serif SC Bold" pitchFamily="34" charset="0"/>
                <a:ea typeface="Noto Serif SC Bold" pitchFamily="34" charset="-122"/>
                <a:cs typeface="Noto Serif SC Bold" pitchFamily="34" charset="-120"/>
              </a:rPr>
              <a:t/>
            </a:r>
            <a:r>
              <a:rPr lang="en-US" sz="4800" b="1" dirty="0">
                <a:solidFill>
                  <a:srgbClr val="FFFFFF"/>
                </a:solidFill>
                <a:latin typeface="Noto Serif SC Bold" pitchFamily="34" charset="0"/>
                <a:ea typeface="Noto Serif SC Bold" pitchFamily="34" charset="-122"/>
                <a:cs typeface="Noto Serif SC Bold" pitchFamily="34" charset="-120"/>
              </a:rPr>
              <a:t>Business Recommendations</a:t>
            </a:r>
            <a:endParaRPr lang="en-US" sz="4800" dirty="0"/>
          </a:p>
        </p:txBody>
      </p:sp>
      <p:sp>
        <p:nvSpPr>
          <p:cNvPr id="5" name="Text 2"/>
          <p:cNvSpPr/>
          <p:nvPr/>
        </p:nvSpPr>
        <p:spPr>
          <a:xfrm>
            <a:off x="793790" y="1912085"/>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2400" b="1" dirty="0">
                <a:solidFill>
                  <a:srgbClr val="FFFFFF"/>
                </a:solidFill>
                <a:latin typeface="+mj-lt"/>
                <a:ea typeface="Geist" pitchFamily="34" charset="-122"/>
                <a:cs typeface="Geist" pitchFamily="34" charset="-120"/>
              </a:rPr>
              <a:t>Since 66% of revenue comes from returning customers, focus on </a:t>
            </a:r>
            <a:r>
              <a:rPr lang="en-US" sz="2400" b="1" dirty="0">
                <a:solidFill>
                  <a:srgbClr val="FFD1A7"/>
                </a:solidFill>
                <a:latin typeface="+mj-lt"/>
                <a:ea typeface="Geist" pitchFamily="34" charset="-122"/>
                <a:cs typeface="Geist" pitchFamily="34" charset="-120"/>
              </a:rPr>
              <a:t>strengthening loyalty programs</a:t>
            </a:r>
            <a:r>
              <a:rPr lang="en-US" sz="2400" b="1" dirty="0">
                <a:solidFill>
                  <a:srgbClr val="FFFFFF"/>
                </a:solidFill>
                <a:latin typeface="+mj-lt"/>
                <a:ea typeface="Geist" pitchFamily="34" charset="-122"/>
                <a:cs typeface="Geist" pitchFamily="34" charset="-120"/>
              </a:rPr>
              <a:t> and providing personalized offers to retain them.</a:t>
            </a:r>
            <a:endParaRPr lang="en-US" sz="2400" b="1" dirty="0">
              <a:latin typeface="+mj-lt"/>
            </a:endParaRPr>
          </a:p>
        </p:txBody>
      </p:sp>
      <p:sp>
        <p:nvSpPr>
          <p:cNvPr id="6" name="Text 3"/>
          <p:cNvSpPr/>
          <p:nvPr/>
        </p:nvSpPr>
        <p:spPr>
          <a:xfrm>
            <a:off x="793789" y="287687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dirty="0">
                <a:solidFill>
                  <a:srgbClr val="FAA1A1"/>
                </a:solidFill>
                <a:latin typeface="+mj-lt"/>
                <a:ea typeface="Geist" pitchFamily="34" charset="-122"/>
                <a:cs typeface="Geist" pitchFamily="34" charset="-120"/>
              </a:rPr>
              <a:t>Segment 1 customers</a:t>
            </a:r>
            <a:r>
              <a:rPr lang="en-US" sz="2400" b="1" dirty="0">
                <a:solidFill>
                  <a:srgbClr val="FFFFFF"/>
                </a:solidFill>
                <a:latin typeface="+mj-lt"/>
                <a:ea typeface="Geist" pitchFamily="34" charset="-122"/>
                <a:cs typeface="Geist" pitchFamily="34" charset="-120"/>
              </a:rPr>
              <a:t> are at high churn risk, so plan </a:t>
            </a:r>
            <a:r>
              <a:rPr lang="en-US" sz="2400" b="1" dirty="0">
                <a:solidFill>
                  <a:srgbClr val="FFD1A7"/>
                </a:solidFill>
                <a:latin typeface="+mj-lt"/>
                <a:ea typeface="Geist" pitchFamily="34" charset="-122"/>
                <a:cs typeface="Geist" pitchFamily="34" charset="-120"/>
              </a:rPr>
              <a:t>targeted retention campaigns</a:t>
            </a:r>
            <a:r>
              <a:rPr lang="en-US" sz="2400" b="1" dirty="0">
                <a:solidFill>
                  <a:srgbClr val="FFFFFF"/>
                </a:solidFill>
                <a:latin typeface="+mj-lt"/>
                <a:ea typeface="Geist" pitchFamily="34" charset="-122"/>
                <a:cs typeface="Geist" pitchFamily="34" charset="-120"/>
              </a:rPr>
              <a:t> to keep them engaged</a:t>
            </a:r>
            <a:r>
              <a:rPr lang="en-US" sz="2400" dirty="0">
                <a:solidFill>
                  <a:srgbClr val="FFFFFF"/>
                </a:solidFill>
                <a:latin typeface="+mj-lt"/>
                <a:ea typeface="Geist" pitchFamily="34" charset="-122"/>
                <a:cs typeface="Geist" pitchFamily="34" charset="-120"/>
              </a:rPr>
              <a:t>.</a:t>
            </a:r>
            <a:endParaRPr lang="en-US" sz="2400" dirty="0">
              <a:latin typeface="+mj-lt"/>
            </a:endParaRPr>
          </a:p>
        </p:txBody>
      </p:sp>
      <p:sp>
        <p:nvSpPr>
          <p:cNvPr id="7" name="Text 4"/>
          <p:cNvSpPr/>
          <p:nvPr/>
        </p:nvSpPr>
        <p:spPr>
          <a:xfrm>
            <a:off x="793788" y="360451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2400" b="1" dirty="0">
                <a:solidFill>
                  <a:srgbClr val="FFFFFF"/>
                </a:solidFill>
                <a:latin typeface="+mj-lt"/>
                <a:ea typeface="Geist" pitchFamily="34" charset="-122"/>
                <a:cs typeface="Geist" pitchFamily="34" charset="-120"/>
              </a:rPr>
              <a:t>Use the </a:t>
            </a:r>
            <a:r>
              <a:rPr lang="en-US" sz="2400" b="1" dirty="0">
                <a:solidFill>
                  <a:srgbClr val="FAA1A1"/>
                </a:solidFill>
                <a:latin typeface="+mj-lt"/>
                <a:ea typeface="Geist" pitchFamily="34" charset="-122"/>
                <a:cs typeface="Geist" pitchFamily="34" charset="-120"/>
              </a:rPr>
              <a:t>LTV analysis</a:t>
            </a:r>
            <a:r>
              <a:rPr lang="en-US" sz="2400" b="1" dirty="0">
                <a:solidFill>
                  <a:srgbClr val="FFFFFF"/>
                </a:solidFill>
                <a:latin typeface="+mj-lt"/>
                <a:ea typeface="Geist" pitchFamily="34" charset="-122"/>
                <a:cs typeface="Geist" pitchFamily="34" charset="-120"/>
              </a:rPr>
              <a:t> to build exclusive benefits for the </a:t>
            </a:r>
            <a:r>
              <a:rPr lang="en-US" sz="2400" b="1" dirty="0">
                <a:solidFill>
                  <a:srgbClr val="FAA1A1"/>
                </a:solidFill>
                <a:latin typeface="+mj-lt"/>
                <a:ea typeface="Geist" pitchFamily="34" charset="-122"/>
                <a:cs typeface="Geist" pitchFamily="34" charset="-120"/>
              </a:rPr>
              <a:t>top 20 high-value customers</a:t>
            </a:r>
            <a:r>
              <a:rPr lang="en-US" sz="2400" b="1" dirty="0">
                <a:solidFill>
                  <a:srgbClr val="FFFFFF"/>
                </a:solidFill>
                <a:latin typeface="+mj-lt"/>
                <a:ea typeface="Geist" pitchFamily="34" charset="-122"/>
                <a:cs typeface="Geist" pitchFamily="34" charset="-120"/>
              </a:rPr>
              <a:t> and improve overall </a:t>
            </a:r>
            <a:r>
              <a:rPr lang="en-US" sz="2400" b="1" dirty="0">
                <a:solidFill>
                  <a:srgbClr val="FFD1A7"/>
                </a:solidFill>
                <a:latin typeface="+mj-lt"/>
                <a:ea typeface="Geist" pitchFamily="34" charset="-122"/>
                <a:cs typeface="Geist" pitchFamily="34" charset="-120"/>
              </a:rPr>
              <a:t>retention and revenue.</a:t>
            </a:r>
            <a:endParaRPr lang="en-US" sz="2400" b="1" dirty="0">
              <a:latin typeface="+mj-lt"/>
            </a:endParaRPr>
          </a:p>
        </p:txBody>
      </p:sp>
      <p:sp>
        <p:nvSpPr>
          <p:cNvPr id="8" name="Text 5"/>
          <p:cNvSpPr/>
          <p:nvPr/>
        </p:nvSpPr>
        <p:spPr>
          <a:xfrm>
            <a:off x="793790" y="459231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2400" b="1" dirty="0">
                <a:solidFill>
                  <a:srgbClr val="FFFFFF"/>
                </a:solidFill>
                <a:latin typeface="+mj-lt"/>
                <a:ea typeface="Geist" pitchFamily="34" charset="-122"/>
                <a:cs typeface="Geist" pitchFamily="34" charset="-120"/>
              </a:rPr>
              <a:t>The </a:t>
            </a:r>
            <a:r>
              <a:rPr lang="en-US" sz="2400" b="1" dirty="0">
                <a:solidFill>
                  <a:srgbClr val="FAA1A1"/>
                </a:solidFill>
                <a:latin typeface="+mj-lt"/>
                <a:ea typeface="Geist" pitchFamily="34" charset="-122"/>
                <a:cs typeface="Geist" pitchFamily="34" charset="-120"/>
              </a:rPr>
              <a:t>activation rate is 37%</a:t>
            </a:r>
            <a:r>
              <a:rPr lang="en-US" sz="2400" b="1" dirty="0">
                <a:solidFill>
                  <a:srgbClr val="FFFFFF"/>
                </a:solidFill>
                <a:latin typeface="+mj-lt"/>
                <a:ea typeface="Geist" pitchFamily="34" charset="-122"/>
                <a:cs typeface="Geist" pitchFamily="34" charset="-120"/>
              </a:rPr>
              <a:t>, but the </a:t>
            </a:r>
            <a:r>
              <a:rPr lang="en-US" sz="2400" b="1" dirty="0">
                <a:solidFill>
                  <a:srgbClr val="FFD1A7"/>
                </a:solidFill>
                <a:latin typeface="+mj-lt"/>
                <a:ea typeface="Geist" pitchFamily="34" charset="-122"/>
                <a:cs typeface="Geist" pitchFamily="34" charset="-120"/>
              </a:rPr>
              <a:t>average first purchase takes ~130 days</a:t>
            </a:r>
            <a:r>
              <a:rPr lang="en-US" sz="2400" b="1" dirty="0">
                <a:solidFill>
                  <a:srgbClr val="FFFFFF"/>
                </a:solidFill>
                <a:latin typeface="+mj-lt"/>
                <a:ea typeface="Geist" pitchFamily="34" charset="-122"/>
                <a:cs typeface="Geist" pitchFamily="34" charset="-120"/>
              </a:rPr>
              <a:t> → improve onboarding and early engagement strategies to reduce this gap.</a:t>
            </a:r>
            <a:endParaRPr lang="en-US" sz="2400" b="1" dirty="0">
              <a:latin typeface="+mj-lt"/>
            </a:endParaRPr>
          </a:p>
        </p:txBody>
      </p:sp>
      <p:sp>
        <p:nvSpPr>
          <p:cNvPr id="9" name="Text 6"/>
          <p:cNvSpPr/>
          <p:nvPr/>
        </p:nvSpPr>
        <p:spPr>
          <a:xfrm>
            <a:off x="793790" y="5557103"/>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2400" b="1" dirty="0">
                <a:solidFill>
                  <a:srgbClr val="FFFFFF"/>
                </a:solidFill>
                <a:latin typeface="+mj-lt"/>
                <a:ea typeface="Geist" pitchFamily="34" charset="-122"/>
                <a:cs typeface="Geist" pitchFamily="34" charset="-120"/>
              </a:rPr>
              <a:t>Utilize the </a:t>
            </a:r>
            <a:r>
              <a:rPr lang="en-US" sz="2400" b="1" dirty="0">
                <a:solidFill>
                  <a:srgbClr val="FAA1A1"/>
                </a:solidFill>
                <a:latin typeface="+mj-lt"/>
                <a:ea typeface="Geist" pitchFamily="34" charset="-122"/>
                <a:cs typeface="Geist" pitchFamily="34" charset="-120"/>
              </a:rPr>
              <a:t>seasonal peaks in Nov–Dec</a:t>
            </a:r>
            <a:r>
              <a:rPr lang="en-US" sz="2400" b="1" dirty="0">
                <a:solidFill>
                  <a:srgbClr val="FFFFFF"/>
                </a:solidFill>
                <a:latin typeface="+mj-lt"/>
                <a:ea typeface="Geist" pitchFamily="34" charset="-122"/>
                <a:cs typeface="Geist" pitchFamily="34" charset="-120"/>
              </a:rPr>
              <a:t> to plan better </a:t>
            </a:r>
            <a:r>
              <a:rPr lang="en-US" sz="2400" b="1" dirty="0">
                <a:solidFill>
                  <a:srgbClr val="FFD1A7"/>
                </a:solidFill>
                <a:latin typeface="+mj-lt"/>
                <a:ea typeface="Geist" pitchFamily="34" charset="-122"/>
                <a:cs typeface="Geist" pitchFamily="34" charset="-120"/>
              </a:rPr>
              <a:t>promotions, discounts, and inventory stocking</a:t>
            </a:r>
            <a:r>
              <a:rPr lang="en-US" sz="2400" b="1" dirty="0">
                <a:solidFill>
                  <a:srgbClr val="FFFFFF"/>
                </a:solidFill>
                <a:latin typeface="+mj-lt"/>
                <a:ea typeface="Geist" pitchFamily="34" charset="-122"/>
                <a:cs typeface="Geist" pitchFamily="34" charset="-120"/>
              </a:rPr>
              <a:t> to maximize sales.</a:t>
            </a:r>
            <a:endParaRPr lang="en-US" sz="2400" b="1" dirty="0">
              <a:latin typeface="+mj-lt"/>
            </a:endParaRPr>
          </a:p>
        </p:txBody>
      </p:sp>
      <p:sp>
        <p:nvSpPr>
          <p:cNvPr id="10" name="Text 7"/>
          <p:cNvSpPr/>
          <p:nvPr/>
        </p:nvSpPr>
        <p:spPr>
          <a:xfrm>
            <a:off x="793787" y="6567912"/>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2400" b="1" dirty="0">
                <a:solidFill>
                  <a:srgbClr val="FFFFFF"/>
                </a:solidFill>
                <a:latin typeface="+mj-lt"/>
                <a:ea typeface="Geist" pitchFamily="34" charset="-122"/>
                <a:cs typeface="Geist" pitchFamily="34" charset="-120"/>
              </a:rPr>
              <a:t>Focus on </a:t>
            </a:r>
            <a:r>
              <a:rPr lang="en-US" sz="2400" b="1" dirty="0">
                <a:solidFill>
                  <a:srgbClr val="FAA1A1"/>
                </a:solidFill>
                <a:latin typeface="+mj-lt"/>
                <a:ea typeface="Geist" pitchFamily="34" charset="-122"/>
                <a:cs typeface="Geist" pitchFamily="34" charset="-120"/>
              </a:rPr>
              <a:t>top-performing products</a:t>
            </a:r>
            <a:r>
              <a:rPr lang="en-US" sz="2400" b="1" dirty="0">
                <a:solidFill>
                  <a:srgbClr val="FFFFFF"/>
                </a:solidFill>
                <a:latin typeface="+mj-lt"/>
                <a:ea typeface="Geist" pitchFamily="34" charset="-122"/>
                <a:cs typeface="Geist" pitchFamily="34" charset="-120"/>
              </a:rPr>
              <a:t> for </a:t>
            </a:r>
            <a:r>
              <a:rPr lang="en-US" sz="2400" b="1" dirty="0">
                <a:solidFill>
                  <a:srgbClr val="FFD1A7"/>
                </a:solidFill>
                <a:latin typeface="+mj-lt"/>
                <a:ea typeface="Geist" pitchFamily="34" charset="-122"/>
                <a:cs typeface="Geist" pitchFamily="34" charset="-120"/>
              </a:rPr>
              <a:t>marketing and sales strategies</a:t>
            </a:r>
            <a:r>
              <a:rPr lang="en-US" sz="2400" b="1" dirty="0">
                <a:solidFill>
                  <a:srgbClr val="FFFFFF"/>
                </a:solidFill>
                <a:latin typeface="+mj-lt"/>
                <a:ea typeface="Geist" pitchFamily="34" charset="-122"/>
                <a:cs typeface="Geist" pitchFamily="34" charset="-120"/>
              </a:rPr>
              <a:t> while reviewing </a:t>
            </a:r>
            <a:r>
              <a:rPr lang="en-US" sz="2400" b="1" dirty="0">
                <a:solidFill>
                  <a:srgbClr val="FAA1A1"/>
                </a:solidFill>
                <a:latin typeface="+mj-lt"/>
                <a:ea typeface="Geist" pitchFamily="34" charset="-122"/>
                <a:cs typeface="Geist" pitchFamily="34" charset="-120"/>
              </a:rPr>
              <a:t>low-performing items</a:t>
            </a:r>
            <a:r>
              <a:rPr lang="en-US" sz="2400" b="1" dirty="0">
                <a:solidFill>
                  <a:srgbClr val="FFFFFF"/>
                </a:solidFill>
                <a:latin typeface="+mj-lt"/>
                <a:ea typeface="Geist" pitchFamily="34" charset="-122"/>
                <a:cs typeface="Geist" pitchFamily="34" charset="-120"/>
              </a:rPr>
              <a:t> for </a:t>
            </a:r>
            <a:r>
              <a:rPr lang="en-US" sz="2400" b="1" dirty="0">
                <a:solidFill>
                  <a:srgbClr val="FFD1A7"/>
                </a:solidFill>
                <a:latin typeface="+mj-lt"/>
                <a:ea typeface="Geist" pitchFamily="34" charset="-122"/>
                <a:cs typeface="Geist" pitchFamily="34" charset="-120"/>
              </a:rPr>
              <a:t>pricing, bundling, or clearance.</a:t>
            </a:r>
            <a:endParaRPr lang="en-US" sz="2400" b="1" dirty="0">
              <a:latin typeface="+mj-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4D4D4D">
              <a:alpha val="80000"/>
            </a:srgbClr>
          </a:solidFill>
          <a:ln/>
        </p:spPr>
        <p:txBody>
          <a:bodyPr/>
          <a:lstStyle/>
          <a:p>
            <a:endParaRPr lang="en-IN" dirty="0"/>
          </a:p>
        </p:txBody>
      </p:sp>
      <p:sp>
        <p:nvSpPr>
          <p:cNvPr id="4" name="Text 1"/>
          <p:cNvSpPr/>
          <p:nvPr/>
        </p:nvSpPr>
        <p:spPr>
          <a:xfrm>
            <a:off x="1347243" y="1202591"/>
            <a:ext cx="7648575" cy="708779"/>
          </a:xfrm>
          <a:prstGeom prst="rect">
            <a:avLst/>
          </a:prstGeom>
          <a:noFill/>
          <a:ln/>
        </p:spPr>
        <p:txBody>
          <a:bodyPr wrap="none" lIns="0" tIns="0" rIns="0" bIns="0" rtlCol="0" anchor="t"/>
          <a:lstStyle/>
          <a:p>
            <a:pPr marL="0" indent="0" algn="l">
              <a:lnSpc>
                <a:spcPts val="5550"/>
              </a:lnSpc>
              <a:buNone/>
            </a:pPr>
            <a:r>
              <a:rPr lang="en-US" sz="4800" b="1" dirty="0">
                <a:solidFill>
                  <a:srgbClr val="FFFFFF"/>
                </a:solidFill>
                <a:latin typeface="Noto Serif SC Bold" pitchFamily="34" charset="0"/>
                <a:ea typeface="Noto Serif SC Bold" pitchFamily="34" charset="-122"/>
                <a:cs typeface="Noto Serif SC Bold" pitchFamily="34" charset="-120"/>
              </a:rPr>
              <a:t>                               Conclusion</a:t>
            </a:r>
            <a:endParaRPr lang="en-US" sz="4800" dirty="0"/>
          </a:p>
        </p:txBody>
      </p:sp>
      <p:sp>
        <p:nvSpPr>
          <p:cNvPr id="5" name="Text 2"/>
          <p:cNvSpPr/>
          <p:nvPr/>
        </p:nvSpPr>
        <p:spPr>
          <a:xfrm>
            <a:off x="793790" y="2409340"/>
            <a:ext cx="13042821" cy="1088708"/>
          </a:xfrm>
          <a:prstGeom prst="rect">
            <a:avLst/>
          </a:prstGeom>
          <a:noFill/>
          <a:ln/>
        </p:spPr>
        <p:txBody>
          <a:bodyPr wrap="square" lIns="0" tIns="0" rIns="0" bIns="0" rtlCol="0" anchor="t"/>
          <a:lstStyle/>
          <a:p>
            <a:pPr marL="0" indent="0" algn="l">
              <a:lnSpc>
                <a:spcPts val="2850"/>
              </a:lnSpc>
              <a:buNone/>
            </a:pPr>
            <a:r>
              <a:rPr lang="en-US" sz="2400" dirty="0">
                <a:solidFill>
                  <a:srgbClr val="FFFFFF"/>
                </a:solidFill>
                <a:latin typeface="Arial" panose="020B0604020202020204" pitchFamily="34" charset="0"/>
                <a:ea typeface="Geist" pitchFamily="34" charset="-122"/>
                <a:cs typeface="Arial" panose="020B0604020202020204" pitchFamily="34" charset="0"/>
              </a:rPr>
              <a:t>This project helped me </a:t>
            </a:r>
            <a:r>
              <a:rPr lang="en-US" sz="2400" b="1" dirty="0">
                <a:solidFill>
                  <a:srgbClr val="FCEC99"/>
                </a:solidFill>
                <a:latin typeface="Arial" panose="020B0604020202020204" pitchFamily="34" charset="0"/>
                <a:ea typeface="Geist" pitchFamily="34" charset="-122"/>
                <a:cs typeface="Arial" panose="020B0604020202020204" pitchFamily="34" charset="0"/>
              </a:rPr>
              <a:t>clean, analyze, and generate actionable insights</a:t>
            </a:r>
            <a:r>
              <a:rPr lang="en-US" sz="2400" dirty="0">
                <a:solidFill>
                  <a:srgbClr val="FFFFFF"/>
                </a:solidFill>
                <a:latin typeface="Arial" panose="020B0604020202020204" pitchFamily="34" charset="0"/>
                <a:ea typeface="Geist" pitchFamily="34" charset="-122"/>
                <a:cs typeface="Arial" panose="020B0604020202020204" pitchFamily="34" charset="0"/>
              </a:rPr>
              <a:t> from the retail sales data using </a:t>
            </a:r>
            <a:r>
              <a:rPr lang="en-US" sz="2400" b="1" dirty="0">
                <a:solidFill>
                  <a:srgbClr val="FCEC99"/>
                </a:solidFill>
                <a:latin typeface="Arial" panose="020B0604020202020204" pitchFamily="34" charset="0"/>
                <a:ea typeface="Geist" pitchFamily="34" charset="-122"/>
                <a:cs typeface="Arial" panose="020B0604020202020204" pitchFamily="34" charset="0"/>
              </a:rPr>
              <a:t>SQL Server</a:t>
            </a:r>
            <a:r>
              <a:rPr lang="en-US" sz="2400" dirty="0">
                <a:solidFill>
                  <a:srgbClr val="FFFFFF"/>
                </a:solidFill>
                <a:latin typeface="Arial" panose="020B0604020202020204" pitchFamily="34" charset="0"/>
                <a:ea typeface="Geist" pitchFamily="34" charset="-122"/>
                <a:cs typeface="Arial" panose="020B0604020202020204" pitchFamily="34" charset="0"/>
              </a:rPr>
              <a:t>. By understanding customer behavior, sales patterns, and product performance, I was able to identify </a:t>
            </a:r>
            <a:r>
              <a:rPr lang="en-US" sz="2400" b="1" dirty="0">
                <a:solidFill>
                  <a:srgbClr val="FCEC99"/>
                </a:solidFill>
                <a:latin typeface="Arial" panose="020B0604020202020204" pitchFamily="34" charset="0"/>
                <a:ea typeface="Geist" pitchFamily="34" charset="-122"/>
                <a:cs typeface="Arial" panose="020B0604020202020204" pitchFamily="34" charset="0"/>
              </a:rPr>
              <a:t>key growth opportunities</a:t>
            </a:r>
            <a:r>
              <a:rPr lang="en-US" sz="2400" dirty="0">
                <a:solidFill>
                  <a:srgbClr val="FFFFFF"/>
                </a:solidFill>
                <a:latin typeface="Arial" panose="020B0604020202020204" pitchFamily="34" charset="0"/>
                <a:ea typeface="Geist" pitchFamily="34" charset="-122"/>
                <a:cs typeface="Arial" panose="020B0604020202020204" pitchFamily="34" charset="0"/>
              </a:rPr>
              <a:t> and </a:t>
            </a:r>
            <a:r>
              <a:rPr lang="en-US" sz="2400" b="1" dirty="0">
                <a:solidFill>
                  <a:srgbClr val="FCEC99"/>
                </a:solidFill>
                <a:latin typeface="Arial" panose="020B0604020202020204" pitchFamily="34" charset="0"/>
                <a:ea typeface="Geist" pitchFamily="34" charset="-122"/>
                <a:cs typeface="Arial" panose="020B0604020202020204" pitchFamily="34" charset="0"/>
              </a:rPr>
              <a:t>churn risks</a:t>
            </a:r>
            <a:r>
              <a:rPr lang="en-US" sz="2400" dirty="0">
                <a:solidFill>
                  <a:srgbClr val="FFFFFF"/>
                </a:solidFill>
                <a:latin typeface="Arial" panose="020B0604020202020204" pitchFamily="34" charset="0"/>
                <a:ea typeface="Geist" pitchFamily="34" charset="-122"/>
                <a:cs typeface="Arial" panose="020B0604020202020204" pitchFamily="34" charset="0"/>
              </a:rPr>
              <a:t>.</a:t>
            </a:r>
            <a:endParaRPr lang="en-US" sz="2400" dirty="0">
              <a:latin typeface="Arial" panose="020B0604020202020204" pitchFamily="34" charset="0"/>
              <a:cs typeface="Arial" panose="020B0604020202020204" pitchFamily="34" charset="0"/>
            </a:endParaRPr>
          </a:p>
        </p:txBody>
      </p:sp>
      <p:sp>
        <p:nvSpPr>
          <p:cNvPr id="6" name="Text 3"/>
          <p:cNvSpPr/>
          <p:nvPr/>
        </p:nvSpPr>
        <p:spPr>
          <a:xfrm>
            <a:off x="793789" y="3966058"/>
            <a:ext cx="13042821" cy="725805"/>
          </a:xfrm>
          <a:prstGeom prst="rect">
            <a:avLst/>
          </a:prstGeom>
          <a:noFill/>
          <a:ln/>
        </p:spPr>
        <p:txBody>
          <a:bodyPr wrap="square" lIns="0" tIns="0" rIns="0" bIns="0" rtlCol="0" anchor="t"/>
          <a:lstStyle/>
          <a:p>
            <a:pPr marL="0" indent="0" algn="l">
              <a:lnSpc>
                <a:spcPts val="2850"/>
              </a:lnSpc>
              <a:buNone/>
            </a:pPr>
            <a:r>
              <a:rPr lang="en-US" sz="2400" dirty="0">
                <a:solidFill>
                  <a:srgbClr val="FFFFFF"/>
                </a:solidFill>
                <a:latin typeface="Arial" panose="020B0604020202020204" pitchFamily="34" charset="0"/>
                <a:ea typeface="Geist" pitchFamily="34" charset="-122"/>
                <a:cs typeface="Arial" panose="020B0604020202020204" pitchFamily="34" charset="0"/>
              </a:rPr>
              <a:t>The analysis highlights the importance of focusing on </a:t>
            </a:r>
            <a:r>
              <a:rPr lang="en-US" sz="2400" b="1" dirty="0">
                <a:solidFill>
                  <a:srgbClr val="F9D933"/>
                </a:solidFill>
                <a:latin typeface="Arial" panose="020B0604020202020204" pitchFamily="34" charset="0"/>
                <a:ea typeface="Geist" pitchFamily="34" charset="-122"/>
                <a:cs typeface="Arial" panose="020B0604020202020204" pitchFamily="34" charset="0"/>
              </a:rPr>
              <a:t>returning customers</a:t>
            </a:r>
            <a:r>
              <a:rPr lang="en-US" sz="2400" dirty="0">
                <a:solidFill>
                  <a:srgbClr val="FFFFFF"/>
                </a:solidFill>
                <a:latin typeface="Arial" panose="020B0604020202020204" pitchFamily="34" charset="0"/>
                <a:ea typeface="Geist" pitchFamily="34" charset="-122"/>
                <a:cs typeface="Arial" panose="020B0604020202020204" pitchFamily="34" charset="0"/>
              </a:rPr>
              <a:t>, improving </a:t>
            </a:r>
            <a:r>
              <a:rPr lang="en-US" sz="2400" b="1" dirty="0">
                <a:solidFill>
                  <a:srgbClr val="F9D933"/>
                </a:solidFill>
                <a:latin typeface="Arial" panose="020B0604020202020204" pitchFamily="34" charset="0"/>
                <a:ea typeface="Geist" pitchFamily="34" charset="-122"/>
                <a:cs typeface="Arial" panose="020B0604020202020204" pitchFamily="34" charset="0"/>
              </a:rPr>
              <a:t>activation rates</a:t>
            </a:r>
            <a:r>
              <a:rPr lang="en-US" sz="2400" dirty="0">
                <a:solidFill>
                  <a:srgbClr val="FFFFFF"/>
                </a:solidFill>
                <a:latin typeface="Arial" panose="020B0604020202020204" pitchFamily="34" charset="0"/>
                <a:ea typeface="Geist" pitchFamily="34" charset="-122"/>
                <a:cs typeface="Arial" panose="020B0604020202020204" pitchFamily="34" charset="0"/>
              </a:rPr>
              <a:t>, optimizing </a:t>
            </a:r>
            <a:r>
              <a:rPr lang="en-US" sz="2400" b="1" dirty="0">
                <a:solidFill>
                  <a:srgbClr val="F9D933"/>
                </a:solidFill>
                <a:latin typeface="Arial" panose="020B0604020202020204" pitchFamily="34" charset="0"/>
                <a:ea typeface="Geist" pitchFamily="34" charset="-122"/>
                <a:cs typeface="Arial" panose="020B0604020202020204" pitchFamily="34" charset="0"/>
              </a:rPr>
              <a:t>marketing strategies</a:t>
            </a:r>
            <a:r>
              <a:rPr lang="en-US" sz="2400" dirty="0">
                <a:solidFill>
                  <a:srgbClr val="FFFFFF"/>
                </a:solidFill>
                <a:latin typeface="Arial" panose="020B0604020202020204" pitchFamily="34" charset="0"/>
                <a:ea typeface="Geist" pitchFamily="34" charset="-122"/>
                <a:cs typeface="Arial" panose="020B0604020202020204" pitchFamily="34" charset="0"/>
              </a:rPr>
              <a:t>, and </a:t>
            </a:r>
            <a:r>
              <a:rPr lang="en-US" sz="2400" b="1" dirty="0">
                <a:solidFill>
                  <a:srgbClr val="F9D933"/>
                </a:solidFill>
                <a:latin typeface="Arial" panose="020B0604020202020204" pitchFamily="34" charset="0"/>
                <a:ea typeface="Geist" pitchFamily="34" charset="-122"/>
                <a:cs typeface="Arial" panose="020B0604020202020204" pitchFamily="34" charset="0"/>
              </a:rPr>
              <a:t>planning inventory</a:t>
            </a:r>
            <a:r>
              <a:rPr lang="en-US" sz="2400" dirty="0">
                <a:solidFill>
                  <a:srgbClr val="FFFFFF"/>
                </a:solidFill>
                <a:latin typeface="Arial" panose="020B0604020202020204" pitchFamily="34" charset="0"/>
                <a:ea typeface="Geist" pitchFamily="34" charset="-122"/>
                <a:cs typeface="Arial" panose="020B0604020202020204" pitchFamily="34" charset="0"/>
              </a:rPr>
              <a:t> based on seasonal trends.</a:t>
            </a:r>
            <a:endParaRPr lang="en-US" sz="2400" dirty="0">
              <a:latin typeface="Arial" panose="020B0604020202020204" pitchFamily="34" charset="0"/>
              <a:cs typeface="Arial" panose="020B0604020202020204" pitchFamily="34" charset="0"/>
            </a:endParaRPr>
          </a:p>
        </p:txBody>
      </p:sp>
      <p:sp>
        <p:nvSpPr>
          <p:cNvPr id="7" name="Text 4"/>
          <p:cNvSpPr/>
          <p:nvPr/>
        </p:nvSpPr>
        <p:spPr>
          <a:xfrm>
            <a:off x="793788" y="5194116"/>
            <a:ext cx="13042821" cy="725805"/>
          </a:xfrm>
          <a:prstGeom prst="rect">
            <a:avLst/>
          </a:prstGeom>
          <a:noFill/>
          <a:ln/>
        </p:spPr>
        <p:txBody>
          <a:bodyPr wrap="square" lIns="0" tIns="0" rIns="0" bIns="0" rtlCol="0" anchor="t"/>
          <a:lstStyle/>
          <a:p>
            <a:pPr marL="0" indent="0" algn="l">
              <a:lnSpc>
                <a:spcPts val="2850"/>
              </a:lnSpc>
              <a:buNone/>
            </a:pPr>
            <a:r>
              <a:rPr lang="en-US" sz="2400" dirty="0">
                <a:solidFill>
                  <a:srgbClr val="FFFFFF"/>
                </a:solidFill>
                <a:latin typeface="Arial" panose="020B0604020202020204" pitchFamily="34" charset="0"/>
                <a:ea typeface="Geist" pitchFamily="34" charset="-122"/>
                <a:cs typeface="Arial" panose="020B0604020202020204" pitchFamily="34" charset="0"/>
              </a:rPr>
              <a:t>Overall, this project strengthened my </a:t>
            </a:r>
            <a:r>
              <a:rPr lang="en-US" sz="2400" b="1" dirty="0">
                <a:solidFill>
                  <a:srgbClr val="FCEC99"/>
                </a:solidFill>
                <a:latin typeface="Arial" panose="020B0604020202020204" pitchFamily="34" charset="0"/>
                <a:ea typeface="Geist" pitchFamily="34" charset="-122"/>
                <a:cs typeface="Arial" panose="020B0604020202020204" pitchFamily="34" charset="0"/>
              </a:rPr>
              <a:t>SQL, data cleaning, and analytical skills</a:t>
            </a:r>
            <a:r>
              <a:rPr lang="en-US" sz="2400" dirty="0">
                <a:solidFill>
                  <a:srgbClr val="FFFFFF"/>
                </a:solidFill>
                <a:latin typeface="Arial" panose="020B0604020202020204" pitchFamily="34" charset="0"/>
                <a:ea typeface="Geist" pitchFamily="34" charset="-122"/>
                <a:cs typeface="Arial" panose="020B0604020202020204" pitchFamily="34" charset="0"/>
              </a:rPr>
              <a:t>, while delivering insights that can </a:t>
            </a:r>
            <a:r>
              <a:rPr lang="en-US" sz="2400" b="1" dirty="0">
                <a:solidFill>
                  <a:schemeClr val="accent4">
                    <a:lumMod val="40000"/>
                    <a:lumOff val="60000"/>
                  </a:schemeClr>
                </a:solidFill>
                <a:latin typeface="Arial" panose="020B0604020202020204" pitchFamily="34" charset="0"/>
                <a:ea typeface="Geist" pitchFamily="34" charset="-122"/>
                <a:cs typeface="Arial" panose="020B0604020202020204" pitchFamily="34" charset="0"/>
              </a:rPr>
              <a:t>support data-driven business decisions</a:t>
            </a:r>
            <a:r>
              <a:rPr lang="en-US" sz="2400" dirty="0">
                <a:solidFill>
                  <a:schemeClr val="accent4">
                    <a:lumMod val="40000"/>
                    <a:lumOff val="60000"/>
                  </a:schemeClr>
                </a:solidFill>
                <a:latin typeface="Arial" panose="020B0604020202020204" pitchFamily="34" charset="0"/>
                <a:ea typeface="Geist" pitchFamily="34" charset="-122"/>
                <a:cs typeface="Arial" panose="020B0604020202020204" pitchFamily="34" charset="0"/>
              </a:rPr>
              <a:t/>
            </a:r>
            <a:r>
              <a:rPr lang="en-US" sz="2400" dirty="0">
                <a:solidFill>
                  <a:srgbClr val="FFFFFF"/>
                </a:solidFill>
                <a:latin typeface="Arial" panose="020B0604020202020204" pitchFamily="34" charset="0"/>
                <a:ea typeface="Geist" pitchFamily="34" charset="-122"/>
                <a:cs typeface="Arial" panose="020B0604020202020204" pitchFamily="34" charset="0"/>
              </a:rPr>
              <a:t>and enhance future strategies.</a:t>
            </a: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631984" y="601801"/>
            <a:ext cx="15240" cy="6116241"/>
          </a:xfrm>
          <a:prstGeom prst="roundRect">
            <a:avLst>
              <a:gd name="adj" fmla="val 826644"/>
            </a:avLst>
          </a:prstGeom>
          <a:solidFill>
            <a:srgbClr val="B7D5CA"/>
          </a:solidFill>
          <a:ln/>
        </p:spPr>
        <p:txBody>
          <a:bodyPr/>
          <a:lstStyle/>
          <a:p>
            <a:endParaRPr lang="en-IN"/>
          </a:p>
        </p:txBody>
      </p:sp>
      <p:sp>
        <p:nvSpPr>
          <p:cNvPr id="3" name="Shape 1"/>
          <p:cNvSpPr/>
          <p:nvPr/>
        </p:nvSpPr>
        <p:spPr>
          <a:xfrm>
            <a:off x="789444" y="486375"/>
            <a:ext cx="419933" cy="45719"/>
          </a:xfrm>
          <a:prstGeom prst="roundRect">
            <a:avLst>
              <a:gd name="adj" fmla="val 826644"/>
            </a:avLst>
          </a:prstGeom>
          <a:solidFill>
            <a:srgbClr val="B7D5CA"/>
          </a:solidFill>
          <a:ln/>
        </p:spPr>
        <p:txBody>
          <a:bodyPr/>
          <a:lstStyle/>
          <a:p>
            <a:endParaRPr lang="en-IN"/>
          </a:p>
        </p:txBody>
      </p:sp>
      <p:sp>
        <p:nvSpPr>
          <p:cNvPr id="4" name="Shape 2"/>
          <p:cNvSpPr/>
          <p:nvPr/>
        </p:nvSpPr>
        <p:spPr>
          <a:xfrm>
            <a:off x="524827" y="329747"/>
            <a:ext cx="314920" cy="314920"/>
          </a:xfrm>
          <a:prstGeom prst="roundRect">
            <a:avLst>
              <a:gd name="adj" fmla="val 40004"/>
            </a:avLst>
          </a:prstGeom>
          <a:solidFill>
            <a:srgbClr val="D1EFE4"/>
          </a:solidFill>
          <a:ln w="7620">
            <a:solidFill>
              <a:srgbClr val="B7D5CA"/>
            </a:solidFill>
            <a:prstDash val="solid"/>
          </a:ln>
        </p:spPr>
        <p:txBody>
          <a:bodyPr/>
          <a:lstStyle/>
          <a:p>
            <a:endParaRPr lang="en-IN"/>
          </a:p>
        </p:txBody>
      </p:sp>
      <p:sp>
        <p:nvSpPr>
          <p:cNvPr id="5" name="Text 3"/>
          <p:cNvSpPr/>
          <p:nvPr/>
        </p:nvSpPr>
        <p:spPr>
          <a:xfrm>
            <a:off x="631984" y="385398"/>
            <a:ext cx="132952" cy="314920"/>
          </a:xfrm>
          <a:prstGeom prst="rect">
            <a:avLst/>
          </a:prstGeom>
          <a:noFill/>
          <a:ln/>
        </p:spPr>
        <p:txBody>
          <a:bodyPr wrap="none" lIns="0" tIns="0" rIns="0" bIns="0" rtlCol="0" anchor="t"/>
          <a:lstStyle/>
          <a:p>
            <a:pPr marL="0" indent="0" algn="ctr">
              <a:lnSpc>
                <a:spcPts val="1650"/>
              </a:lnSpc>
              <a:buNone/>
            </a:pPr>
            <a:r>
              <a:rPr lang="en-US" sz="1650" b="1" dirty="0">
                <a:solidFill>
                  <a:srgbClr val="4B4A4A"/>
                </a:solidFill>
                <a:latin typeface="Noto Serif SC Bold" pitchFamily="34" charset="0"/>
                <a:ea typeface="Noto Serif SC Bold" pitchFamily="34" charset="-122"/>
                <a:cs typeface="Noto Serif SC Bold" pitchFamily="34" charset="-120"/>
              </a:rPr>
              <a:t>1</a:t>
            </a:r>
            <a:endParaRPr lang="en-US" sz="1650" dirty="0"/>
          </a:p>
        </p:txBody>
      </p:sp>
      <p:sp>
        <p:nvSpPr>
          <p:cNvPr id="6" name="Text 4"/>
          <p:cNvSpPr/>
          <p:nvPr/>
        </p:nvSpPr>
        <p:spPr>
          <a:xfrm>
            <a:off x="1189672" y="355109"/>
            <a:ext cx="2099667" cy="262533"/>
          </a:xfrm>
          <a:prstGeom prst="rect">
            <a:avLst/>
          </a:prstGeom>
          <a:noFill/>
          <a:ln/>
        </p:spPr>
        <p:txBody>
          <a:bodyPr wrap="none" lIns="0" tIns="0" rIns="0" bIns="0" rtlCol="0" anchor="t"/>
          <a:lstStyle/>
          <a:p>
            <a:pPr marL="0" indent="0" algn="l">
              <a:lnSpc>
                <a:spcPts val="2050"/>
              </a:lnSpc>
              <a:buNone/>
            </a:pPr>
            <a:r>
              <a:rPr lang="en-US" sz="2000" b="1" dirty="0">
                <a:solidFill>
                  <a:srgbClr val="4D4D4D"/>
                </a:solidFill>
                <a:latin typeface="Segoe UI Black" panose="020B0A02040204020203" pitchFamily="34" charset="0"/>
                <a:ea typeface="Segoe UI Black" panose="020B0A02040204020203" pitchFamily="34" charset="0"/>
                <a:cs typeface="Noto Serif SC Bold" pitchFamily="34" charset="-120"/>
              </a:rPr>
              <a:t> SITUATION</a:t>
            </a:r>
            <a:r>
              <a:rPr lang="en-US" sz="2000" b="1" dirty="0">
                <a:solidFill>
                  <a:srgbClr val="4B4A4A"/>
                </a:solidFill>
                <a:latin typeface="Segoe UI Black" panose="020B0A02040204020203" pitchFamily="34" charset="0"/>
                <a:ea typeface="Segoe UI Black" panose="020B0A02040204020203" pitchFamily="34" charset="0"/>
                <a:cs typeface="Noto Serif SC Bold" pitchFamily="34" charset="-120"/>
              </a:rPr>
              <a:t>:</a:t>
            </a:r>
            <a:endParaRPr lang="en-US" sz="2000" b="1" dirty="0">
              <a:latin typeface="Segoe UI Black" panose="020B0A02040204020203" pitchFamily="34" charset="0"/>
              <a:ea typeface="Segoe UI Black" panose="020B0A02040204020203" pitchFamily="34" charset="0"/>
            </a:endParaRPr>
          </a:p>
        </p:txBody>
      </p:sp>
      <p:sp>
        <p:nvSpPr>
          <p:cNvPr id="8" name="Shape 6"/>
          <p:cNvSpPr/>
          <p:nvPr/>
        </p:nvSpPr>
        <p:spPr>
          <a:xfrm>
            <a:off x="806585" y="1735226"/>
            <a:ext cx="419933" cy="45719"/>
          </a:xfrm>
          <a:prstGeom prst="roundRect">
            <a:avLst>
              <a:gd name="adj" fmla="val 826644"/>
            </a:avLst>
          </a:prstGeom>
          <a:solidFill>
            <a:srgbClr val="B7D5CA"/>
          </a:solidFill>
          <a:ln/>
        </p:spPr>
        <p:txBody>
          <a:bodyPr/>
          <a:lstStyle/>
          <a:p>
            <a:endParaRPr lang="en-IN"/>
          </a:p>
        </p:txBody>
      </p:sp>
      <p:sp>
        <p:nvSpPr>
          <p:cNvPr id="9" name="Shape 7"/>
          <p:cNvSpPr/>
          <p:nvPr/>
        </p:nvSpPr>
        <p:spPr>
          <a:xfrm>
            <a:off x="489764" y="1597343"/>
            <a:ext cx="314920" cy="314920"/>
          </a:xfrm>
          <a:prstGeom prst="roundRect">
            <a:avLst>
              <a:gd name="adj" fmla="val 40004"/>
            </a:avLst>
          </a:prstGeom>
          <a:solidFill>
            <a:srgbClr val="D1EFE4"/>
          </a:solidFill>
          <a:ln w="7620">
            <a:solidFill>
              <a:srgbClr val="B7D5CA"/>
            </a:solidFill>
            <a:prstDash val="solid"/>
          </a:ln>
        </p:spPr>
        <p:txBody>
          <a:bodyPr/>
          <a:lstStyle/>
          <a:p>
            <a:endParaRPr lang="en-IN"/>
          </a:p>
        </p:txBody>
      </p:sp>
      <p:sp>
        <p:nvSpPr>
          <p:cNvPr id="10" name="Text 8"/>
          <p:cNvSpPr/>
          <p:nvPr/>
        </p:nvSpPr>
        <p:spPr>
          <a:xfrm>
            <a:off x="524827" y="1652994"/>
            <a:ext cx="227291" cy="232956"/>
          </a:xfrm>
          <a:prstGeom prst="rect">
            <a:avLst/>
          </a:prstGeom>
          <a:noFill/>
          <a:ln/>
        </p:spPr>
        <p:txBody>
          <a:bodyPr wrap="none" lIns="0" tIns="0" rIns="0" bIns="0" rtlCol="0" anchor="t"/>
          <a:lstStyle/>
          <a:p>
            <a:pPr marL="0" indent="0" algn="ctr">
              <a:lnSpc>
                <a:spcPts val="1650"/>
              </a:lnSpc>
              <a:buNone/>
            </a:pPr>
            <a:r>
              <a:rPr lang="en-US" sz="1650" b="1" dirty="0">
                <a:solidFill>
                  <a:srgbClr val="4B4A4A"/>
                </a:solidFill>
                <a:latin typeface="Noto Serif SC Bold" pitchFamily="34" charset="0"/>
                <a:ea typeface="Noto Serif SC Bold" pitchFamily="34" charset="-122"/>
                <a:cs typeface="Noto Serif SC Bold" pitchFamily="34" charset="-120"/>
              </a:rPr>
              <a:t>2</a:t>
            </a:r>
            <a:endParaRPr lang="en-US" sz="1650" dirty="0"/>
          </a:p>
        </p:txBody>
      </p:sp>
      <p:sp>
        <p:nvSpPr>
          <p:cNvPr id="11" name="Text 9"/>
          <p:cNvSpPr/>
          <p:nvPr/>
        </p:nvSpPr>
        <p:spPr>
          <a:xfrm>
            <a:off x="1233885" y="1611574"/>
            <a:ext cx="2099667" cy="262533"/>
          </a:xfrm>
          <a:prstGeom prst="rect">
            <a:avLst/>
          </a:prstGeom>
          <a:noFill/>
          <a:ln/>
        </p:spPr>
        <p:txBody>
          <a:bodyPr wrap="none" lIns="0" tIns="0" rIns="0" bIns="0" rtlCol="0" anchor="t"/>
          <a:lstStyle/>
          <a:p>
            <a:pPr marL="0" indent="0" algn="l">
              <a:lnSpc>
                <a:spcPts val="2050"/>
              </a:lnSpc>
              <a:buNone/>
            </a:pPr>
            <a:r>
              <a:rPr lang="en-US" sz="2000" b="1" dirty="0">
                <a:solidFill>
                  <a:srgbClr val="4B4A4A"/>
                </a:solidFill>
                <a:latin typeface="Segoe UI Black" panose="020B0A02040204020203" pitchFamily="34" charset="0"/>
                <a:ea typeface="Segoe UI Black" panose="020B0A02040204020203" pitchFamily="34" charset="0"/>
                <a:cs typeface="Noto Serif SC Bold" pitchFamily="34" charset="-120"/>
              </a:rPr>
              <a:t>TASK:</a:t>
            </a:r>
            <a:endParaRPr lang="en-US" sz="2000" dirty="0">
              <a:latin typeface="Segoe UI Black" panose="020B0A02040204020203" pitchFamily="34" charset="0"/>
              <a:ea typeface="Segoe UI Black" panose="020B0A02040204020203" pitchFamily="34" charset="0"/>
            </a:endParaRPr>
          </a:p>
        </p:txBody>
      </p:sp>
      <p:sp>
        <p:nvSpPr>
          <p:cNvPr id="12" name="Text 10"/>
          <p:cNvSpPr/>
          <p:nvPr/>
        </p:nvSpPr>
        <p:spPr>
          <a:xfrm>
            <a:off x="1016551" y="1984756"/>
            <a:ext cx="12793385" cy="447913"/>
          </a:xfrm>
          <a:prstGeom prst="rect">
            <a:avLst/>
          </a:prstGeom>
          <a:noFill/>
          <a:ln/>
        </p:spPr>
        <p:txBody>
          <a:bodyPr wrap="square" lIns="0" tIns="0" rIns="0" bIns="0" rtlCol="0" anchor="t"/>
          <a:lstStyle/>
          <a:p>
            <a:pPr marL="0" indent="0" algn="l">
              <a:lnSpc>
                <a:spcPts val="1750"/>
              </a:lnSpc>
              <a:buNone/>
            </a:pPr>
            <a:r>
              <a:rPr lang="en-US" dirty="0">
                <a:latin typeface="+mj-lt"/>
                <a:ea typeface="Geist" pitchFamily="34" charset="-122"/>
                <a:cs typeface="Geist" pitchFamily="34" charset="-120"/>
              </a:rPr>
              <a:t>Cleaned and Analyze customer, Monthly sales, and transaction and segmentation data across four datasets to generate business insights, calculate metrics, and understand customer behavior, retention, and revenue patterns.</a:t>
            </a:r>
            <a:endParaRPr lang="en-US" dirty="0">
              <a:latin typeface="+mj-lt"/>
            </a:endParaRPr>
          </a:p>
        </p:txBody>
      </p:sp>
      <p:sp>
        <p:nvSpPr>
          <p:cNvPr id="13" name="Shape 11"/>
          <p:cNvSpPr/>
          <p:nvPr/>
        </p:nvSpPr>
        <p:spPr>
          <a:xfrm>
            <a:off x="789444" y="2755155"/>
            <a:ext cx="419933" cy="45719"/>
          </a:xfrm>
          <a:prstGeom prst="roundRect">
            <a:avLst>
              <a:gd name="adj" fmla="val 826644"/>
            </a:avLst>
          </a:prstGeom>
          <a:solidFill>
            <a:srgbClr val="B7D5CA"/>
          </a:solidFill>
          <a:ln/>
        </p:spPr>
        <p:txBody>
          <a:bodyPr/>
          <a:lstStyle/>
          <a:p>
            <a:endParaRPr lang="en-IN"/>
          </a:p>
        </p:txBody>
      </p:sp>
      <p:sp>
        <p:nvSpPr>
          <p:cNvPr id="14" name="Shape 12"/>
          <p:cNvSpPr/>
          <p:nvPr/>
        </p:nvSpPr>
        <p:spPr>
          <a:xfrm>
            <a:off x="477808" y="2618361"/>
            <a:ext cx="314920" cy="314920"/>
          </a:xfrm>
          <a:prstGeom prst="roundRect">
            <a:avLst>
              <a:gd name="adj" fmla="val 40004"/>
            </a:avLst>
          </a:prstGeom>
          <a:solidFill>
            <a:srgbClr val="D1EFE4"/>
          </a:solidFill>
          <a:ln w="7620">
            <a:solidFill>
              <a:srgbClr val="B7D5CA"/>
            </a:solidFill>
            <a:prstDash val="solid"/>
          </a:ln>
        </p:spPr>
        <p:txBody>
          <a:bodyPr/>
          <a:lstStyle/>
          <a:p>
            <a:endParaRPr lang="en-IN"/>
          </a:p>
        </p:txBody>
      </p:sp>
      <p:sp>
        <p:nvSpPr>
          <p:cNvPr id="15" name="Text 13"/>
          <p:cNvSpPr/>
          <p:nvPr/>
        </p:nvSpPr>
        <p:spPr>
          <a:xfrm>
            <a:off x="542211" y="2724031"/>
            <a:ext cx="209907" cy="262414"/>
          </a:xfrm>
          <a:prstGeom prst="rect">
            <a:avLst/>
          </a:prstGeom>
          <a:noFill/>
          <a:ln/>
        </p:spPr>
        <p:txBody>
          <a:bodyPr wrap="none" lIns="0" tIns="0" rIns="0" bIns="0" rtlCol="0" anchor="t"/>
          <a:lstStyle/>
          <a:p>
            <a:pPr marL="0" indent="0" algn="ctr">
              <a:lnSpc>
                <a:spcPts val="1650"/>
              </a:lnSpc>
              <a:buNone/>
            </a:pPr>
            <a:r>
              <a:rPr lang="en-US" sz="1650" b="1" dirty="0">
                <a:solidFill>
                  <a:srgbClr val="4B4A4A"/>
                </a:solidFill>
                <a:latin typeface="Noto Serif SC Bold" pitchFamily="34" charset="0"/>
                <a:ea typeface="Noto Serif SC Bold" pitchFamily="34" charset="-122"/>
                <a:cs typeface="Noto Serif SC Bold" pitchFamily="34" charset="-120"/>
              </a:rPr>
              <a:t>3</a:t>
            </a:r>
            <a:endParaRPr lang="en-US" sz="1650" dirty="0"/>
          </a:p>
        </p:txBody>
      </p:sp>
      <p:sp>
        <p:nvSpPr>
          <p:cNvPr id="16" name="Text 14"/>
          <p:cNvSpPr/>
          <p:nvPr/>
        </p:nvSpPr>
        <p:spPr>
          <a:xfrm>
            <a:off x="1233884" y="2657898"/>
            <a:ext cx="2099667" cy="262533"/>
          </a:xfrm>
          <a:prstGeom prst="rect">
            <a:avLst/>
          </a:prstGeom>
          <a:noFill/>
          <a:ln/>
        </p:spPr>
        <p:txBody>
          <a:bodyPr wrap="none" lIns="0" tIns="0" rIns="0" bIns="0" rtlCol="0" anchor="t"/>
          <a:lstStyle/>
          <a:p>
            <a:pPr marL="0" indent="0" algn="l">
              <a:lnSpc>
                <a:spcPts val="2050"/>
              </a:lnSpc>
              <a:buNone/>
            </a:pPr>
            <a:r>
              <a:rPr lang="en-US" sz="2000" b="1" dirty="0">
                <a:solidFill>
                  <a:srgbClr val="4B4A4A"/>
                </a:solidFill>
                <a:latin typeface="Segoe UI Black" panose="020B0A02040204020203" pitchFamily="34" charset="0"/>
                <a:ea typeface="Segoe UI Black" panose="020B0A02040204020203" pitchFamily="34" charset="0"/>
                <a:cs typeface="Noto Serif SC Bold" pitchFamily="34" charset="-120"/>
              </a:rPr>
              <a:t>ACTION:</a:t>
            </a:r>
            <a:endParaRPr lang="en-US" sz="2000" dirty="0">
              <a:latin typeface="Segoe UI Black" panose="020B0A02040204020203" pitchFamily="34" charset="0"/>
              <a:ea typeface="Segoe UI Black" panose="020B0A02040204020203" pitchFamily="34" charset="0"/>
            </a:endParaRPr>
          </a:p>
        </p:txBody>
      </p:sp>
      <p:sp>
        <p:nvSpPr>
          <p:cNvPr id="22" name="Shape 20"/>
          <p:cNvSpPr/>
          <p:nvPr/>
        </p:nvSpPr>
        <p:spPr>
          <a:xfrm>
            <a:off x="753802" y="5358160"/>
            <a:ext cx="419933" cy="45719"/>
          </a:xfrm>
          <a:prstGeom prst="roundRect">
            <a:avLst>
              <a:gd name="adj" fmla="val 826644"/>
            </a:avLst>
          </a:prstGeom>
          <a:solidFill>
            <a:srgbClr val="B7D5CA"/>
          </a:solidFill>
          <a:ln/>
        </p:spPr>
        <p:txBody>
          <a:bodyPr/>
          <a:lstStyle/>
          <a:p>
            <a:endParaRPr lang="en-IN"/>
          </a:p>
        </p:txBody>
      </p:sp>
      <p:sp>
        <p:nvSpPr>
          <p:cNvPr id="23" name="Shape 21"/>
          <p:cNvSpPr/>
          <p:nvPr/>
        </p:nvSpPr>
        <p:spPr>
          <a:xfrm rot="272063">
            <a:off x="477808" y="5200700"/>
            <a:ext cx="314920" cy="314920"/>
          </a:xfrm>
          <a:prstGeom prst="roundRect">
            <a:avLst>
              <a:gd name="adj" fmla="val 50000"/>
            </a:avLst>
          </a:prstGeom>
          <a:solidFill>
            <a:srgbClr val="D1EFE4"/>
          </a:solidFill>
          <a:ln w="7620">
            <a:solidFill>
              <a:srgbClr val="B7D5CA"/>
            </a:solidFill>
            <a:prstDash val="solid"/>
          </a:ln>
        </p:spPr>
        <p:txBody>
          <a:bodyPr/>
          <a:lstStyle/>
          <a:p>
            <a:endParaRPr lang="en-IN"/>
          </a:p>
        </p:txBody>
      </p:sp>
      <p:sp>
        <p:nvSpPr>
          <p:cNvPr id="24" name="Text 22"/>
          <p:cNvSpPr/>
          <p:nvPr/>
        </p:nvSpPr>
        <p:spPr>
          <a:xfrm>
            <a:off x="587127" y="5243156"/>
            <a:ext cx="89714" cy="527972"/>
          </a:xfrm>
          <a:prstGeom prst="rect">
            <a:avLst/>
          </a:prstGeom>
          <a:noFill/>
          <a:ln/>
        </p:spPr>
        <p:txBody>
          <a:bodyPr wrap="none" lIns="0" tIns="0" rIns="0" bIns="0" rtlCol="0" anchor="t"/>
          <a:lstStyle/>
          <a:p>
            <a:pPr marL="0" indent="0" algn="ctr">
              <a:lnSpc>
                <a:spcPts val="1650"/>
              </a:lnSpc>
              <a:buNone/>
            </a:pPr>
            <a:r>
              <a:rPr lang="en-US" sz="1650" b="1" dirty="0">
                <a:solidFill>
                  <a:srgbClr val="4B4A4A"/>
                </a:solidFill>
                <a:latin typeface="Noto Serif SC Bold" pitchFamily="34" charset="0"/>
                <a:ea typeface="Noto Serif SC Bold" pitchFamily="34" charset="-122"/>
                <a:cs typeface="Noto Serif SC Bold" pitchFamily="34" charset="-120"/>
              </a:rPr>
              <a:t>4</a:t>
            </a:r>
            <a:endParaRPr lang="en-US" sz="1650" dirty="0"/>
          </a:p>
        </p:txBody>
      </p:sp>
      <p:sp>
        <p:nvSpPr>
          <p:cNvPr id="25" name="Text 23"/>
          <p:cNvSpPr/>
          <p:nvPr/>
        </p:nvSpPr>
        <p:spPr>
          <a:xfrm>
            <a:off x="1209377" y="5251657"/>
            <a:ext cx="2099667" cy="262533"/>
          </a:xfrm>
          <a:prstGeom prst="rect">
            <a:avLst/>
          </a:prstGeom>
          <a:noFill/>
          <a:ln/>
        </p:spPr>
        <p:txBody>
          <a:bodyPr wrap="none" lIns="0" tIns="0" rIns="0" bIns="0" rtlCol="0" anchor="t"/>
          <a:lstStyle/>
          <a:p>
            <a:pPr marL="0" indent="0" algn="l">
              <a:lnSpc>
                <a:spcPts val="2050"/>
              </a:lnSpc>
              <a:buNone/>
            </a:pPr>
            <a:r>
              <a:rPr lang="en-US" sz="2000" b="1" dirty="0">
                <a:solidFill>
                  <a:srgbClr val="4B4A4A"/>
                </a:solidFill>
                <a:latin typeface="Segoe UI Black" panose="020B0A02040204020203" pitchFamily="34" charset="0"/>
                <a:ea typeface="Segoe UI Black" panose="020B0A02040204020203" pitchFamily="34" charset="0"/>
                <a:cs typeface="Noto Serif SC Bold" pitchFamily="34" charset="-120"/>
              </a:rPr>
              <a:t>RESULT:</a:t>
            </a:r>
            <a:endParaRPr lang="en-US" sz="2000" dirty="0">
              <a:latin typeface="Segoe UI Black" panose="020B0A02040204020203" pitchFamily="34" charset="0"/>
              <a:ea typeface="Segoe UI Black" panose="020B0A02040204020203" pitchFamily="34" charset="0"/>
            </a:endParaRPr>
          </a:p>
        </p:txBody>
      </p:sp>
      <p:sp>
        <p:nvSpPr>
          <p:cNvPr id="31" name="Text 29"/>
          <p:cNvSpPr/>
          <p:nvPr/>
        </p:nvSpPr>
        <p:spPr>
          <a:xfrm>
            <a:off x="489823" y="6822996"/>
            <a:ext cx="2099667" cy="262533"/>
          </a:xfrm>
          <a:prstGeom prst="rect">
            <a:avLst/>
          </a:prstGeom>
          <a:noFill/>
          <a:ln/>
        </p:spPr>
        <p:txBody>
          <a:bodyPr wrap="none" lIns="0" tIns="0" rIns="0" bIns="0" rtlCol="0" anchor="t"/>
          <a:lstStyle/>
          <a:p>
            <a:pPr marL="0" indent="0" algn="l">
              <a:lnSpc>
                <a:spcPts val="2050"/>
              </a:lnSpc>
              <a:buNone/>
            </a:pPr>
            <a:r>
              <a:rPr lang="en-US" sz="1650" b="1" dirty="0">
                <a:solidFill>
                  <a:srgbClr val="000000"/>
                </a:solidFill>
                <a:latin typeface="Noto Serif SC Bold" pitchFamily="34" charset="0"/>
                <a:ea typeface="Noto Serif SC Bold" pitchFamily="34" charset="-122"/>
                <a:cs typeface="Noto Serif SC Bold" pitchFamily="34" charset="-120"/>
              </a:rPr>
              <a:t/>
            </a:r>
            <a:endParaRPr lang="en-US" sz="1650" dirty="0"/>
          </a:p>
        </p:txBody>
      </p:sp>
      <p:sp>
        <p:nvSpPr>
          <p:cNvPr id="32" name="Text 30"/>
          <p:cNvSpPr/>
          <p:nvPr/>
        </p:nvSpPr>
        <p:spPr>
          <a:xfrm>
            <a:off x="489823" y="7295436"/>
            <a:ext cx="3499366" cy="437317"/>
          </a:xfrm>
          <a:prstGeom prst="rect">
            <a:avLst/>
          </a:prstGeom>
          <a:noFill/>
          <a:ln/>
        </p:spPr>
        <p:txBody>
          <a:bodyPr wrap="none" lIns="0" tIns="0" rIns="0" bIns="0" rtlCol="0" anchor="t"/>
          <a:lstStyle/>
          <a:p>
            <a:pPr marL="0" indent="0" algn="l">
              <a:lnSpc>
                <a:spcPts val="3400"/>
              </a:lnSpc>
              <a:buNone/>
            </a:pPr>
            <a:endParaRPr lang="en-US" sz="2750" dirty="0"/>
          </a:p>
        </p:txBody>
      </p:sp>
      <p:sp>
        <p:nvSpPr>
          <p:cNvPr id="35" name="Rectangle 3">
            <a:extLst>
              <a:ext uri="{FF2B5EF4-FFF2-40B4-BE49-F238E27FC236}">
                <a16:creationId xmlns:a16="http://schemas.microsoft.com/office/drawing/2014/main" id="{148B05CD-901C-ABFA-5947-7F309C48688E}"/>
              </a:ext>
            </a:extLst>
          </p:cNvPr>
          <p:cNvSpPr>
            <a:spLocks noChangeArrowheads="1"/>
          </p:cNvSpPr>
          <p:nvPr/>
        </p:nvSpPr>
        <p:spPr bwMode="auto">
          <a:xfrm>
            <a:off x="981245" y="2991779"/>
            <a:ext cx="13281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Cleaned all four datasets: removed duplicates, handled nulls, corrected data types, standardized formats, and split date &amp;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Inserted cleaned data into structured tables for organized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Performed joins, CTEs, and aggregations to calculate key metrics.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 as a learning assistant while independently designing relationships and writing optimized queries to deliver business insights.</a:t>
            </a:r>
          </a:p>
        </p:txBody>
      </p:sp>
      <p:sp>
        <p:nvSpPr>
          <p:cNvPr id="39" name="TextBox 38">
            <a:extLst>
              <a:ext uri="{FF2B5EF4-FFF2-40B4-BE49-F238E27FC236}">
                <a16:creationId xmlns:a16="http://schemas.microsoft.com/office/drawing/2014/main" id="{06D67C04-E862-53B9-792A-A7385446ED49}"/>
              </a:ext>
            </a:extLst>
          </p:cNvPr>
          <p:cNvSpPr txBox="1"/>
          <p:nvPr/>
        </p:nvSpPr>
        <p:spPr>
          <a:xfrm>
            <a:off x="963768" y="746461"/>
            <a:ext cx="11639460" cy="646331"/>
          </a:xfrm>
          <a:prstGeom prst="rect">
            <a:avLst/>
          </a:prstGeom>
          <a:noFill/>
        </p:spPr>
        <p:txBody>
          <a:bodyPr wrap="square">
            <a:spAutoFit/>
          </a:bodyPr>
          <a:lstStyle/>
          <a:p>
            <a:pPr>
              <a:buNone/>
            </a:pPr>
            <a:r>
              <a:rPr lang="en-US" dirty="0"/>
              <a:t>After completing my EV Market Intelligence project with a single dataset using SQL Server, Power BI, DAX, Excel, and PPT, I aimed to </a:t>
            </a:r>
            <a:r>
              <a:rPr lang="en-US" b="1" dirty="0"/>
              <a:t>advance my SQL skills</a:t>
            </a:r>
            <a:r>
              <a:rPr lang="en-US" dirty="0"/>
              <a:t> by working on a </a:t>
            </a:r>
            <a:r>
              <a:rPr lang="en-US" b="1" dirty="0"/>
              <a:t>multi-dataset retail project</a:t>
            </a:r>
            <a:r>
              <a:rPr lang="en-US" dirty="0"/>
              <a:t> using </a:t>
            </a:r>
            <a:r>
              <a:rPr lang="en-US" b="1" dirty="0"/>
              <a:t>SQL Server only</a:t>
            </a:r>
            <a:r>
              <a:rPr lang="en-US" dirty="0"/>
              <a:t>.</a:t>
            </a:r>
          </a:p>
        </p:txBody>
      </p:sp>
      <p:sp>
        <p:nvSpPr>
          <p:cNvPr id="41" name="TextBox 40">
            <a:extLst>
              <a:ext uri="{FF2B5EF4-FFF2-40B4-BE49-F238E27FC236}">
                <a16:creationId xmlns:a16="http://schemas.microsoft.com/office/drawing/2014/main" id="{9FADD025-CE67-6F6C-75B7-411C3B1EA763}"/>
              </a:ext>
            </a:extLst>
          </p:cNvPr>
          <p:cNvSpPr txBox="1"/>
          <p:nvPr/>
        </p:nvSpPr>
        <p:spPr>
          <a:xfrm>
            <a:off x="1016551" y="5609882"/>
            <a:ext cx="10106243" cy="2585323"/>
          </a:xfrm>
          <a:prstGeom prst="rect">
            <a:avLst/>
          </a:prstGeom>
          <a:noFill/>
        </p:spPr>
        <p:txBody>
          <a:bodyPr wrap="square">
            <a:spAutoFit/>
          </a:bodyPr>
          <a:lstStyle/>
          <a:p>
            <a:pPr>
              <a:buFont typeface="Arial" panose="020B0604020202020204" pitchFamily="34" charset="0"/>
              <a:buChar char="•"/>
            </a:pPr>
            <a:r>
              <a:rPr lang="en-US" dirty="0"/>
              <a:t>Successfully integrated multiple datasets into clean, query-ready tables.</a:t>
            </a:r>
          </a:p>
          <a:p>
            <a:endParaRPr lang="en-US" dirty="0"/>
          </a:p>
          <a:p>
            <a:pPr>
              <a:buFont typeface="Arial" panose="020B0604020202020204" pitchFamily="34" charset="0"/>
              <a:buChar char="•"/>
            </a:pPr>
            <a:r>
              <a:rPr lang="en-US" dirty="0"/>
              <a:t>Delivered metrics-driven business insights entirely using SQL Server.</a:t>
            </a:r>
          </a:p>
          <a:p>
            <a:endParaRPr lang="en-US" dirty="0"/>
          </a:p>
          <a:p>
            <a:pPr>
              <a:buFont typeface="Arial" panose="020B0604020202020204" pitchFamily="34" charset="0"/>
              <a:buChar char="•"/>
            </a:pPr>
            <a:r>
              <a:rPr lang="en-US" dirty="0"/>
              <a:t>Gained hands-on experience in advanced SQL, data cleaning, and multi-table analysis.</a:t>
            </a:r>
          </a:p>
          <a:p>
            <a:endParaRPr lang="en-US" dirty="0"/>
          </a:p>
          <a:p>
            <a:pPr>
              <a:buFont typeface="Arial" panose="020B0604020202020204" pitchFamily="34" charset="0"/>
              <a:buChar char="•"/>
            </a:pPr>
            <a:r>
              <a:rPr lang="en-US" dirty="0"/>
              <a:t>Learned to efficiently select relevant columns, manage relationships, and extract insights.</a:t>
            </a:r>
          </a:p>
          <a:p>
            <a:endParaRPr lang="en-US" dirty="0"/>
          </a:p>
          <a:p>
            <a:pPr>
              <a:buFont typeface="Arial" panose="020B0604020202020204" pitchFamily="34" charset="0"/>
              <a:buChar char="•"/>
            </a:pPr>
            <a:r>
              <a:rPr lang="en-US" dirty="0"/>
              <a:t>Strengthened end-to-end data preparation and analysis skills for real-world retail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808080">
              <a:alpha val="50000"/>
            </a:srgbClr>
          </a:solidFill>
          <a:ln/>
        </p:spPr>
        <p:txBody>
          <a:bodyPr/>
          <a:lstStyle/>
          <a:p>
            <a:endParaRPr lang="en-IN"/>
          </a:p>
        </p:txBody>
      </p:sp>
      <p:sp>
        <p:nvSpPr>
          <p:cNvPr id="4" name="Text 1"/>
          <p:cNvSpPr/>
          <p:nvPr/>
        </p:nvSpPr>
        <p:spPr>
          <a:xfrm>
            <a:off x="1166769" y="928442"/>
            <a:ext cx="10439162"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Noto Serif SC Bold" pitchFamily="34" charset="0"/>
                <a:ea typeface="Noto Serif SC Bold" pitchFamily="34" charset="-122"/>
                <a:cs typeface="Noto Serif SC Bold" pitchFamily="34" charset="-120"/>
              </a:rPr>
              <a:t>                    Key Achievements &amp; Skills</a:t>
            </a:r>
            <a:endParaRPr lang="en-US" sz="4450" dirty="0"/>
          </a:p>
        </p:txBody>
      </p:sp>
      <p:sp>
        <p:nvSpPr>
          <p:cNvPr id="5" name="Text 2"/>
          <p:cNvSpPr/>
          <p:nvPr/>
        </p:nvSpPr>
        <p:spPr>
          <a:xfrm>
            <a:off x="793790" y="2223968"/>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000000"/>
                </a:solidFill>
                <a:latin typeface="Geist" pitchFamily="34" charset="0"/>
                <a:ea typeface="Geist" pitchFamily="34" charset="-122"/>
                <a:cs typeface="Geist" pitchFamily="34" charset="-120"/>
              </a:rPr>
              <a:t>Successfully executed my first </a:t>
            </a:r>
            <a:r>
              <a:rPr lang="en-US" sz="1750" b="1" dirty="0">
                <a:solidFill>
                  <a:srgbClr val="000000"/>
                </a:solidFill>
                <a:latin typeface="Geist" pitchFamily="34" charset="0"/>
                <a:ea typeface="Geist" pitchFamily="34" charset="-122"/>
                <a:cs typeface="Geist" pitchFamily="34" charset="-120"/>
              </a:rPr>
              <a:t>advanced SQL project</a:t>
            </a:r>
            <a:r>
              <a:rPr lang="en-US" sz="1750" dirty="0">
                <a:solidFill>
                  <a:srgbClr val="000000"/>
                </a:solidFill>
                <a:latin typeface="Geist" pitchFamily="34" charset="0"/>
                <a:ea typeface="Geist" pitchFamily="34" charset="-122"/>
                <a:cs typeface="Geist" pitchFamily="34" charset="-120"/>
              </a:rPr>
              <a:t>, integrating and analyzing </a:t>
            </a:r>
            <a:r>
              <a:rPr lang="en-US" sz="1750" b="1" dirty="0">
                <a:solidFill>
                  <a:srgbClr val="000000"/>
                </a:solidFill>
                <a:latin typeface="Geist" pitchFamily="34" charset="0"/>
                <a:ea typeface="Geist" pitchFamily="34" charset="-122"/>
                <a:cs typeface="Geist" pitchFamily="34" charset="-120"/>
              </a:rPr>
              <a:t>four complex datasets</a:t>
            </a:r>
            <a:r>
              <a:rPr lang="en-US" sz="1750" dirty="0">
                <a:solidFill>
                  <a:srgbClr val="000000"/>
                </a:solidFill>
                <a:latin typeface="Geist" pitchFamily="34" charset="0"/>
                <a:ea typeface="Geist" pitchFamily="34" charset="-122"/>
                <a:cs typeface="Geist" pitchFamily="34" charset="-120"/>
              </a:rPr>
              <a:t> entirely within SQL Server.</a:t>
            </a:r>
            <a:endParaRPr lang="en-US" sz="1750" dirty="0"/>
          </a:p>
        </p:txBody>
      </p:sp>
      <p:sp>
        <p:nvSpPr>
          <p:cNvPr id="6" name="Text 3"/>
          <p:cNvSpPr/>
          <p:nvPr/>
        </p:nvSpPr>
        <p:spPr>
          <a:xfrm>
            <a:off x="793790" y="3029069"/>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000000"/>
                </a:solidFill>
                <a:latin typeface="Geist" pitchFamily="34" charset="0"/>
                <a:ea typeface="Geist" pitchFamily="34" charset="-122"/>
                <a:cs typeface="Geist" pitchFamily="34" charset="-120"/>
              </a:rPr>
              <a:t>Gained hands-on experience in </a:t>
            </a:r>
            <a:r>
              <a:rPr lang="en-US" sz="1750" b="1" dirty="0">
                <a:solidFill>
                  <a:srgbClr val="000000"/>
                </a:solidFill>
                <a:latin typeface="Geist" pitchFamily="34" charset="0"/>
                <a:ea typeface="Geist" pitchFamily="34" charset="-122"/>
                <a:cs typeface="Geist" pitchFamily="34" charset="-120"/>
              </a:rPr>
              <a:t>building multi-table relationships</a:t>
            </a:r>
            <a:r>
              <a:rPr lang="en-US" sz="1750" dirty="0">
                <a:solidFill>
                  <a:srgbClr val="000000"/>
                </a:solidFill>
                <a:latin typeface="Geist" pitchFamily="34" charset="0"/>
                <a:ea typeface="Geist" pitchFamily="34" charset="-122"/>
                <a:cs typeface="Geist" pitchFamily="34" charset="-120"/>
              </a:rPr>
              <a:t> and writing efficient queries for meaningful business insights.</a:t>
            </a:r>
            <a:endParaRPr lang="en-US" sz="1750" dirty="0"/>
          </a:p>
        </p:txBody>
      </p:sp>
      <p:sp>
        <p:nvSpPr>
          <p:cNvPr id="7" name="Text 4"/>
          <p:cNvSpPr/>
          <p:nvPr/>
        </p:nvSpPr>
        <p:spPr>
          <a:xfrm>
            <a:off x="793790" y="3834170"/>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000000"/>
                </a:solidFill>
                <a:latin typeface="Geist" pitchFamily="34" charset="0"/>
                <a:ea typeface="Geist" pitchFamily="34" charset="-122"/>
                <a:cs typeface="Geist" pitchFamily="34" charset="-120"/>
              </a:rPr>
              <a:t>Strengthened </a:t>
            </a:r>
            <a:r>
              <a:rPr lang="en-US" sz="1750" b="1" dirty="0">
                <a:solidFill>
                  <a:srgbClr val="000000"/>
                </a:solidFill>
                <a:latin typeface="Geist" pitchFamily="34" charset="0"/>
                <a:ea typeface="Geist" pitchFamily="34" charset="-122"/>
                <a:cs typeface="Geist" pitchFamily="34" charset="-120"/>
              </a:rPr>
              <a:t>data cleaning and transformation skills</a:t>
            </a:r>
            <a:r>
              <a:rPr lang="en-US" sz="1750" dirty="0">
                <a:solidFill>
                  <a:srgbClr val="000000"/>
                </a:solidFill>
                <a:latin typeface="Geist" pitchFamily="34" charset="0"/>
                <a:ea typeface="Geist" pitchFamily="34" charset="-122"/>
                <a:cs typeface="Geist" pitchFamily="34" charset="-120"/>
              </a:rPr>
              <a:t>, including removing duplicates, trimming strings, handling nulls, and splitting datetime columns.</a:t>
            </a:r>
            <a:endParaRPr lang="en-US" sz="1750" dirty="0"/>
          </a:p>
        </p:txBody>
      </p:sp>
      <p:sp>
        <p:nvSpPr>
          <p:cNvPr id="8" name="Text 5"/>
          <p:cNvSpPr/>
          <p:nvPr/>
        </p:nvSpPr>
        <p:spPr>
          <a:xfrm>
            <a:off x="793790" y="4639270"/>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000000"/>
                </a:solidFill>
                <a:latin typeface="Geist" pitchFamily="34" charset="0"/>
                <a:ea typeface="Geist" pitchFamily="34" charset="-122"/>
                <a:cs typeface="Geist" pitchFamily="34" charset="-120"/>
              </a:rPr>
              <a:t>Applied SQL to calculate </a:t>
            </a:r>
            <a:r>
              <a:rPr lang="en-US" sz="1750" b="1" dirty="0">
                <a:solidFill>
                  <a:srgbClr val="000000"/>
                </a:solidFill>
                <a:latin typeface="Geist" pitchFamily="34" charset="0"/>
                <a:ea typeface="Geist" pitchFamily="34" charset="-122"/>
                <a:cs typeface="Geist" pitchFamily="34" charset="-120"/>
              </a:rPr>
              <a:t>key business metrics</a:t>
            </a:r>
            <a:r>
              <a:rPr lang="en-US" sz="1750" dirty="0">
                <a:solidFill>
                  <a:srgbClr val="000000"/>
                </a:solidFill>
                <a:latin typeface="Geist" pitchFamily="34" charset="0"/>
                <a:ea typeface="Geist" pitchFamily="34" charset="-122"/>
                <a:cs typeface="Geist" pitchFamily="34" charset="-120"/>
              </a:rPr>
              <a:t>, delivering actionable insights for revenue, customer behavior, and product performance.</a:t>
            </a:r>
            <a:endParaRPr lang="en-US" sz="1750" dirty="0"/>
          </a:p>
        </p:txBody>
      </p:sp>
      <p:sp>
        <p:nvSpPr>
          <p:cNvPr id="9" name="Text 6"/>
          <p:cNvSpPr/>
          <p:nvPr/>
        </p:nvSpPr>
        <p:spPr>
          <a:xfrm>
            <a:off x="793790" y="5444371"/>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000000"/>
                </a:solidFill>
                <a:latin typeface="Geist" pitchFamily="34" charset="0"/>
                <a:ea typeface="Geist" pitchFamily="34" charset="-122"/>
                <a:cs typeface="Geist" pitchFamily="34" charset="-120"/>
              </a:rPr>
              <a:t>Developed </a:t>
            </a:r>
            <a:r>
              <a:rPr lang="en-US" sz="1750" b="1" dirty="0">
                <a:solidFill>
                  <a:srgbClr val="000000"/>
                </a:solidFill>
                <a:latin typeface="Geist" pitchFamily="34" charset="0"/>
                <a:ea typeface="Geist" pitchFamily="34" charset="-122"/>
                <a:cs typeface="Geist" pitchFamily="34" charset="-120"/>
              </a:rPr>
              <a:t>problem-solving skills</a:t>
            </a:r>
            <a:r>
              <a:rPr lang="en-US" sz="1750" dirty="0">
                <a:solidFill>
                  <a:srgbClr val="000000"/>
                </a:solidFill>
                <a:latin typeface="Geist" pitchFamily="34" charset="0"/>
                <a:ea typeface="Geist" pitchFamily="34" charset="-122"/>
                <a:cs typeface="Geist" pitchFamily="34" charset="-120"/>
              </a:rPr>
              <a:t> by troubleshooting complex queries and optimizing performance, demonstrating analytical independence.</a:t>
            </a:r>
            <a:endParaRPr lang="en-US" sz="1750" dirty="0"/>
          </a:p>
        </p:txBody>
      </p:sp>
      <p:sp>
        <p:nvSpPr>
          <p:cNvPr id="10" name="Text 7"/>
          <p:cNvSpPr/>
          <p:nvPr/>
        </p:nvSpPr>
        <p:spPr>
          <a:xfrm>
            <a:off x="793790" y="624947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000000"/>
                </a:solidFill>
                <a:latin typeface="Geist" pitchFamily="34" charset="0"/>
                <a:ea typeface="Geist" pitchFamily="34" charset="-122"/>
                <a:cs typeface="Geist" pitchFamily="34" charset="-120"/>
              </a:rPr>
              <a:t>Leveraged AI guidance strategically to validate approaches, ensuring </a:t>
            </a:r>
            <a:r>
              <a:rPr lang="en-US" sz="1750" b="1" dirty="0">
                <a:solidFill>
                  <a:srgbClr val="000000"/>
                </a:solidFill>
                <a:latin typeface="Geist" pitchFamily="34" charset="0"/>
                <a:ea typeface="Geist" pitchFamily="34" charset="-122"/>
                <a:cs typeface="Geist" pitchFamily="34" charset="-120"/>
              </a:rPr>
              <a:t>accuracy and reliability</a:t>
            </a:r>
            <a:r>
              <a:rPr lang="en-US" sz="1750" dirty="0">
                <a:solidFill>
                  <a:srgbClr val="000000"/>
                </a:solidFill>
                <a:latin typeface="Geist" pitchFamily="34" charset="0"/>
                <a:ea typeface="Geist" pitchFamily="34" charset="-122"/>
                <a:cs typeface="Geist" pitchFamily="34" charset="-120"/>
              </a:rPr>
              <a:t> of results.</a:t>
            </a:r>
            <a:endParaRPr lang="en-US" sz="1750" dirty="0"/>
          </a:p>
        </p:txBody>
      </p:sp>
      <p:sp>
        <p:nvSpPr>
          <p:cNvPr id="11" name="Text 8"/>
          <p:cNvSpPr/>
          <p:nvPr/>
        </p:nvSpPr>
        <p:spPr>
          <a:xfrm>
            <a:off x="793790" y="669167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000000"/>
                </a:solidFill>
                <a:latin typeface="Geist" pitchFamily="34" charset="0"/>
                <a:ea typeface="Geist" pitchFamily="34" charset="-122"/>
                <a:cs typeface="Geist" pitchFamily="34" charset="-120"/>
              </a:rPr>
              <a:t>Built a </a:t>
            </a:r>
            <a:r>
              <a:rPr lang="en-US" sz="1750" b="1" dirty="0">
                <a:solidFill>
                  <a:srgbClr val="000000"/>
                </a:solidFill>
                <a:latin typeface="Geist" pitchFamily="34" charset="0"/>
                <a:ea typeface="Geist" pitchFamily="34" charset="-122"/>
                <a:cs typeface="Geist" pitchFamily="34" charset="-120"/>
              </a:rPr>
              <a:t>strong foundation for future work in EDA, machine learning, and cloud-based data solutions (AWS)</a:t>
            </a:r>
            <a:r>
              <a:rPr lang="en-US" sz="1750" dirty="0">
                <a:solidFill>
                  <a:srgbClr val="000000"/>
                </a:solidFill>
                <a:latin typeface="Geist" pitchFamily="34" charset="0"/>
                <a:ea typeface="Geist" pitchFamily="34" charset="-122"/>
                <a:cs typeface="Geist" pitchFamily="34" charset="-120"/>
              </a:rPr>
              <a: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455527" y="913924"/>
            <a:ext cx="9730502" cy="708779"/>
          </a:xfrm>
          <a:prstGeom prst="rect">
            <a:avLst/>
          </a:prstGeom>
          <a:noFill/>
          <a:ln/>
        </p:spPr>
        <p:txBody>
          <a:bodyPr wrap="none" lIns="0" tIns="0" rIns="0" bIns="0" rtlCol="0" anchor="t"/>
          <a:lstStyle/>
          <a:p>
            <a:pPr marL="0" indent="0" algn="l">
              <a:lnSpc>
                <a:spcPts val="5550"/>
              </a:lnSpc>
              <a:buNone/>
            </a:pPr>
            <a:r>
              <a:rPr lang="en-US" sz="4450" b="1" dirty="0">
                <a:solidFill>
                  <a:srgbClr val="006747"/>
                </a:solidFill>
                <a:latin typeface="Noto Serif SC Bold" pitchFamily="34" charset="0"/>
                <a:ea typeface="Noto Serif SC Bold" pitchFamily="34" charset="-122"/>
                <a:cs typeface="Noto Serif SC Bold" pitchFamily="34" charset="-120"/>
              </a:rPr>
              <a:t>                        ABOUT THE DATASET</a:t>
            </a:r>
            <a:endParaRPr lang="en-US" sz="4450" dirty="0"/>
          </a:p>
        </p:txBody>
      </p:sp>
      <p:sp>
        <p:nvSpPr>
          <p:cNvPr id="3" name="Text 1"/>
          <p:cNvSpPr/>
          <p:nvPr/>
        </p:nvSpPr>
        <p:spPr>
          <a:xfrm>
            <a:off x="793790" y="2127171"/>
            <a:ext cx="13042821" cy="907018"/>
          </a:xfrm>
          <a:prstGeom prst="rect">
            <a:avLst/>
          </a:prstGeom>
          <a:noFill/>
          <a:ln/>
        </p:spPr>
        <p:txBody>
          <a:bodyPr wrap="square" lIns="0" tIns="0" rIns="0" bIns="0" rtlCol="0" anchor="t"/>
          <a:lstStyle/>
          <a:p>
            <a:pPr marL="0" indent="0" algn="l">
              <a:lnSpc>
                <a:spcPts val="3550"/>
              </a:lnSpc>
              <a:buNone/>
            </a:pPr>
            <a:r>
              <a:rPr lang="en-US" sz="2200" dirty="0">
                <a:solidFill>
                  <a:srgbClr val="4B4A4A"/>
                </a:solidFill>
                <a:latin typeface="Geist" pitchFamily="34" charset="0"/>
                <a:ea typeface="Geist" pitchFamily="34" charset="-122"/>
                <a:cs typeface="Geist" pitchFamily="34" charset="-120"/>
              </a:rPr>
              <a:t>• </a:t>
            </a:r>
            <a:r>
              <a:rPr lang="en-US" sz="2200" b="1" i="1" u="sng" dirty="0">
                <a:solidFill>
                  <a:srgbClr val="4B4A4A"/>
                </a:solidFill>
                <a:latin typeface="Eras Demi ITC" panose="020B0805030504020804" pitchFamily="34" charset="0"/>
                <a:ea typeface="Geist" pitchFamily="34" charset="-122"/>
                <a:cs typeface="Geist" pitchFamily="34" charset="-120"/>
              </a:rPr>
              <a:t>Dataset Source:   </a:t>
            </a:r>
            <a:r>
              <a:rPr lang="en-US" sz="2200" b="1" dirty="0">
                <a:solidFill>
                  <a:srgbClr val="4B4A4A"/>
                </a:solidFill>
                <a:latin typeface="Geist" pitchFamily="34" charset="0"/>
                <a:ea typeface="Geist" pitchFamily="34" charset="-122"/>
                <a:cs typeface="Geist" pitchFamily="34" charset="-120"/>
              </a:rPr>
              <a:t>Kaggle</a:t>
            </a:r>
            <a:r>
              <a:rPr lang="en-US" sz="2200" dirty="0">
                <a:solidFill>
                  <a:srgbClr val="4B4A4A"/>
                </a:solidFill>
                <a:latin typeface="Geist" pitchFamily="34" charset="0"/>
                <a:ea typeface="Geist" pitchFamily="34" charset="-122"/>
                <a:cs typeface="Geist" pitchFamily="34" charset="-120"/>
              </a:rPr>
              <a:t> – retail_cleaned.csv, retail_segment.csv,  monthly_sales copy.csv, customer_summary copy.csv</a:t>
            </a:r>
            <a:endParaRPr lang="en-US" sz="2200" dirty="0"/>
          </a:p>
        </p:txBody>
      </p:sp>
      <p:sp>
        <p:nvSpPr>
          <p:cNvPr id="4" name="Text 2"/>
          <p:cNvSpPr/>
          <p:nvPr/>
        </p:nvSpPr>
        <p:spPr>
          <a:xfrm>
            <a:off x="793790" y="3289340"/>
            <a:ext cx="13042821" cy="453509"/>
          </a:xfrm>
          <a:prstGeom prst="rect">
            <a:avLst/>
          </a:prstGeom>
          <a:noFill/>
          <a:ln/>
        </p:spPr>
        <p:txBody>
          <a:bodyPr wrap="none" lIns="0" tIns="0" rIns="0" bIns="0" rtlCol="0" anchor="t"/>
          <a:lstStyle/>
          <a:p>
            <a:pPr marL="0" indent="0" algn="l">
              <a:lnSpc>
                <a:spcPts val="3550"/>
              </a:lnSpc>
              <a:buNone/>
            </a:pPr>
            <a:r>
              <a:rPr lang="en-US" sz="2200" b="1" dirty="0">
                <a:solidFill>
                  <a:srgbClr val="4B4A4A"/>
                </a:solidFill>
                <a:latin typeface="Geist" pitchFamily="34" charset="0"/>
                <a:ea typeface="Geist" pitchFamily="34" charset="-122"/>
                <a:cs typeface="Geist" pitchFamily="34" charset="-120"/>
              </a:rPr>
              <a:t>•</a:t>
            </a:r>
            <a:r>
              <a:rPr lang="en-US" sz="2200" b="1" i="1" dirty="0">
                <a:solidFill>
                  <a:srgbClr val="4B4A4A"/>
                </a:solidFill>
                <a:latin typeface="Algerian" panose="04020705040A02060702" pitchFamily="82" charset="0"/>
                <a:ea typeface="Geist" pitchFamily="34" charset="-122"/>
                <a:cs typeface="Geist" pitchFamily="34" charset="-120"/>
              </a:rPr>
              <a:t>Total Rows:  </a:t>
            </a:r>
            <a:endParaRPr lang="en-US" sz="2200" b="1" i="1" dirty="0">
              <a:latin typeface="Algerian" panose="04020705040A02060702" pitchFamily="82" charset="0"/>
            </a:endParaRPr>
          </a:p>
        </p:txBody>
      </p:sp>
      <p:sp>
        <p:nvSpPr>
          <p:cNvPr id="5" name="Shape 3"/>
          <p:cNvSpPr/>
          <p:nvPr/>
        </p:nvSpPr>
        <p:spPr>
          <a:xfrm>
            <a:off x="793790" y="3998000"/>
            <a:ext cx="13042821" cy="3266837"/>
          </a:xfrm>
          <a:prstGeom prst="roundRect">
            <a:avLst>
              <a:gd name="adj" fmla="val 6249"/>
            </a:avLst>
          </a:prstGeom>
          <a:noFill/>
          <a:ln w="7620">
            <a:solidFill>
              <a:srgbClr val="000000">
                <a:alpha val="8000"/>
              </a:srgbClr>
            </a:solidFill>
            <a:prstDash val="solid"/>
          </a:ln>
        </p:spPr>
        <p:txBody>
          <a:bodyPr/>
          <a:lstStyle/>
          <a:p>
            <a:endParaRPr lang="en-IN"/>
          </a:p>
        </p:txBody>
      </p:sp>
      <p:sp>
        <p:nvSpPr>
          <p:cNvPr id="6" name="Shape 4"/>
          <p:cNvSpPr/>
          <p:nvPr/>
        </p:nvSpPr>
        <p:spPr>
          <a:xfrm>
            <a:off x="801410" y="4005620"/>
            <a:ext cx="13026271" cy="650319"/>
          </a:xfrm>
          <a:prstGeom prst="rect">
            <a:avLst/>
          </a:prstGeom>
          <a:solidFill>
            <a:srgbClr val="FFFFFF">
              <a:alpha val="4000"/>
            </a:srgbClr>
          </a:solidFill>
          <a:ln/>
        </p:spPr>
        <p:txBody>
          <a:bodyPr/>
          <a:lstStyle/>
          <a:p>
            <a:endParaRPr lang="en-IN"/>
          </a:p>
        </p:txBody>
      </p:sp>
      <p:sp>
        <p:nvSpPr>
          <p:cNvPr id="7" name="Text 5"/>
          <p:cNvSpPr/>
          <p:nvPr/>
        </p:nvSpPr>
        <p:spPr>
          <a:xfrm>
            <a:off x="1272487" y="4165460"/>
            <a:ext cx="3884176" cy="362903"/>
          </a:xfrm>
          <a:prstGeom prst="rect">
            <a:avLst/>
          </a:prstGeom>
          <a:noFill/>
          <a:ln/>
        </p:spPr>
        <p:txBody>
          <a:bodyPr wrap="none" lIns="0" tIns="0" rIns="0" bIns="0" rtlCol="0" anchor="t"/>
          <a:lstStyle/>
          <a:p>
            <a:pPr marL="0" indent="0" algn="l">
              <a:lnSpc>
                <a:spcPts val="2850"/>
              </a:lnSpc>
              <a:buNone/>
            </a:pPr>
            <a:r>
              <a:rPr lang="en-US" sz="2400" b="1" dirty="0">
                <a:solidFill>
                  <a:srgbClr val="4B4A4A"/>
                </a:solidFill>
                <a:ea typeface="Geist" pitchFamily="34" charset="-122"/>
                <a:cs typeface="Geist" pitchFamily="34" charset="-120"/>
              </a:rPr>
              <a:t>Uncleaned Dataset Name</a:t>
            </a:r>
            <a:endParaRPr lang="en-US" sz="2400" dirty="0"/>
          </a:p>
        </p:txBody>
      </p:sp>
      <p:sp>
        <p:nvSpPr>
          <p:cNvPr id="8" name="Text 6"/>
          <p:cNvSpPr/>
          <p:nvPr/>
        </p:nvSpPr>
        <p:spPr>
          <a:xfrm>
            <a:off x="5627740" y="4119139"/>
            <a:ext cx="3880366" cy="362903"/>
          </a:xfrm>
          <a:prstGeom prst="rect">
            <a:avLst/>
          </a:prstGeom>
          <a:noFill/>
          <a:ln/>
        </p:spPr>
        <p:txBody>
          <a:bodyPr wrap="none" lIns="0" tIns="0" rIns="0" bIns="0" rtlCol="0" anchor="t"/>
          <a:lstStyle/>
          <a:p>
            <a:pPr marL="0" indent="0" algn="l">
              <a:lnSpc>
                <a:spcPts val="2850"/>
              </a:lnSpc>
              <a:buNone/>
            </a:pPr>
            <a:r>
              <a:rPr lang="en-US" sz="2400" b="1" dirty="0">
                <a:solidFill>
                  <a:srgbClr val="4B4A4A"/>
                </a:solidFill>
                <a:ea typeface="Geist" pitchFamily="34" charset="-122"/>
                <a:cs typeface="Geist" pitchFamily="34" charset="-120"/>
              </a:rPr>
              <a:t>Cleaned New table Name</a:t>
            </a:r>
            <a:endParaRPr lang="en-US" sz="2400" dirty="0"/>
          </a:p>
        </p:txBody>
      </p:sp>
      <p:sp>
        <p:nvSpPr>
          <p:cNvPr id="9" name="Text 7"/>
          <p:cNvSpPr/>
          <p:nvPr/>
        </p:nvSpPr>
        <p:spPr>
          <a:xfrm>
            <a:off x="10717336" y="4134722"/>
            <a:ext cx="3884176" cy="362903"/>
          </a:xfrm>
          <a:prstGeom prst="rect">
            <a:avLst/>
          </a:prstGeom>
          <a:noFill/>
          <a:ln/>
        </p:spPr>
        <p:txBody>
          <a:bodyPr wrap="none" lIns="0" tIns="0" rIns="0" bIns="0" rtlCol="0" anchor="t"/>
          <a:lstStyle/>
          <a:p>
            <a:pPr marL="0" indent="0" algn="l">
              <a:lnSpc>
                <a:spcPts val="2850"/>
              </a:lnSpc>
              <a:buNone/>
            </a:pPr>
            <a:r>
              <a:rPr lang="en-US" sz="2400" b="1" dirty="0">
                <a:solidFill>
                  <a:srgbClr val="4B4A4A"/>
                </a:solidFill>
                <a:ea typeface="Geist" pitchFamily="34" charset="-122"/>
                <a:cs typeface="Geist" pitchFamily="34" charset="-120"/>
              </a:rPr>
              <a:t>Total Rows</a:t>
            </a:r>
            <a:endParaRPr lang="en-US" sz="2400" dirty="0"/>
          </a:p>
        </p:txBody>
      </p:sp>
      <p:sp>
        <p:nvSpPr>
          <p:cNvPr id="10" name="Shape 8"/>
          <p:cNvSpPr/>
          <p:nvPr/>
        </p:nvSpPr>
        <p:spPr>
          <a:xfrm>
            <a:off x="801410" y="4655939"/>
            <a:ext cx="13026271" cy="650319"/>
          </a:xfrm>
          <a:prstGeom prst="rect">
            <a:avLst/>
          </a:prstGeom>
          <a:solidFill>
            <a:srgbClr val="000000">
              <a:alpha val="4000"/>
            </a:srgbClr>
          </a:solidFill>
          <a:ln/>
        </p:spPr>
        <p:txBody>
          <a:bodyPr/>
          <a:lstStyle/>
          <a:p>
            <a:endParaRPr lang="en-IN"/>
          </a:p>
        </p:txBody>
      </p:sp>
      <p:sp>
        <p:nvSpPr>
          <p:cNvPr id="11" name="Text 9"/>
          <p:cNvSpPr/>
          <p:nvPr/>
        </p:nvSpPr>
        <p:spPr>
          <a:xfrm>
            <a:off x="1029653" y="4799648"/>
            <a:ext cx="3884176" cy="362903"/>
          </a:xfrm>
          <a:prstGeom prst="rect">
            <a:avLst/>
          </a:prstGeom>
          <a:noFill/>
          <a:ln/>
        </p:spPr>
        <p:txBody>
          <a:bodyPr wrap="none" lIns="0" tIns="0" rIns="0" bIns="0" rtlCol="0" anchor="t"/>
          <a:lstStyle/>
          <a:p>
            <a:pPr marL="0" indent="0" algn="l">
              <a:lnSpc>
                <a:spcPts val="2850"/>
              </a:lnSpc>
              <a:buNone/>
            </a:pPr>
            <a:r>
              <a:rPr lang="en-US" sz="1750" b="1" dirty="0">
                <a:solidFill>
                  <a:srgbClr val="4B4A4A"/>
                </a:solidFill>
                <a:latin typeface="Geist" pitchFamily="34" charset="0"/>
                <a:ea typeface="Geist" pitchFamily="34" charset="-122"/>
                <a:cs typeface="Geist" pitchFamily="34" charset="-120"/>
              </a:rPr>
              <a:t>cleaned_retail_final</a:t>
            </a:r>
            <a:endParaRPr lang="en-US" sz="1750" dirty="0"/>
          </a:p>
        </p:txBody>
      </p:sp>
      <p:sp>
        <p:nvSpPr>
          <p:cNvPr id="12" name="Text 10"/>
          <p:cNvSpPr/>
          <p:nvPr/>
        </p:nvSpPr>
        <p:spPr>
          <a:xfrm>
            <a:off x="5375077" y="4799648"/>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4B4A4A"/>
                </a:solidFill>
                <a:latin typeface="Geist" pitchFamily="34" charset="0"/>
                <a:ea typeface="Geist" pitchFamily="34" charset="-122"/>
                <a:cs typeface="Geist" pitchFamily="34" charset="-120"/>
              </a:rPr>
              <a:t>retail_cleaned.csv</a:t>
            </a:r>
            <a:endParaRPr lang="en-US" sz="1750" dirty="0"/>
          </a:p>
        </p:txBody>
      </p:sp>
      <p:sp>
        <p:nvSpPr>
          <p:cNvPr id="13" name="Text 11"/>
          <p:cNvSpPr/>
          <p:nvPr/>
        </p:nvSpPr>
        <p:spPr>
          <a:xfrm>
            <a:off x="9716691" y="4799648"/>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B4A4A"/>
                </a:solidFill>
                <a:latin typeface="Geist" pitchFamily="34" charset="0"/>
                <a:ea typeface="Geist" pitchFamily="34" charset="-122"/>
                <a:cs typeface="Geist" pitchFamily="34" charset="-120"/>
              </a:rPr>
              <a:t>519,600</a:t>
            </a:r>
            <a:endParaRPr lang="en-US" sz="1750" dirty="0"/>
          </a:p>
        </p:txBody>
      </p:sp>
      <p:sp>
        <p:nvSpPr>
          <p:cNvPr id="14" name="Shape 12"/>
          <p:cNvSpPr/>
          <p:nvPr/>
        </p:nvSpPr>
        <p:spPr>
          <a:xfrm>
            <a:off x="801410" y="5306258"/>
            <a:ext cx="13026271" cy="650319"/>
          </a:xfrm>
          <a:prstGeom prst="rect">
            <a:avLst/>
          </a:prstGeom>
          <a:solidFill>
            <a:srgbClr val="FFFFFF">
              <a:alpha val="4000"/>
            </a:srgbClr>
          </a:solidFill>
          <a:ln/>
        </p:spPr>
        <p:txBody>
          <a:bodyPr/>
          <a:lstStyle/>
          <a:p>
            <a:endParaRPr lang="en-IN"/>
          </a:p>
        </p:txBody>
      </p:sp>
      <p:sp>
        <p:nvSpPr>
          <p:cNvPr id="15" name="Text 13"/>
          <p:cNvSpPr/>
          <p:nvPr/>
        </p:nvSpPr>
        <p:spPr>
          <a:xfrm>
            <a:off x="1029653" y="5449967"/>
            <a:ext cx="3884176" cy="362903"/>
          </a:xfrm>
          <a:prstGeom prst="rect">
            <a:avLst/>
          </a:prstGeom>
          <a:noFill/>
          <a:ln/>
        </p:spPr>
        <p:txBody>
          <a:bodyPr wrap="none" lIns="0" tIns="0" rIns="0" bIns="0" rtlCol="0" anchor="t"/>
          <a:lstStyle/>
          <a:p>
            <a:pPr marL="0" indent="0" algn="l">
              <a:lnSpc>
                <a:spcPts val="2850"/>
              </a:lnSpc>
              <a:buNone/>
            </a:pPr>
            <a:r>
              <a:rPr lang="en-US" sz="1750" b="1" dirty="0">
                <a:solidFill>
                  <a:srgbClr val="4B4A4A"/>
                </a:solidFill>
                <a:latin typeface="Geist" pitchFamily="34" charset="0"/>
                <a:ea typeface="Geist" pitchFamily="34" charset="-122"/>
                <a:cs typeface="Geist" pitchFamily="34" charset="-120"/>
              </a:rPr>
              <a:t>cleaned_retail_segment</a:t>
            </a:r>
            <a:endParaRPr lang="en-US" sz="1750" dirty="0"/>
          </a:p>
        </p:txBody>
      </p:sp>
      <p:sp>
        <p:nvSpPr>
          <p:cNvPr id="16" name="Text 14"/>
          <p:cNvSpPr/>
          <p:nvPr/>
        </p:nvSpPr>
        <p:spPr>
          <a:xfrm>
            <a:off x="5375077" y="5449967"/>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4B4A4A"/>
                </a:solidFill>
                <a:latin typeface="Geist" pitchFamily="34" charset="0"/>
                <a:ea typeface="Geist" pitchFamily="34" charset="-122"/>
                <a:cs typeface="Geist" pitchFamily="34" charset="-120"/>
              </a:rPr>
              <a:t>retail_segment.csv</a:t>
            </a:r>
            <a:endParaRPr lang="en-US" sz="1750" dirty="0"/>
          </a:p>
        </p:txBody>
      </p:sp>
      <p:sp>
        <p:nvSpPr>
          <p:cNvPr id="17" name="Text 15"/>
          <p:cNvSpPr/>
          <p:nvPr/>
        </p:nvSpPr>
        <p:spPr>
          <a:xfrm>
            <a:off x="9716691" y="5449967"/>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B4A4A"/>
                </a:solidFill>
                <a:latin typeface="Geist" pitchFamily="34" charset="0"/>
                <a:ea typeface="Geist" pitchFamily="34" charset="-122"/>
                <a:cs typeface="Geist" pitchFamily="34" charset="-120"/>
              </a:rPr>
              <a:t>387,841</a:t>
            </a:r>
            <a:endParaRPr lang="en-US" sz="1750" dirty="0"/>
          </a:p>
        </p:txBody>
      </p:sp>
      <p:sp>
        <p:nvSpPr>
          <p:cNvPr id="18" name="Shape 16"/>
          <p:cNvSpPr/>
          <p:nvPr/>
        </p:nvSpPr>
        <p:spPr>
          <a:xfrm>
            <a:off x="801410" y="5956578"/>
            <a:ext cx="13026271" cy="650319"/>
          </a:xfrm>
          <a:prstGeom prst="rect">
            <a:avLst/>
          </a:prstGeom>
          <a:solidFill>
            <a:srgbClr val="000000">
              <a:alpha val="4000"/>
            </a:srgbClr>
          </a:solidFill>
          <a:ln/>
        </p:spPr>
        <p:txBody>
          <a:bodyPr/>
          <a:lstStyle/>
          <a:p>
            <a:endParaRPr lang="en-IN"/>
          </a:p>
        </p:txBody>
      </p:sp>
      <p:sp>
        <p:nvSpPr>
          <p:cNvPr id="19" name="Text 17"/>
          <p:cNvSpPr/>
          <p:nvPr/>
        </p:nvSpPr>
        <p:spPr>
          <a:xfrm>
            <a:off x="1029653" y="6100286"/>
            <a:ext cx="3884176" cy="362903"/>
          </a:xfrm>
          <a:prstGeom prst="rect">
            <a:avLst/>
          </a:prstGeom>
          <a:noFill/>
          <a:ln/>
        </p:spPr>
        <p:txBody>
          <a:bodyPr wrap="none" lIns="0" tIns="0" rIns="0" bIns="0" rtlCol="0" anchor="t"/>
          <a:lstStyle/>
          <a:p>
            <a:pPr marL="0" indent="0" algn="l">
              <a:lnSpc>
                <a:spcPts val="2850"/>
              </a:lnSpc>
              <a:buNone/>
            </a:pPr>
            <a:r>
              <a:rPr lang="en-US" sz="1750" b="1" dirty="0">
                <a:solidFill>
                  <a:srgbClr val="4B4A4A"/>
                </a:solidFill>
                <a:latin typeface="Geist" pitchFamily="34" charset="0"/>
                <a:ea typeface="Geist" pitchFamily="34" charset="-122"/>
                <a:cs typeface="Geist" pitchFamily="34" charset="-120"/>
              </a:rPr>
              <a:t>cleaned_monthly_sales</a:t>
            </a:r>
            <a:endParaRPr lang="en-US" sz="1750" dirty="0"/>
          </a:p>
        </p:txBody>
      </p:sp>
      <p:sp>
        <p:nvSpPr>
          <p:cNvPr id="20" name="Text 18"/>
          <p:cNvSpPr/>
          <p:nvPr/>
        </p:nvSpPr>
        <p:spPr>
          <a:xfrm>
            <a:off x="5375077" y="6100286"/>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4B4A4A"/>
                </a:solidFill>
                <a:latin typeface="Geist" pitchFamily="34" charset="0"/>
                <a:ea typeface="Geist" pitchFamily="34" charset="-122"/>
                <a:cs typeface="Geist" pitchFamily="34" charset="-120"/>
              </a:rPr>
              <a:t>monthly_sales copy.csv</a:t>
            </a:r>
            <a:endParaRPr lang="en-US" sz="1750" dirty="0"/>
          </a:p>
        </p:txBody>
      </p:sp>
      <p:sp>
        <p:nvSpPr>
          <p:cNvPr id="21" name="Text 19"/>
          <p:cNvSpPr/>
          <p:nvPr/>
        </p:nvSpPr>
        <p:spPr>
          <a:xfrm>
            <a:off x="9716691" y="6100286"/>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B4A4A"/>
                </a:solidFill>
                <a:latin typeface="Geist" pitchFamily="34" charset="0"/>
                <a:ea typeface="Geist" pitchFamily="34" charset="-122"/>
                <a:cs typeface="Geist" pitchFamily="34" charset="-120"/>
              </a:rPr>
              <a:t>13</a:t>
            </a:r>
            <a:endParaRPr lang="en-US" sz="1750" dirty="0"/>
          </a:p>
        </p:txBody>
      </p:sp>
      <p:sp>
        <p:nvSpPr>
          <p:cNvPr id="22" name="Shape 20"/>
          <p:cNvSpPr/>
          <p:nvPr/>
        </p:nvSpPr>
        <p:spPr>
          <a:xfrm>
            <a:off x="801410" y="6606897"/>
            <a:ext cx="13026271" cy="650319"/>
          </a:xfrm>
          <a:prstGeom prst="rect">
            <a:avLst/>
          </a:prstGeom>
          <a:solidFill>
            <a:srgbClr val="FFFFFF">
              <a:alpha val="4000"/>
            </a:srgbClr>
          </a:solidFill>
          <a:ln/>
        </p:spPr>
        <p:txBody>
          <a:bodyPr/>
          <a:lstStyle/>
          <a:p>
            <a:endParaRPr lang="en-IN"/>
          </a:p>
        </p:txBody>
      </p:sp>
      <p:sp>
        <p:nvSpPr>
          <p:cNvPr id="23" name="Text 21"/>
          <p:cNvSpPr/>
          <p:nvPr/>
        </p:nvSpPr>
        <p:spPr>
          <a:xfrm>
            <a:off x="1029653" y="6750606"/>
            <a:ext cx="3884176" cy="362903"/>
          </a:xfrm>
          <a:prstGeom prst="rect">
            <a:avLst/>
          </a:prstGeom>
          <a:noFill/>
          <a:ln/>
        </p:spPr>
        <p:txBody>
          <a:bodyPr wrap="none" lIns="0" tIns="0" rIns="0" bIns="0" rtlCol="0" anchor="t"/>
          <a:lstStyle/>
          <a:p>
            <a:pPr marL="0" indent="0" algn="l">
              <a:lnSpc>
                <a:spcPts val="2850"/>
              </a:lnSpc>
              <a:buNone/>
            </a:pPr>
            <a:r>
              <a:rPr lang="en-US" sz="1750" b="1" dirty="0">
                <a:solidFill>
                  <a:srgbClr val="4B4A4A"/>
                </a:solidFill>
                <a:latin typeface="Geist" pitchFamily="34" charset="0"/>
                <a:ea typeface="Geist" pitchFamily="34" charset="-122"/>
                <a:cs typeface="Geist" pitchFamily="34" charset="-120"/>
              </a:rPr>
              <a:t>cleaned_customer_summary</a:t>
            </a:r>
            <a:endParaRPr lang="en-US" sz="1750" dirty="0"/>
          </a:p>
        </p:txBody>
      </p:sp>
      <p:sp>
        <p:nvSpPr>
          <p:cNvPr id="24" name="Text 22"/>
          <p:cNvSpPr/>
          <p:nvPr/>
        </p:nvSpPr>
        <p:spPr>
          <a:xfrm>
            <a:off x="5375077" y="6750606"/>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4B4A4A"/>
                </a:solidFill>
                <a:latin typeface="Geist" pitchFamily="34" charset="0"/>
                <a:ea typeface="Geist" pitchFamily="34" charset="-122"/>
                <a:cs typeface="Geist" pitchFamily="34" charset="-120"/>
              </a:rPr>
              <a:t>customer_summary copy.csv</a:t>
            </a:r>
            <a:endParaRPr lang="en-US" sz="1750" dirty="0"/>
          </a:p>
        </p:txBody>
      </p:sp>
      <p:sp>
        <p:nvSpPr>
          <p:cNvPr id="25" name="Text 23"/>
          <p:cNvSpPr/>
          <p:nvPr/>
        </p:nvSpPr>
        <p:spPr>
          <a:xfrm>
            <a:off x="9716691" y="6750606"/>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B4A4A"/>
                </a:solidFill>
                <a:latin typeface="Geist" pitchFamily="34" charset="0"/>
                <a:ea typeface="Geist" pitchFamily="34" charset="-122"/>
                <a:cs typeface="Geist" pitchFamily="34" charset="-120"/>
              </a:rPr>
              <a:t>4,338</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429332" y="942415"/>
            <a:ext cx="4803219" cy="384929"/>
          </a:xfrm>
          <a:prstGeom prst="rect">
            <a:avLst/>
          </a:prstGeom>
          <a:noFill/>
          <a:ln/>
        </p:spPr>
        <p:txBody>
          <a:bodyPr wrap="none" lIns="0" tIns="0" rIns="0" bIns="0" rtlCol="0" anchor="t"/>
          <a:lstStyle/>
          <a:p>
            <a:pPr marL="0" indent="0" algn="ctr">
              <a:lnSpc>
                <a:spcPts val="3000"/>
              </a:lnSpc>
              <a:buNone/>
            </a:pPr>
            <a:r>
              <a:rPr lang="en-US" sz="4400" b="1" dirty="0">
                <a:solidFill>
                  <a:srgbClr val="006747"/>
                </a:solidFill>
                <a:latin typeface="Noto Serif SC Bold" pitchFamily="34" charset="0"/>
                <a:ea typeface="Noto Serif SC Bold" pitchFamily="34" charset="-122"/>
                <a:cs typeface="Noto Serif SC Bold" pitchFamily="34" charset="-120"/>
              </a:rPr>
              <a:t/>
            </a:r>
            <a:r>
              <a:rPr lang="en-US" sz="4400" b="1" i="1" dirty="0">
                <a:solidFill>
                  <a:srgbClr val="006747"/>
                </a:solidFill>
                <a:latin typeface="Noto Serif SC Bold" pitchFamily="34" charset="0"/>
                <a:ea typeface="Noto Serif SC Bold" pitchFamily="34" charset="-122"/>
                <a:cs typeface="Noto Serif SC Bold" pitchFamily="34" charset="-120"/>
              </a:rPr>
              <a:t> TABLE</a:t>
            </a:r>
            <a:endParaRPr lang="en-US" sz="4400" dirty="0"/>
          </a:p>
        </p:txBody>
      </p:sp>
      <p:sp>
        <p:nvSpPr>
          <p:cNvPr id="3" name="Text 1"/>
          <p:cNvSpPr/>
          <p:nvPr/>
        </p:nvSpPr>
        <p:spPr>
          <a:xfrm>
            <a:off x="851815" y="1677306"/>
            <a:ext cx="3866317" cy="288727"/>
          </a:xfrm>
          <a:prstGeom prst="rect">
            <a:avLst/>
          </a:prstGeom>
          <a:noFill/>
          <a:ln/>
        </p:spPr>
        <p:txBody>
          <a:bodyPr wrap="none" lIns="0" tIns="0" rIns="0" bIns="0" rtlCol="0" anchor="t"/>
          <a:lstStyle/>
          <a:p>
            <a:pPr marL="0" indent="0" algn="l">
              <a:lnSpc>
                <a:spcPts val="2250"/>
              </a:lnSpc>
              <a:buNone/>
            </a:pPr>
            <a:r>
              <a:rPr lang="en-US" sz="2400" b="1" dirty="0">
                <a:solidFill>
                  <a:srgbClr val="006747"/>
                </a:solidFill>
                <a:latin typeface="Noto Serif SC Bold" pitchFamily="34" charset="0"/>
                <a:ea typeface="Noto Serif SC Bold" pitchFamily="34" charset="-122"/>
                <a:cs typeface="Noto Serif SC Bold" pitchFamily="34" charset="-120"/>
              </a:rPr>
              <a:t>1. </a:t>
            </a:r>
            <a:r>
              <a:rPr lang="en-US" sz="2400" b="1" u="sng" dirty="0">
                <a:solidFill>
                  <a:srgbClr val="006747"/>
                </a:solidFill>
                <a:latin typeface="Noto Serif SC Bold" pitchFamily="34" charset="0"/>
                <a:ea typeface="Noto Serif SC Bold" pitchFamily="34" charset="-122"/>
                <a:cs typeface="Noto Serif SC Bold" pitchFamily="34" charset="-120"/>
              </a:rPr>
              <a:t>Cleaned Monthly Sales Dataset</a:t>
            </a:r>
            <a:endParaRPr lang="en-US" sz="2400" dirty="0"/>
          </a:p>
        </p:txBody>
      </p:sp>
      <p:sp>
        <p:nvSpPr>
          <p:cNvPr id="4" name="Text 2"/>
          <p:cNvSpPr/>
          <p:nvPr/>
        </p:nvSpPr>
        <p:spPr>
          <a:xfrm>
            <a:off x="1345110" y="2512291"/>
            <a:ext cx="13552408" cy="746284"/>
          </a:xfrm>
          <a:prstGeom prst="rect">
            <a:avLst/>
          </a:prstGeom>
          <a:noFill/>
          <a:ln/>
        </p:spPr>
        <p:txBody>
          <a:bodyPr wrap="square" lIns="0" tIns="0" rIns="0" bIns="0" rtlCol="0" anchor="t"/>
          <a:lstStyle/>
          <a:p>
            <a:pPr marL="0" indent="0" algn="l">
              <a:lnSpc>
                <a:spcPts val="1900"/>
              </a:lnSpc>
              <a:buNone/>
            </a:pPr>
            <a:r>
              <a:rPr lang="en-US" b="1" i="1" u="sng" dirty="0">
                <a:solidFill>
                  <a:srgbClr val="4B4A4A"/>
                </a:solidFill>
                <a:latin typeface="+mj-lt"/>
                <a:ea typeface="Geist" pitchFamily="34" charset="-122"/>
                <a:cs typeface="Geist" pitchFamily="34" charset="-120"/>
              </a:rPr>
              <a:t>Table Name</a:t>
            </a:r>
            <a:r>
              <a:rPr lang="en-US" b="1" dirty="0">
                <a:solidFill>
                  <a:srgbClr val="4B4A4A"/>
                </a:solidFill>
                <a:latin typeface="+mj-lt"/>
                <a:ea typeface="Geist" pitchFamily="34" charset="-122"/>
                <a:cs typeface="Geist" pitchFamily="34" charset="-120"/>
              </a:rPr>
              <a:t>:</a:t>
            </a:r>
            <a:r>
              <a:rPr lang="en-US" dirty="0">
                <a:solidFill>
                  <a:srgbClr val="4B4A4A"/>
                </a:solidFill>
                <a:latin typeface="+mj-lt"/>
                <a:ea typeface="Geist" pitchFamily="34" charset="-122"/>
                <a:cs typeface="Geist" pitchFamily="34" charset="-120"/>
              </a:rPr>
              <a:t/>
            </a:r>
            <a:r>
              <a:rPr lang="en-US" dirty="0" err="1">
                <a:solidFill>
                  <a:srgbClr val="4B4A4A"/>
                </a:solidFill>
                <a:highlight>
                  <a:srgbClr val="D8ECE5"/>
                </a:highlight>
                <a:latin typeface="+mj-lt"/>
                <a:ea typeface="Consolas" pitchFamily="34" charset="-122"/>
                <a:cs typeface="Consolas" pitchFamily="34" charset="-120"/>
              </a:rPr>
              <a:t>cleaned_monthly_sales</a:t>
            </a:r>
            <a:endParaRPr lang="en-US" dirty="0">
              <a:solidFill>
                <a:srgbClr val="4B4A4A"/>
              </a:solidFill>
              <a:highlight>
                <a:srgbClr val="D8ECE5"/>
              </a:highlight>
              <a:latin typeface="+mj-lt"/>
              <a:ea typeface="Consolas" pitchFamily="34" charset="-122"/>
              <a:cs typeface="Consolas" pitchFamily="34" charset="-120"/>
            </a:endParaRPr>
          </a:p>
          <a:p>
            <a:pPr marL="0" indent="0" algn="l">
              <a:lnSpc>
                <a:spcPts val="1900"/>
              </a:lnSpc>
              <a:buNone/>
            </a:pPr>
            <a:endParaRPr lang="en-US" dirty="0">
              <a:solidFill>
                <a:srgbClr val="4B4A4A"/>
              </a:solidFill>
              <a:highlight>
                <a:srgbClr val="D8ECE5"/>
              </a:highlight>
              <a:latin typeface="+mj-lt"/>
              <a:ea typeface="Consolas" pitchFamily="34" charset="-122"/>
              <a:cs typeface="Consolas" pitchFamily="34" charset="-120"/>
            </a:endParaRPr>
          </a:p>
          <a:p>
            <a:pPr marL="0" indent="0" algn="l">
              <a:lnSpc>
                <a:spcPts val="1900"/>
              </a:lnSpc>
              <a:buNone/>
            </a:pPr>
            <a:r>
              <a:rPr lang="en-US" b="1" i="1" u="sng" dirty="0">
                <a:solidFill>
                  <a:srgbClr val="4B4A4A"/>
                </a:solidFill>
                <a:latin typeface="+mj-lt"/>
                <a:ea typeface="Geist" pitchFamily="34" charset="-122"/>
                <a:cs typeface="Geist" pitchFamily="34" charset="-120"/>
              </a:rPr>
              <a:t>Purpose</a:t>
            </a:r>
            <a:r>
              <a:rPr lang="en-US" b="1" dirty="0">
                <a:solidFill>
                  <a:srgbClr val="4B4A4A"/>
                </a:solidFill>
                <a:latin typeface="+mj-lt"/>
                <a:ea typeface="Geist" pitchFamily="34" charset="-122"/>
                <a:cs typeface="Geist" pitchFamily="34" charset="-120"/>
              </a:rPr>
              <a:t>:  </a:t>
            </a:r>
            <a:r>
              <a:rPr lang="en-US" dirty="0">
                <a:solidFill>
                  <a:srgbClr val="4B4A4A"/>
                </a:solidFill>
                <a:latin typeface="+mj-lt"/>
                <a:ea typeface="Geist" pitchFamily="34" charset="-122"/>
                <a:cs typeface="Geist" pitchFamily="34" charset="-120"/>
              </a:rPr>
              <a:t>This dataset contains </a:t>
            </a:r>
            <a:r>
              <a:rPr lang="en-US" b="1" dirty="0">
                <a:solidFill>
                  <a:srgbClr val="4B4A4A"/>
                </a:solidFill>
                <a:latin typeface="+mj-lt"/>
                <a:ea typeface="Geist" pitchFamily="34" charset="-122"/>
                <a:cs typeface="Geist" pitchFamily="34" charset="-120"/>
              </a:rPr>
              <a:t>aggregated monthly revenue information</a:t>
            </a:r>
            <a:r>
              <a:rPr lang="en-US" dirty="0">
                <a:solidFill>
                  <a:srgbClr val="4B4A4A"/>
                </a:solidFill>
                <a:latin typeface="+mj-lt"/>
                <a:ea typeface="Geist" pitchFamily="34" charset="-122"/>
                <a:cs typeface="Geist" pitchFamily="34" charset="-120"/>
              </a:rPr>
              <a:t> derived from the transactional dataset. </a:t>
            </a:r>
          </a:p>
          <a:p>
            <a:pPr marL="0" indent="0" algn="l">
              <a:lnSpc>
                <a:spcPts val="1900"/>
              </a:lnSpc>
              <a:buNone/>
            </a:pPr>
            <a:r>
              <a:rPr lang="en-US" dirty="0">
                <a:solidFill>
                  <a:srgbClr val="4B4A4A"/>
                </a:solidFill>
                <a:latin typeface="+mj-lt"/>
                <a:ea typeface="Geist" pitchFamily="34" charset="-122"/>
                <a:cs typeface="Geist" pitchFamily="34" charset="-120"/>
              </a:rPr>
              <a:t>It helps track </a:t>
            </a:r>
            <a:r>
              <a:rPr lang="en-US" b="1" dirty="0">
                <a:solidFill>
                  <a:srgbClr val="4B4A4A"/>
                </a:solidFill>
                <a:latin typeface="+mj-lt"/>
                <a:ea typeface="Geist" pitchFamily="34" charset="-122"/>
                <a:cs typeface="Geist" pitchFamily="34" charset="-120"/>
              </a:rPr>
              <a:t>overall business performance, sales trends, and seasonal patterns</a:t>
            </a:r>
            <a:r>
              <a:rPr lang="en-US" dirty="0">
                <a:solidFill>
                  <a:srgbClr val="4B4A4A"/>
                </a:solidFill>
                <a:latin typeface="+mj-lt"/>
                <a:ea typeface="Geist" pitchFamily="34" charset="-122"/>
                <a:cs typeface="Geist" pitchFamily="34" charset="-120"/>
              </a:rPr>
              <a:t>.</a:t>
            </a:r>
            <a:endParaRPr lang="en-US" dirty="0">
              <a:latin typeface="+mj-lt"/>
            </a:endParaRPr>
          </a:p>
        </p:txBody>
      </p:sp>
      <p:sp>
        <p:nvSpPr>
          <p:cNvPr id="5" name="Text 3"/>
          <p:cNvSpPr/>
          <p:nvPr/>
        </p:nvSpPr>
        <p:spPr>
          <a:xfrm>
            <a:off x="1008226" y="4321405"/>
            <a:ext cx="13552408" cy="246221"/>
          </a:xfrm>
          <a:prstGeom prst="rect">
            <a:avLst/>
          </a:prstGeom>
          <a:noFill/>
          <a:ln/>
        </p:spPr>
        <p:txBody>
          <a:bodyPr wrap="none" lIns="0" tIns="0" rIns="0" bIns="0" rtlCol="0" anchor="t"/>
          <a:lstStyle/>
          <a:p>
            <a:pPr marL="0" indent="0" algn="l">
              <a:lnSpc>
                <a:spcPts val="1900"/>
              </a:lnSpc>
              <a:buNone/>
            </a:pPr>
            <a:r>
              <a:rPr lang="en-US" sz="2400" b="1" i="1" u="sng" dirty="0">
                <a:solidFill>
                  <a:srgbClr val="4B4A4A"/>
                </a:solidFill>
                <a:latin typeface="+mj-lt"/>
                <a:ea typeface="Geist" pitchFamily="34" charset="-122"/>
                <a:cs typeface="Geist" pitchFamily="34" charset="-120"/>
              </a:rPr>
              <a:t>Key Columns:</a:t>
            </a:r>
            <a:endParaRPr lang="en-US" sz="2400" i="1" u="sng" dirty="0">
              <a:latin typeface="+mj-lt"/>
            </a:endParaRPr>
          </a:p>
        </p:txBody>
      </p:sp>
      <p:sp>
        <p:nvSpPr>
          <p:cNvPr id="7" name="Shape 5"/>
          <p:cNvSpPr/>
          <p:nvPr/>
        </p:nvSpPr>
        <p:spPr>
          <a:xfrm>
            <a:off x="9197322" y="4667638"/>
            <a:ext cx="13537168" cy="446246"/>
          </a:xfrm>
          <a:prstGeom prst="rect">
            <a:avLst/>
          </a:prstGeom>
          <a:solidFill>
            <a:srgbClr val="FFFFFF">
              <a:alpha val="4000"/>
            </a:srgbClr>
          </a:solidFill>
          <a:ln/>
        </p:spPr>
        <p:txBody>
          <a:bodyPr/>
          <a:lstStyle/>
          <a:p>
            <a:endParaRPr lang="en-IN"/>
          </a:p>
        </p:txBody>
      </p:sp>
      <p:graphicFrame>
        <p:nvGraphicFramePr>
          <p:cNvPr id="34" name="Table 33">
            <a:extLst>
              <a:ext uri="{FF2B5EF4-FFF2-40B4-BE49-F238E27FC236}">
                <a16:creationId xmlns:a16="http://schemas.microsoft.com/office/drawing/2014/main" id="{62D7D4D5-5405-CEAB-D9BF-9A1E21475C17}"/>
              </a:ext>
            </a:extLst>
          </p:cNvPr>
          <p:cNvGraphicFramePr>
            <a:graphicFrameLocks noGrp="1"/>
          </p:cNvGraphicFramePr>
          <p:nvPr>
            <p:extLst>
              <p:ext uri="{D42A27DB-BD31-4B8C-83A1-F6EECF244321}">
                <p14:modId xmlns:p14="http://schemas.microsoft.com/office/powerpoint/2010/main" val="1216901318"/>
              </p:ext>
            </p:extLst>
          </p:nvPr>
        </p:nvGraphicFramePr>
        <p:xfrm>
          <a:off x="2085640" y="5113884"/>
          <a:ext cx="10740024" cy="1591056"/>
        </p:xfrm>
        <a:graphic>
          <a:graphicData uri="http://schemas.openxmlformats.org/drawingml/2006/table">
            <a:tbl>
              <a:tblPr>
                <a:tableStyleId>{35758FB7-9AC5-4552-8A53-C91805E547FA}</a:tableStyleId>
              </a:tblPr>
              <a:tblGrid>
                <a:gridCol w="3580008">
                  <a:extLst>
                    <a:ext uri="{9D8B030D-6E8A-4147-A177-3AD203B41FA5}">
                      <a16:colId xmlns:a16="http://schemas.microsoft.com/office/drawing/2014/main" val="2688419780"/>
                    </a:ext>
                  </a:extLst>
                </a:gridCol>
                <a:gridCol w="3580008">
                  <a:extLst>
                    <a:ext uri="{9D8B030D-6E8A-4147-A177-3AD203B41FA5}">
                      <a16:colId xmlns:a16="http://schemas.microsoft.com/office/drawing/2014/main" val="4184377532"/>
                    </a:ext>
                  </a:extLst>
                </a:gridCol>
                <a:gridCol w="3580008">
                  <a:extLst>
                    <a:ext uri="{9D8B030D-6E8A-4147-A177-3AD203B41FA5}">
                      <a16:colId xmlns:a16="http://schemas.microsoft.com/office/drawing/2014/main" val="152080474"/>
                    </a:ext>
                  </a:extLst>
                </a:gridCol>
              </a:tblGrid>
              <a:tr h="0">
                <a:tc>
                  <a:txBody>
                    <a:bodyPr/>
                    <a:lstStyle/>
                    <a:p>
                      <a:pPr>
                        <a:buNone/>
                      </a:pPr>
                      <a:r>
                        <a:rPr lang="en-IN" b="1" dirty="0"/>
                        <a:t>Column Name</a:t>
                      </a:r>
                      <a:endParaRPr lang="en-IN" dirty="0"/>
                    </a:p>
                  </a:txBody>
                  <a:tcPr anchor="ctr"/>
                </a:tc>
                <a:tc>
                  <a:txBody>
                    <a:bodyPr/>
                    <a:lstStyle/>
                    <a:p>
                      <a:pPr>
                        <a:buNone/>
                      </a:pPr>
                      <a:r>
                        <a:rPr lang="en-IN" b="1"/>
                        <a:t>Description</a:t>
                      </a:r>
                      <a:endParaRPr lang="en-IN"/>
                    </a:p>
                  </a:txBody>
                  <a:tcPr anchor="ctr"/>
                </a:tc>
                <a:tc>
                  <a:txBody>
                    <a:bodyPr/>
                    <a:lstStyle/>
                    <a:p>
                      <a:pPr>
                        <a:buNone/>
                      </a:pPr>
                      <a:r>
                        <a:rPr lang="en-IN" b="1"/>
                        <a:t>Example</a:t>
                      </a:r>
                      <a:endParaRPr lang="en-IN"/>
                    </a:p>
                  </a:txBody>
                  <a:tcPr anchor="ctr"/>
                </a:tc>
                <a:extLst>
                  <a:ext uri="{0D108BD9-81ED-4DB2-BD59-A6C34878D82A}">
                    <a16:rowId xmlns:a16="http://schemas.microsoft.com/office/drawing/2014/main" val="3114827976"/>
                  </a:ext>
                </a:extLst>
              </a:tr>
              <a:tr h="0">
                <a:tc>
                  <a:txBody>
                    <a:bodyPr/>
                    <a:lstStyle/>
                    <a:p>
                      <a:pPr>
                        <a:buNone/>
                      </a:pPr>
                      <a:r>
                        <a:rPr lang="en-IN"/>
                        <a:t>InvoiceMonth</a:t>
                      </a:r>
                    </a:p>
                  </a:txBody>
                  <a:tcPr anchor="ctr"/>
                </a:tc>
                <a:tc>
                  <a:txBody>
                    <a:bodyPr/>
                    <a:lstStyle/>
                    <a:p>
                      <a:pPr>
                        <a:buNone/>
                      </a:pPr>
                      <a:r>
                        <a:rPr lang="en-US"/>
                        <a:t>The month of the transaction</a:t>
                      </a:r>
                    </a:p>
                  </a:txBody>
                  <a:tcPr anchor="ctr"/>
                </a:tc>
                <a:tc>
                  <a:txBody>
                    <a:bodyPr/>
                    <a:lstStyle/>
                    <a:p>
                      <a:pPr>
                        <a:buNone/>
                      </a:pPr>
                      <a:r>
                        <a:rPr lang="en-IN"/>
                        <a:t>2010-12-01</a:t>
                      </a:r>
                    </a:p>
                  </a:txBody>
                  <a:tcPr anchor="ctr"/>
                </a:tc>
                <a:extLst>
                  <a:ext uri="{0D108BD9-81ED-4DB2-BD59-A6C34878D82A}">
                    <a16:rowId xmlns:a16="http://schemas.microsoft.com/office/drawing/2014/main" val="2294319894"/>
                  </a:ext>
                </a:extLst>
              </a:tr>
              <a:tr h="0">
                <a:tc>
                  <a:txBody>
                    <a:bodyPr/>
                    <a:lstStyle/>
                    <a:p>
                      <a:pPr>
                        <a:buNone/>
                      </a:pPr>
                      <a:r>
                        <a:rPr lang="en-IN"/>
                        <a:t>Monthly_Revenue</a:t>
                      </a:r>
                    </a:p>
                  </a:txBody>
                  <a:tcPr anchor="ctr"/>
                </a:tc>
                <a:tc>
                  <a:txBody>
                    <a:bodyPr/>
                    <a:lstStyle/>
                    <a:p>
                      <a:pPr>
                        <a:buNone/>
                      </a:pPr>
                      <a:r>
                        <a:rPr lang="en-US"/>
                        <a:t>Total revenue generated in that month</a:t>
                      </a:r>
                    </a:p>
                  </a:txBody>
                  <a:tcPr anchor="ctr"/>
                </a:tc>
                <a:tc>
                  <a:txBody>
                    <a:bodyPr/>
                    <a:lstStyle/>
                    <a:p>
                      <a:pPr>
                        <a:buNone/>
                      </a:pPr>
                      <a:r>
                        <a:rPr lang="en-IN" dirty="0"/>
                        <a:t>823,746</a:t>
                      </a:r>
                    </a:p>
                  </a:txBody>
                  <a:tcPr anchor="ctr"/>
                </a:tc>
                <a:extLst>
                  <a:ext uri="{0D108BD9-81ED-4DB2-BD59-A6C34878D82A}">
                    <a16:rowId xmlns:a16="http://schemas.microsoft.com/office/drawing/2014/main" val="104066079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F779377-3D60-BAEA-9623-1B5C8355D510}"/>
              </a:ext>
            </a:extLst>
          </p:cNvPr>
          <p:cNvGraphicFramePr>
            <a:graphicFrameLocks noGrp="1"/>
          </p:cNvGraphicFramePr>
          <p:nvPr>
            <p:extLst>
              <p:ext uri="{D42A27DB-BD31-4B8C-83A1-F6EECF244321}">
                <p14:modId xmlns:p14="http://schemas.microsoft.com/office/powerpoint/2010/main" val="1917492640"/>
              </p:ext>
            </p:extLst>
          </p:nvPr>
        </p:nvGraphicFramePr>
        <p:xfrm>
          <a:off x="2109705" y="2235975"/>
          <a:ext cx="9801558" cy="1261872"/>
        </p:xfrm>
        <a:graphic>
          <a:graphicData uri="http://schemas.openxmlformats.org/drawingml/2006/table">
            <a:tbl>
              <a:tblPr>
                <a:tableStyleId>{08FB837D-C827-4EFA-A057-4D05807E0F7C}</a:tableStyleId>
              </a:tblPr>
              <a:tblGrid>
                <a:gridCol w="4900779">
                  <a:extLst>
                    <a:ext uri="{9D8B030D-6E8A-4147-A177-3AD203B41FA5}">
                      <a16:colId xmlns:a16="http://schemas.microsoft.com/office/drawing/2014/main" val="2318757886"/>
                    </a:ext>
                  </a:extLst>
                </a:gridCol>
                <a:gridCol w="4900779">
                  <a:extLst>
                    <a:ext uri="{9D8B030D-6E8A-4147-A177-3AD203B41FA5}">
                      <a16:colId xmlns:a16="http://schemas.microsoft.com/office/drawing/2014/main" val="2517070492"/>
                    </a:ext>
                  </a:extLst>
                </a:gridCol>
              </a:tblGrid>
              <a:tr h="0">
                <a:tc>
                  <a:txBody>
                    <a:bodyPr/>
                    <a:lstStyle/>
                    <a:p>
                      <a:pPr>
                        <a:buNone/>
                      </a:pPr>
                      <a:r>
                        <a:rPr lang="en-IN" b="1" dirty="0" err="1"/>
                        <a:t>InvoiceMonth</a:t>
                      </a:r>
                      <a:endParaRPr lang="en-IN" dirty="0"/>
                    </a:p>
                  </a:txBody>
                  <a:tcPr anchor="ctr"/>
                </a:tc>
                <a:tc>
                  <a:txBody>
                    <a:bodyPr/>
                    <a:lstStyle/>
                    <a:p>
                      <a:pPr>
                        <a:buNone/>
                      </a:pPr>
                      <a:r>
                        <a:rPr lang="en-IN" b="1"/>
                        <a:t>Monthly Revenue</a:t>
                      </a:r>
                      <a:endParaRPr lang="en-IN"/>
                    </a:p>
                  </a:txBody>
                  <a:tcPr anchor="ctr"/>
                </a:tc>
                <a:extLst>
                  <a:ext uri="{0D108BD9-81ED-4DB2-BD59-A6C34878D82A}">
                    <a16:rowId xmlns:a16="http://schemas.microsoft.com/office/drawing/2014/main" val="1947809175"/>
                  </a:ext>
                </a:extLst>
              </a:tr>
              <a:tr h="0">
                <a:tc>
                  <a:txBody>
                    <a:bodyPr/>
                    <a:lstStyle/>
                    <a:p>
                      <a:pPr>
                        <a:buNone/>
                      </a:pPr>
                      <a:r>
                        <a:rPr lang="en-IN"/>
                        <a:t>2010-12-01</a:t>
                      </a:r>
                    </a:p>
                  </a:txBody>
                  <a:tcPr anchor="ctr"/>
                </a:tc>
                <a:tc>
                  <a:txBody>
                    <a:bodyPr/>
                    <a:lstStyle/>
                    <a:p>
                      <a:pPr>
                        <a:buNone/>
                      </a:pPr>
                      <a:r>
                        <a:rPr lang="en-IN"/>
                        <a:t>823,746</a:t>
                      </a:r>
                    </a:p>
                  </a:txBody>
                  <a:tcPr anchor="ctr"/>
                </a:tc>
                <a:extLst>
                  <a:ext uri="{0D108BD9-81ED-4DB2-BD59-A6C34878D82A}">
                    <a16:rowId xmlns:a16="http://schemas.microsoft.com/office/drawing/2014/main" val="2386756475"/>
                  </a:ext>
                </a:extLst>
              </a:tr>
              <a:tr h="0">
                <a:tc>
                  <a:txBody>
                    <a:bodyPr/>
                    <a:lstStyle/>
                    <a:p>
                      <a:pPr>
                        <a:buNone/>
                      </a:pPr>
                      <a:r>
                        <a:rPr lang="en-IN"/>
                        <a:t>2011-01-01</a:t>
                      </a:r>
                    </a:p>
                  </a:txBody>
                  <a:tcPr anchor="ctr"/>
                </a:tc>
                <a:tc>
                  <a:txBody>
                    <a:bodyPr/>
                    <a:lstStyle/>
                    <a:p>
                      <a:pPr>
                        <a:buNone/>
                      </a:pPr>
                      <a:r>
                        <a:rPr lang="en-IN" dirty="0"/>
                        <a:t>691,364</a:t>
                      </a:r>
                    </a:p>
                  </a:txBody>
                  <a:tcPr anchor="ctr"/>
                </a:tc>
                <a:extLst>
                  <a:ext uri="{0D108BD9-81ED-4DB2-BD59-A6C34878D82A}">
                    <a16:rowId xmlns:a16="http://schemas.microsoft.com/office/drawing/2014/main" val="2035159644"/>
                  </a:ext>
                </a:extLst>
              </a:tr>
            </a:tbl>
          </a:graphicData>
        </a:graphic>
      </p:graphicFrame>
      <p:sp>
        <p:nvSpPr>
          <p:cNvPr id="4" name="TextBox 3">
            <a:extLst>
              <a:ext uri="{FF2B5EF4-FFF2-40B4-BE49-F238E27FC236}">
                <a16:creationId xmlns:a16="http://schemas.microsoft.com/office/drawing/2014/main" id="{B40671FA-B8A1-A135-0F8A-BC78CC2B44F4}"/>
              </a:ext>
            </a:extLst>
          </p:cNvPr>
          <p:cNvSpPr txBox="1"/>
          <p:nvPr/>
        </p:nvSpPr>
        <p:spPr>
          <a:xfrm>
            <a:off x="1106905" y="1155479"/>
            <a:ext cx="7315200" cy="365613"/>
          </a:xfrm>
          <a:prstGeom prst="rect">
            <a:avLst/>
          </a:prstGeom>
          <a:noFill/>
        </p:spPr>
        <p:txBody>
          <a:bodyPr wrap="square">
            <a:spAutoFit/>
          </a:bodyPr>
          <a:lstStyle/>
          <a:p>
            <a:pPr marL="0" indent="0" algn="l">
              <a:lnSpc>
                <a:spcPts val="1900"/>
              </a:lnSpc>
              <a:buNone/>
            </a:pPr>
            <a:r>
              <a:rPr lang="en-US" sz="3200" b="1" i="1" u="sng" dirty="0">
                <a:solidFill>
                  <a:srgbClr val="4B4A4A"/>
                </a:solidFill>
                <a:latin typeface="+mj-lt"/>
                <a:ea typeface="Geist" pitchFamily="34" charset="-122"/>
                <a:cs typeface="Geist" pitchFamily="34" charset="-120"/>
              </a:rPr>
              <a:t>Sample Data:</a:t>
            </a:r>
            <a:endParaRPr lang="en-US" sz="3200" i="1" u="sng" dirty="0">
              <a:latin typeface="+mj-lt"/>
            </a:endParaRPr>
          </a:p>
        </p:txBody>
      </p:sp>
      <p:sp>
        <p:nvSpPr>
          <p:cNvPr id="6" name="TextBox 5">
            <a:extLst>
              <a:ext uri="{FF2B5EF4-FFF2-40B4-BE49-F238E27FC236}">
                <a16:creationId xmlns:a16="http://schemas.microsoft.com/office/drawing/2014/main" id="{CC3CB64E-E1B4-2CBA-C916-452A40A8F925}"/>
              </a:ext>
            </a:extLst>
          </p:cNvPr>
          <p:cNvSpPr txBox="1"/>
          <p:nvPr/>
        </p:nvSpPr>
        <p:spPr>
          <a:xfrm>
            <a:off x="1106905" y="4310137"/>
            <a:ext cx="7315200" cy="1877437"/>
          </a:xfrm>
          <a:prstGeom prst="rect">
            <a:avLst/>
          </a:prstGeom>
          <a:noFill/>
        </p:spPr>
        <p:txBody>
          <a:bodyPr wrap="square">
            <a:spAutoFit/>
          </a:bodyPr>
          <a:lstStyle/>
          <a:p>
            <a:pPr>
              <a:buNone/>
            </a:pPr>
            <a:r>
              <a:rPr lang="en-US" sz="2800" b="1" i="1" u="sng" dirty="0">
                <a:latin typeface="Arial" panose="020B0604020202020204" pitchFamily="34" charset="0"/>
                <a:cs typeface="Arial" panose="020B0604020202020204" pitchFamily="34" charset="0"/>
              </a:rPr>
              <a:t>Insights Possible:</a:t>
            </a:r>
          </a:p>
          <a:p>
            <a:pPr>
              <a:buNone/>
            </a:pPr>
            <a:endParaRPr lang="en-US" sz="2800" i="1" u="sng"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t>Tracking monthly revenue trends</a:t>
            </a:r>
          </a:p>
          <a:p>
            <a:pPr>
              <a:buFont typeface="Arial" panose="020B0604020202020204" pitchFamily="34" charset="0"/>
              <a:buChar char="•"/>
            </a:pPr>
            <a:r>
              <a:rPr lang="en-US" sz="2000" dirty="0"/>
              <a:t>Identifying high-performing and low-performing months</a:t>
            </a:r>
          </a:p>
          <a:p>
            <a:pPr>
              <a:buFont typeface="Arial" panose="020B0604020202020204" pitchFamily="34" charset="0"/>
              <a:buChar char="•"/>
            </a:pPr>
            <a:r>
              <a:rPr lang="en-US" sz="2000" dirty="0"/>
              <a:t>Forecasting future monthly sales</a:t>
            </a:r>
          </a:p>
        </p:txBody>
      </p:sp>
    </p:spTree>
    <p:extLst>
      <p:ext uri="{BB962C8B-B14F-4D97-AF65-F5344CB8AC3E}">
        <p14:creationId xmlns:p14="http://schemas.microsoft.com/office/powerpoint/2010/main" val="359137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455526" y="918467"/>
            <a:ext cx="8201382" cy="566976"/>
          </a:xfrm>
          <a:prstGeom prst="rect">
            <a:avLst/>
          </a:prstGeom>
          <a:noFill/>
          <a:ln/>
        </p:spPr>
        <p:txBody>
          <a:bodyPr wrap="none" lIns="0" tIns="0" rIns="0" bIns="0" rtlCol="0" anchor="t"/>
          <a:lstStyle/>
          <a:p>
            <a:pPr marL="0" indent="0" algn="l">
              <a:lnSpc>
                <a:spcPts val="4450"/>
              </a:lnSpc>
              <a:buNone/>
            </a:pPr>
            <a:r>
              <a:rPr lang="en-US" sz="3550" b="1" dirty="0">
                <a:solidFill>
                  <a:srgbClr val="006747"/>
                </a:solidFill>
                <a:latin typeface="Noto Serif SC Bold" pitchFamily="34" charset="0"/>
                <a:ea typeface="Noto Serif SC Bold" pitchFamily="34" charset="-122"/>
                <a:cs typeface="Noto Serif SC Bold" pitchFamily="34" charset="-120"/>
              </a:rPr>
              <a:t/>
            </a:r>
            <a:r>
              <a:rPr lang="en-US" sz="4400" b="1" dirty="0">
                <a:solidFill>
                  <a:srgbClr val="006747"/>
                </a:solidFill>
                <a:latin typeface="Noto Serif SC Bold" pitchFamily="34" charset="0"/>
                <a:ea typeface="Noto Serif SC Bold" pitchFamily="34" charset="-122"/>
                <a:cs typeface="Noto Serif SC Bold" pitchFamily="34" charset="-120"/>
              </a:rPr>
              <a:t>Dataset Cleaning </a:t>
            </a:r>
            <a:endParaRPr lang="en-US" sz="4400" dirty="0"/>
          </a:p>
        </p:txBody>
      </p:sp>
      <p:sp>
        <p:nvSpPr>
          <p:cNvPr id="3" name="Text 1"/>
          <p:cNvSpPr/>
          <p:nvPr/>
        </p:nvSpPr>
        <p:spPr>
          <a:xfrm>
            <a:off x="1106611" y="1893245"/>
            <a:ext cx="10276046" cy="432911"/>
          </a:xfrm>
          <a:prstGeom prst="rect">
            <a:avLst/>
          </a:prstGeom>
          <a:noFill/>
          <a:ln/>
        </p:spPr>
        <p:txBody>
          <a:bodyPr wrap="none" lIns="0" tIns="0" rIns="0" bIns="0" rtlCol="0" anchor="t"/>
          <a:lstStyle/>
          <a:p>
            <a:pPr marL="0" indent="0" algn="l">
              <a:lnSpc>
                <a:spcPts val="3300"/>
              </a:lnSpc>
              <a:buNone/>
            </a:pPr>
            <a:r>
              <a:rPr lang="en-US" sz="2650" b="1" dirty="0">
                <a:solidFill>
                  <a:srgbClr val="006747"/>
                </a:solidFill>
                <a:latin typeface="Noto Serif SC Bold" pitchFamily="34" charset="0"/>
                <a:ea typeface="Noto Serif SC Bold" pitchFamily="34" charset="-122"/>
                <a:cs typeface="Noto Serif SC Bold" pitchFamily="34" charset="-120"/>
              </a:rPr>
              <a:t>                           (</a:t>
            </a:r>
            <a:r>
              <a:rPr lang="en-US" sz="2650" b="1" dirty="0">
                <a:solidFill>
                  <a:srgbClr val="4B4A4A"/>
                </a:solidFill>
                <a:highlight>
                  <a:srgbClr val="D8ECE5"/>
                </a:highlight>
                <a:latin typeface="Consolas" pitchFamily="34" charset="0"/>
                <a:ea typeface="Consolas" pitchFamily="34" charset="-122"/>
                <a:cs typeface="Consolas" pitchFamily="34" charset="-120"/>
              </a:rPr>
              <a:t>monthly_sales copy</a:t>
            </a:r>
            <a:r>
              <a:rPr lang="en-US" sz="2650" b="1" dirty="0">
                <a:solidFill>
                  <a:srgbClr val="006747"/>
                </a:solidFill>
                <a:latin typeface="Noto Serif SC Bold" pitchFamily="34" charset="0"/>
                <a:ea typeface="Noto Serif SC Bold" pitchFamily="34" charset="-122"/>
                <a:cs typeface="Noto Serif SC Bold" pitchFamily="34" charset="-120"/>
              </a:rPr>
              <a:t>) → </a:t>
            </a:r>
            <a:r>
              <a:rPr lang="en-US" sz="2650" b="1" dirty="0">
                <a:solidFill>
                  <a:srgbClr val="4B4A4A"/>
                </a:solidFill>
                <a:highlight>
                  <a:srgbClr val="D8ECE5"/>
                </a:highlight>
                <a:latin typeface="Consolas" pitchFamily="34" charset="0"/>
                <a:ea typeface="Consolas" pitchFamily="34" charset="-122"/>
                <a:cs typeface="Consolas" pitchFamily="34" charset="-120"/>
              </a:rPr>
              <a:t>cleaned_monthly_sales</a:t>
            </a:r>
            <a:endParaRPr lang="en-US" sz="2650" dirty="0"/>
          </a:p>
        </p:txBody>
      </p:sp>
      <p:sp>
        <p:nvSpPr>
          <p:cNvPr id="4" name="Text 2"/>
          <p:cNvSpPr/>
          <p:nvPr/>
        </p:nvSpPr>
        <p:spPr>
          <a:xfrm>
            <a:off x="793789" y="2998843"/>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2000" dirty="0">
                <a:ea typeface="Geist" pitchFamily="34" charset="-122"/>
                <a:cs typeface="Geist" pitchFamily="34" charset="-120"/>
              </a:rPr>
              <a:t>Removed duplicate records based on </a:t>
            </a:r>
            <a:r>
              <a:rPr lang="en-US" sz="2000" dirty="0">
                <a:highlight>
                  <a:srgbClr val="D8ECE5"/>
                </a:highlight>
                <a:ea typeface="Consolas" pitchFamily="34" charset="-122"/>
                <a:cs typeface="Consolas" pitchFamily="34" charset="-120"/>
              </a:rPr>
              <a:t>InvoiceMonth</a:t>
            </a:r>
            <a:r>
              <a:rPr lang="en-US" sz="2000" dirty="0">
                <a:ea typeface="Geist" pitchFamily="34" charset="-122"/>
                <a:cs typeface="Geist" pitchFamily="34" charset="-120"/>
              </a:rPr>
              <a:t>, keeping the highest </a:t>
            </a:r>
            <a:r>
              <a:rPr lang="en-US" sz="2000" dirty="0">
                <a:highlight>
                  <a:srgbClr val="D8ECE5"/>
                </a:highlight>
                <a:ea typeface="Consolas" pitchFamily="34" charset="-122"/>
                <a:cs typeface="Consolas" pitchFamily="34" charset="-120"/>
              </a:rPr>
              <a:t>monthly_revenue</a:t>
            </a:r>
            <a:r>
              <a:rPr lang="en-US" sz="1750" dirty="0">
                <a:latin typeface="Geist" pitchFamily="34" charset="0"/>
                <a:ea typeface="Geist" pitchFamily="34" charset="-122"/>
                <a:cs typeface="Geist" pitchFamily="34" charset="-120"/>
              </a:rPr>
              <a:t>.</a:t>
            </a:r>
            <a:endParaRPr lang="en-US" sz="1750" dirty="0"/>
          </a:p>
        </p:txBody>
      </p:sp>
      <p:sp>
        <p:nvSpPr>
          <p:cNvPr id="5" name="Text 3"/>
          <p:cNvSpPr/>
          <p:nvPr/>
        </p:nvSpPr>
        <p:spPr>
          <a:xfrm>
            <a:off x="793788" y="349623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000" dirty="0">
                <a:ea typeface="Geist" pitchFamily="34" charset="-122"/>
                <a:cs typeface="Geist" pitchFamily="34" charset="-120"/>
              </a:rPr>
              <a:t>Removed rows with NULL values, invalid placeholders, or zero/negative revenue</a:t>
            </a:r>
            <a:r>
              <a:rPr lang="en-US" sz="1750" dirty="0">
                <a:solidFill>
                  <a:srgbClr val="4B4A4A"/>
                </a:solidFill>
                <a:latin typeface="Geist" pitchFamily="34" charset="0"/>
                <a:ea typeface="Geist" pitchFamily="34" charset="-122"/>
                <a:cs typeface="Geist" pitchFamily="34" charset="-120"/>
              </a:rPr>
              <a:t>.</a:t>
            </a:r>
            <a:endParaRPr lang="en-US" sz="1750" dirty="0"/>
          </a:p>
        </p:txBody>
      </p:sp>
      <p:sp>
        <p:nvSpPr>
          <p:cNvPr id="6" name="Text 4"/>
          <p:cNvSpPr/>
          <p:nvPr/>
        </p:nvSpPr>
        <p:spPr>
          <a:xfrm>
            <a:off x="793790" y="3999945"/>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2000" dirty="0">
                <a:ea typeface="Geist" pitchFamily="34" charset="-122"/>
                <a:cs typeface="Geist" pitchFamily="34" charset="-120"/>
              </a:rPr>
              <a:t>Standardized </a:t>
            </a:r>
            <a:r>
              <a:rPr lang="en-US" sz="2000" dirty="0">
                <a:highlight>
                  <a:srgbClr val="D8ECE5"/>
                </a:highlight>
                <a:ea typeface="Consolas" pitchFamily="34" charset="-122"/>
                <a:cs typeface="Consolas" pitchFamily="34" charset="-120"/>
              </a:rPr>
              <a:t>InvoiceMonth</a:t>
            </a:r>
            <a:r>
              <a:rPr lang="en-US" sz="2000" dirty="0">
                <a:ea typeface="Geist" pitchFamily="34" charset="-122"/>
                <a:cs typeface="Geist" pitchFamily="34" charset="-120"/>
              </a:rPr>
              <a:t> to the first day of each month in DATE format</a:t>
            </a:r>
            <a:r>
              <a:rPr lang="en-US" sz="1750" dirty="0">
                <a:solidFill>
                  <a:srgbClr val="4B4A4A"/>
                </a:solidFill>
                <a:latin typeface="Geist" pitchFamily="34" charset="0"/>
                <a:ea typeface="Geist" pitchFamily="34" charset="-122"/>
                <a:cs typeface="Geist" pitchFamily="34" charset="-120"/>
              </a:rPr>
              <a:t>.</a:t>
            </a:r>
            <a:endParaRPr lang="en-US" sz="1750" dirty="0"/>
          </a:p>
        </p:txBody>
      </p:sp>
      <p:sp>
        <p:nvSpPr>
          <p:cNvPr id="7" name="Text 5"/>
          <p:cNvSpPr/>
          <p:nvPr/>
        </p:nvSpPr>
        <p:spPr>
          <a:xfrm>
            <a:off x="793790" y="4563546"/>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2000" dirty="0">
                <a:ea typeface="Geist" pitchFamily="34" charset="-122"/>
                <a:cs typeface="Geist" pitchFamily="34" charset="-120"/>
              </a:rPr>
              <a:t>Converted </a:t>
            </a:r>
            <a:r>
              <a:rPr lang="en-US" sz="2000" dirty="0">
                <a:highlight>
                  <a:srgbClr val="D8ECE5"/>
                </a:highlight>
                <a:ea typeface="Consolas" pitchFamily="34" charset="-122"/>
                <a:cs typeface="Consolas" pitchFamily="34" charset="-120"/>
              </a:rPr>
              <a:t>monthly_revenue</a:t>
            </a:r>
            <a:r>
              <a:rPr lang="en-US" sz="2000" dirty="0">
                <a:ea typeface="Geist" pitchFamily="34" charset="-122"/>
                <a:cs typeface="Geist" pitchFamily="34" charset="-120"/>
              </a:rPr>
              <a:t> to an INT and rounded it.</a:t>
            </a:r>
            <a:endParaRPr lang="en-US" sz="2000" dirty="0"/>
          </a:p>
        </p:txBody>
      </p:sp>
      <p:sp>
        <p:nvSpPr>
          <p:cNvPr id="8" name="Text 6"/>
          <p:cNvSpPr/>
          <p:nvPr/>
        </p:nvSpPr>
        <p:spPr>
          <a:xfrm>
            <a:off x="793790" y="5127147"/>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2000" dirty="0">
                <a:ea typeface="Geist" pitchFamily="34" charset="-122"/>
                <a:cs typeface="Geist" pitchFamily="34" charset="-120"/>
              </a:rPr>
              <a:t>Reformatted the invoice month into </a:t>
            </a:r>
            <a:r>
              <a:rPr lang="en-US" sz="2000" dirty="0">
                <a:highlight>
                  <a:srgbClr val="D8ECE5"/>
                </a:highlight>
                <a:ea typeface="Consolas" pitchFamily="34" charset="-122"/>
                <a:cs typeface="Consolas" pitchFamily="34" charset="-120"/>
              </a:rPr>
              <a:t>dd-MM-yyyy</a:t>
            </a:r>
            <a:r>
              <a:rPr lang="en-US" sz="2000" dirty="0">
                <a:ea typeface="Geist" pitchFamily="34" charset="-122"/>
                <a:cs typeface="Geist" pitchFamily="34" charset="-120"/>
              </a:rPr>
              <a:t> for uniform reporting.</a:t>
            </a:r>
            <a:endParaRPr lang="en-US" sz="2000" dirty="0"/>
          </a:p>
        </p:txBody>
      </p:sp>
      <p:sp>
        <p:nvSpPr>
          <p:cNvPr id="9" name="Text 7"/>
          <p:cNvSpPr/>
          <p:nvPr/>
        </p:nvSpPr>
        <p:spPr>
          <a:xfrm>
            <a:off x="793787" y="5690748"/>
            <a:ext cx="13042821" cy="370523"/>
          </a:xfrm>
          <a:prstGeom prst="rect">
            <a:avLst/>
          </a:prstGeom>
          <a:noFill/>
          <a:ln/>
        </p:spPr>
        <p:txBody>
          <a:bodyPr wrap="none" lIns="0" tIns="0" rIns="0" bIns="0" rtlCol="0" anchor="t"/>
          <a:lstStyle/>
          <a:p>
            <a:pPr marL="342900" indent="-342900" algn="l">
              <a:lnSpc>
                <a:spcPts val="2850"/>
              </a:lnSpc>
              <a:buSzPct val="100000"/>
              <a:buChar char="•"/>
            </a:pPr>
            <a:r>
              <a:rPr lang="en-US" sz="2000" dirty="0">
                <a:ea typeface="Geist" pitchFamily="34" charset="-122"/>
                <a:cs typeface="Geist" pitchFamily="34" charset="-120"/>
              </a:rPr>
              <a:t>Stored the cleaned results into the </a:t>
            </a:r>
            <a:r>
              <a:rPr lang="en-US" sz="2000" b="1" dirty="0">
                <a:ea typeface="Geist" pitchFamily="34" charset="-122"/>
                <a:cs typeface="Geist" pitchFamily="34" charset="-120"/>
              </a:rPr>
              <a:t>final table</a:t>
            </a:r>
            <a:r>
              <a:rPr lang="en-US" sz="2000" dirty="0">
                <a:ea typeface="Geist" pitchFamily="34" charset="-122"/>
                <a:cs typeface="Geist" pitchFamily="34" charset="-120"/>
              </a:rPr>
              <a:t>: </a:t>
            </a:r>
            <a:r>
              <a:rPr lang="en-US" sz="2000" dirty="0">
                <a:highlight>
                  <a:srgbClr val="D8ECE5"/>
                </a:highlight>
                <a:ea typeface="Consolas" pitchFamily="34" charset="-122"/>
                <a:cs typeface="Consolas" pitchFamily="34" charset="-120"/>
              </a:rPr>
              <a:t>cleaned_monthly_sales</a:t>
            </a:r>
            <a:r>
              <a:rPr lang="en-US" sz="2000" dirty="0">
                <a:ea typeface="Geist" pitchFamily="34" charset="-122"/>
                <a:cs typeface="Geist" pitchFamily="34" charset="-120"/>
              </a:rPr>
              <a:t>.</a:t>
            </a:r>
            <a:endParaRPr lang="en-US" sz="2000"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256</TotalTime>
  <Words>2563</Words>
  <Application>Microsoft Office PowerPoint</Application>
  <PresentationFormat>Custom</PresentationFormat>
  <Paragraphs>499</Paragraphs>
  <Slides>36</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36</vt:i4>
      </vt:variant>
    </vt:vector>
  </HeadingPairs>
  <TitlesOfParts>
    <vt:vector size="48" baseType="lpstr">
      <vt:lpstr>Arial Black</vt:lpstr>
      <vt:lpstr>Noto Serif SC Bold</vt:lpstr>
      <vt:lpstr>Segoe UI Black</vt:lpstr>
      <vt:lpstr>Consolas</vt:lpstr>
      <vt:lpstr>Geist</vt:lpstr>
      <vt:lpstr>Algerian</vt:lpstr>
      <vt:lpstr>Gill Sans MT</vt:lpstr>
      <vt:lpstr>NSimSun</vt:lpstr>
      <vt:lpstr>Arial</vt:lpstr>
      <vt:lpstr>Forte</vt:lpstr>
      <vt:lpstr>Eras Demi ITC</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sql server queries and outputs</vt:lpstr>
      <vt:lpstr>OVERALL CONTEXT</vt:lpstr>
      <vt:lpstr>Referral and loyalty metrics</vt:lpstr>
      <vt:lpstr>Time – based overview</vt:lpstr>
      <vt:lpstr>Churn rate</vt:lpstr>
      <vt:lpstr>Engagement metrics</vt:lpstr>
      <vt:lpstr>Activation metrics</vt:lpstr>
      <vt:lpstr>Retention analysis</vt:lpstr>
      <vt:lpstr>Funnel analysis</vt:lpstr>
      <vt:lpstr>Customer activity metrics</vt:lpstr>
      <vt:lpstr>Revenue metrics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Haritha S</cp:lastModifiedBy>
  <cp:revision>1</cp:revision>
  <dcterms:created xsi:type="dcterms:W3CDTF">2025-09-06T06:05:16Z</dcterms:created>
  <dcterms:modified xsi:type="dcterms:W3CDTF">2025-09-07T14:16:10Z</dcterms:modified>
</cp:coreProperties>
</file>