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CD5AB3-84FD-45A1-AF76-253B9EFC292B}" v="2" dt="2025-06-30T15:55:28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4" d="100"/>
          <a:sy n="64" d="100"/>
        </p:scale>
        <p:origin x="8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tha S" userId="aa528c4fce6cfa41" providerId="LiveId" clId="{ECCD5AB3-84FD-45A1-AF76-253B9EFC292B}"/>
    <pc:docChg chg="custSel modSld">
      <pc:chgData name="Haritha S" userId="aa528c4fce6cfa41" providerId="LiveId" clId="{ECCD5AB3-84FD-45A1-AF76-253B9EFC292B}" dt="2025-06-30T16:17:42.459" v="170" actId="5793"/>
      <pc:docMkLst>
        <pc:docMk/>
      </pc:docMkLst>
      <pc:sldChg chg="modSp mod">
        <pc:chgData name="Haritha S" userId="aa528c4fce6cfa41" providerId="LiveId" clId="{ECCD5AB3-84FD-45A1-AF76-253B9EFC292B}" dt="2025-06-30T16:17:42.459" v="170" actId="5793"/>
        <pc:sldMkLst>
          <pc:docMk/>
          <pc:sldMk cId="0" sldId="256"/>
        </pc:sldMkLst>
        <pc:spChg chg="mod">
          <ac:chgData name="Haritha S" userId="aa528c4fce6cfa41" providerId="LiveId" clId="{ECCD5AB3-84FD-45A1-AF76-253B9EFC292B}" dt="2025-06-30T15:48:38.153" v="16" actId="14100"/>
          <ac:spMkLst>
            <pc:docMk/>
            <pc:sldMk cId="0" sldId="256"/>
            <ac:spMk id="4" creationId="{00000000-0000-0000-0000-000000000000}"/>
          </ac:spMkLst>
        </pc:spChg>
        <pc:spChg chg="mod">
          <ac:chgData name="Haritha S" userId="aa528c4fce6cfa41" providerId="LiveId" clId="{ECCD5AB3-84FD-45A1-AF76-253B9EFC292B}" dt="2025-06-30T16:17:42.459" v="170" actId="5793"/>
          <ac:spMkLst>
            <pc:docMk/>
            <pc:sldMk cId="0" sldId="256"/>
            <ac:spMk id="7" creationId="{00000000-0000-0000-0000-000000000000}"/>
          </ac:spMkLst>
        </pc:spChg>
      </pc:sldChg>
      <pc:sldChg chg="modSp mod">
        <pc:chgData name="Haritha S" userId="aa528c4fce6cfa41" providerId="LiveId" clId="{ECCD5AB3-84FD-45A1-AF76-253B9EFC292B}" dt="2025-06-30T15:58:01.953" v="99" actId="20577"/>
        <pc:sldMkLst>
          <pc:docMk/>
          <pc:sldMk cId="0" sldId="257"/>
        </pc:sldMkLst>
        <pc:spChg chg="mod">
          <ac:chgData name="Haritha S" userId="aa528c4fce6cfa41" providerId="LiveId" clId="{ECCD5AB3-84FD-45A1-AF76-253B9EFC292B}" dt="2025-06-30T15:56:46.285" v="93" actId="20577"/>
          <ac:spMkLst>
            <pc:docMk/>
            <pc:sldMk cId="0" sldId="257"/>
            <ac:spMk id="10" creationId="{00000000-0000-0000-0000-000000000000}"/>
          </ac:spMkLst>
        </pc:spChg>
        <pc:spChg chg="mod">
          <ac:chgData name="Haritha S" userId="aa528c4fce6cfa41" providerId="LiveId" clId="{ECCD5AB3-84FD-45A1-AF76-253B9EFC292B}" dt="2025-06-30T15:57:52.934" v="98" actId="20577"/>
          <ac:spMkLst>
            <pc:docMk/>
            <pc:sldMk cId="0" sldId="257"/>
            <ac:spMk id="15" creationId="{00000000-0000-0000-0000-000000000000}"/>
          </ac:spMkLst>
        </pc:spChg>
        <pc:spChg chg="mod">
          <ac:chgData name="Haritha S" userId="aa528c4fce6cfa41" providerId="LiveId" clId="{ECCD5AB3-84FD-45A1-AF76-253B9EFC292B}" dt="2025-06-30T15:58:01.953" v="99" actId="20577"/>
          <ac:spMkLst>
            <pc:docMk/>
            <pc:sldMk cId="0" sldId="257"/>
            <ac:spMk id="20" creationId="{00000000-0000-0000-0000-000000000000}"/>
          </ac:spMkLst>
        </pc:spChg>
        <pc:spChg chg="mod">
          <ac:chgData name="Haritha S" userId="aa528c4fce6cfa41" providerId="LiveId" clId="{ECCD5AB3-84FD-45A1-AF76-253B9EFC292B}" dt="2025-06-30T15:57:40.318" v="97" actId="20577"/>
          <ac:spMkLst>
            <pc:docMk/>
            <pc:sldMk cId="0" sldId="257"/>
            <ac:spMk id="25" creationId="{00000000-0000-0000-0000-000000000000}"/>
          </ac:spMkLst>
        </pc:spChg>
      </pc:sldChg>
      <pc:sldChg chg="modSp mod">
        <pc:chgData name="Haritha S" userId="aa528c4fce6cfa41" providerId="LiveId" clId="{ECCD5AB3-84FD-45A1-AF76-253B9EFC292B}" dt="2025-06-30T15:58:37.188" v="101" actId="20577"/>
        <pc:sldMkLst>
          <pc:docMk/>
          <pc:sldMk cId="0" sldId="258"/>
        </pc:sldMkLst>
        <pc:spChg chg="mod">
          <ac:chgData name="Haritha S" userId="aa528c4fce6cfa41" providerId="LiveId" clId="{ECCD5AB3-84FD-45A1-AF76-253B9EFC292B}" dt="2025-06-30T15:58:28.001" v="100" actId="1076"/>
          <ac:spMkLst>
            <pc:docMk/>
            <pc:sldMk cId="0" sldId="258"/>
            <ac:spMk id="3" creationId="{00000000-0000-0000-0000-000000000000}"/>
          </ac:spMkLst>
        </pc:spChg>
        <pc:spChg chg="mod">
          <ac:chgData name="Haritha S" userId="aa528c4fce6cfa41" providerId="LiveId" clId="{ECCD5AB3-84FD-45A1-AF76-253B9EFC292B}" dt="2025-06-30T15:58:37.188" v="101" actId="20577"/>
          <ac:spMkLst>
            <pc:docMk/>
            <pc:sldMk cId="0" sldId="258"/>
            <ac:spMk id="9" creationId="{00000000-0000-0000-0000-000000000000}"/>
          </ac:spMkLst>
        </pc:spChg>
      </pc:sldChg>
      <pc:sldChg chg="modSp mod">
        <pc:chgData name="Haritha S" userId="aa528c4fce6cfa41" providerId="LiveId" clId="{ECCD5AB3-84FD-45A1-AF76-253B9EFC292B}" dt="2025-06-30T15:59:22.471" v="104" actId="1076"/>
        <pc:sldMkLst>
          <pc:docMk/>
          <pc:sldMk cId="0" sldId="259"/>
        </pc:sldMkLst>
        <pc:spChg chg="mod">
          <ac:chgData name="Haritha S" userId="aa528c4fce6cfa41" providerId="LiveId" clId="{ECCD5AB3-84FD-45A1-AF76-253B9EFC292B}" dt="2025-06-30T15:59:02.569" v="102" actId="1076"/>
          <ac:spMkLst>
            <pc:docMk/>
            <pc:sldMk cId="0" sldId="259"/>
            <ac:spMk id="3" creationId="{00000000-0000-0000-0000-000000000000}"/>
          </ac:spMkLst>
        </pc:spChg>
        <pc:spChg chg="mod">
          <ac:chgData name="Haritha S" userId="aa528c4fce6cfa41" providerId="LiveId" clId="{ECCD5AB3-84FD-45A1-AF76-253B9EFC292B}" dt="2025-06-30T15:59:22.471" v="104" actId="1076"/>
          <ac:spMkLst>
            <pc:docMk/>
            <pc:sldMk cId="0" sldId="259"/>
            <ac:spMk id="4" creationId="{00000000-0000-0000-0000-000000000000}"/>
          </ac:spMkLst>
        </pc:spChg>
      </pc:sldChg>
      <pc:sldChg chg="modSp mod">
        <pc:chgData name="Haritha S" userId="aa528c4fce6cfa41" providerId="LiveId" clId="{ECCD5AB3-84FD-45A1-AF76-253B9EFC292B}" dt="2025-06-30T16:01:03.251" v="122" actId="14100"/>
        <pc:sldMkLst>
          <pc:docMk/>
          <pc:sldMk cId="0" sldId="260"/>
        </pc:sldMkLst>
        <pc:spChg chg="mod">
          <ac:chgData name="Haritha S" userId="aa528c4fce6cfa41" providerId="LiveId" clId="{ECCD5AB3-84FD-45A1-AF76-253B9EFC292B}" dt="2025-06-30T15:59:42.963" v="105" actId="1076"/>
          <ac:spMkLst>
            <pc:docMk/>
            <pc:sldMk cId="0" sldId="260"/>
            <ac:spMk id="3" creationId="{00000000-0000-0000-0000-000000000000}"/>
          </ac:spMkLst>
        </pc:spChg>
        <pc:spChg chg="mod">
          <ac:chgData name="Haritha S" userId="aa528c4fce6cfa41" providerId="LiveId" clId="{ECCD5AB3-84FD-45A1-AF76-253B9EFC292B}" dt="2025-06-30T16:01:03.251" v="122" actId="14100"/>
          <ac:spMkLst>
            <pc:docMk/>
            <pc:sldMk cId="0" sldId="260"/>
            <ac:spMk id="5" creationId="{00000000-0000-0000-0000-000000000000}"/>
          </ac:spMkLst>
        </pc:spChg>
        <pc:spChg chg="mod">
          <ac:chgData name="Haritha S" userId="aa528c4fce6cfa41" providerId="LiveId" clId="{ECCD5AB3-84FD-45A1-AF76-253B9EFC292B}" dt="2025-06-30T16:00:11.596" v="110" actId="20577"/>
          <ac:spMkLst>
            <pc:docMk/>
            <pc:sldMk cId="0" sldId="260"/>
            <ac:spMk id="10" creationId="{00000000-0000-0000-0000-000000000000}"/>
          </ac:spMkLst>
        </pc:spChg>
        <pc:spChg chg="mod">
          <ac:chgData name="Haritha S" userId="aa528c4fce6cfa41" providerId="LiveId" clId="{ECCD5AB3-84FD-45A1-AF76-253B9EFC292B}" dt="2025-06-30T16:00:33.762" v="112" actId="20577"/>
          <ac:spMkLst>
            <pc:docMk/>
            <pc:sldMk cId="0" sldId="260"/>
            <ac:spMk id="15" creationId="{00000000-0000-0000-0000-000000000000}"/>
          </ac:spMkLst>
        </pc:spChg>
        <pc:spChg chg="mod">
          <ac:chgData name="Haritha S" userId="aa528c4fce6cfa41" providerId="LiveId" clId="{ECCD5AB3-84FD-45A1-AF76-253B9EFC292B}" dt="2025-06-30T15:59:59.342" v="107" actId="20577"/>
          <ac:spMkLst>
            <pc:docMk/>
            <pc:sldMk cId="0" sldId="260"/>
            <ac:spMk id="20" creationId="{00000000-0000-0000-0000-000000000000}"/>
          </ac:spMkLst>
        </pc:spChg>
      </pc:sldChg>
      <pc:sldChg chg="modSp mod">
        <pc:chgData name="Haritha S" userId="aa528c4fce6cfa41" providerId="LiveId" clId="{ECCD5AB3-84FD-45A1-AF76-253B9EFC292B}" dt="2025-06-30T16:02:15.579" v="125" actId="20577"/>
        <pc:sldMkLst>
          <pc:docMk/>
          <pc:sldMk cId="0" sldId="262"/>
        </pc:sldMkLst>
        <pc:spChg chg="mod">
          <ac:chgData name="Haritha S" userId="aa528c4fce6cfa41" providerId="LiveId" clId="{ECCD5AB3-84FD-45A1-AF76-253B9EFC292B}" dt="2025-06-30T16:02:15.579" v="125" actId="20577"/>
          <ac:spMkLst>
            <pc:docMk/>
            <pc:sldMk cId="0" sldId="262"/>
            <ac:spMk id="7" creationId="{00000000-0000-0000-0000-000000000000}"/>
          </ac:spMkLst>
        </pc:spChg>
        <pc:spChg chg="mod">
          <ac:chgData name="Haritha S" userId="aa528c4fce6cfa41" providerId="LiveId" clId="{ECCD5AB3-84FD-45A1-AF76-253B9EFC292B}" dt="2025-06-30T16:01:45.996" v="123" actId="20577"/>
          <ac:spMkLst>
            <pc:docMk/>
            <pc:sldMk cId="0" sldId="262"/>
            <ac:spMk id="10" creationId="{00000000-0000-0000-0000-000000000000}"/>
          </ac:spMkLst>
        </pc:spChg>
        <pc:spChg chg="mod">
          <ac:chgData name="Haritha S" userId="aa528c4fce6cfa41" providerId="LiveId" clId="{ECCD5AB3-84FD-45A1-AF76-253B9EFC292B}" dt="2025-06-30T16:01:50.695" v="124" actId="20577"/>
          <ac:spMkLst>
            <pc:docMk/>
            <pc:sldMk cId="0" sldId="262"/>
            <ac:spMk id="13" creationId="{00000000-0000-0000-0000-000000000000}"/>
          </ac:spMkLst>
        </pc:spChg>
      </pc:sldChg>
      <pc:sldChg chg="modSp mod">
        <pc:chgData name="Haritha S" userId="aa528c4fce6cfa41" providerId="LiveId" clId="{ECCD5AB3-84FD-45A1-AF76-253B9EFC292B}" dt="2025-06-30T16:03:50.841" v="129" actId="1035"/>
        <pc:sldMkLst>
          <pc:docMk/>
          <pc:sldMk cId="0" sldId="274"/>
        </pc:sldMkLst>
        <pc:spChg chg="mod">
          <ac:chgData name="Haritha S" userId="aa528c4fce6cfa41" providerId="LiveId" clId="{ECCD5AB3-84FD-45A1-AF76-253B9EFC292B}" dt="2025-06-30T16:03:50.841" v="129" actId="1035"/>
          <ac:spMkLst>
            <pc:docMk/>
            <pc:sldMk cId="0" sldId="274"/>
            <ac:spMk id="3" creationId="{00000000-0000-0000-0000-000000000000}"/>
          </ac:spMkLst>
        </pc:spChg>
        <pc:spChg chg="mod">
          <ac:chgData name="Haritha S" userId="aa528c4fce6cfa41" providerId="LiveId" clId="{ECCD5AB3-84FD-45A1-AF76-253B9EFC292B}" dt="2025-06-30T16:03:48.541" v="128" actId="1035"/>
          <ac:spMkLst>
            <pc:docMk/>
            <pc:sldMk cId="0" sldId="274"/>
            <ac:spMk id="5" creationId="{00000000-0000-0000-0000-000000000000}"/>
          </ac:spMkLst>
        </pc:spChg>
      </pc:sldChg>
      <pc:sldChg chg="modSp mod">
        <pc:chgData name="Haritha S" userId="aa528c4fce6cfa41" providerId="LiveId" clId="{ECCD5AB3-84FD-45A1-AF76-253B9EFC292B}" dt="2025-06-30T16:04:33.805" v="132" actId="207"/>
        <pc:sldMkLst>
          <pc:docMk/>
          <pc:sldMk cId="0" sldId="276"/>
        </pc:sldMkLst>
        <pc:spChg chg="mod">
          <ac:chgData name="Haritha S" userId="aa528c4fce6cfa41" providerId="LiveId" clId="{ECCD5AB3-84FD-45A1-AF76-253B9EFC292B}" dt="2025-06-30T16:04:19.733" v="130" actId="1076"/>
          <ac:spMkLst>
            <pc:docMk/>
            <pc:sldMk cId="0" sldId="276"/>
            <ac:spMk id="3" creationId="{00000000-0000-0000-0000-000000000000}"/>
          </ac:spMkLst>
        </pc:spChg>
        <pc:spChg chg="mod">
          <ac:chgData name="Haritha S" userId="aa528c4fce6cfa41" providerId="LiveId" clId="{ECCD5AB3-84FD-45A1-AF76-253B9EFC292B}" dt="2025-06-30T16:04:33.805" v="132" actId="207"/>
          <ac:spMkLst>
            <pc:docMk/>
            <pc:sldMk cId="0" sldId="276"/>
            <ac:spMk id="4" creationId="{00000000-0000-0000-0000-000000000000}"/>
          </ac:spMkLst>
        </pc:spChg>
      </pc:sldChg>
      <pc:sldChg chg="modSp mod">
        <pc:chgData name="Haritha S" userId="aa528c4fce6cfa41" providerId="LiveId" clId="{ECCD5AB3-84FD-45A1-AF76-253B9EFC292B}" dt="2025-06-30T16:05:05.369" v="138" actId="1036"/>
        <pc:sldMkLst>
          <pc:docMk/>
          <pc:sldMk cId="0" sldId="277"/>
        </pc:sldMkLst>
        <pc:spChg chg="mod">
          <ac:chgData name="Haritha S" userId="aa528c4fce6cfa41" providerId="LiveId" clId="{ECCD5AB3-84FD-45A1-AF76-253B9EFC292B}" dt="2025-06-30T16:05:05.369" v="138" actId="1036"/>
          <ac:spMkLst>
            <pc:docMk/>
            <pc:sldMk cId="0" sldId="277"/>
            <ac:spMk id="3" creationId="{00000000-0000-0000-0000-000000000000}"/>
          </ac:spMkLst>
        </pc:spChg>
        <pc:spChg chg="mod">
          <ac:chgData name="Haritha S" userId="aa528c4fce6cfa41" providerId="LiveId" clId="{ECCD5AB3-84FD-45A1-AF76-253B9EFC292B}" dt="2025-06-30T16:05:01.066" v="137" actId="1036"/>
          <ac:spMkLst>
            <pc:docMk/>
            <pc:sldMk cId="0" sldId="277"/>
            <ac:spMk id="4" creationId="{00000000-0000-0000-0000-000000000000}"/>
          </ac:spMkLst>
        </pc:spChg>
      </pc:sldChg>
      <pc:sldChg chg="modSp mod">
        <pc:chgData name="Haritha S" userId="aa528c4fce6cfa41" providerId="LiveId" clId="{ECCD5AB3-84FD-45A1-AF76-253B9EFC292B}" dt="2025-06-30T16:06:10.041" v="144" actId="1076"/>
        <pc:sldMkLst>
          <pc:docMk/>
          <pc:sldMk cId="0" sldId="280"/>
        </pc:sldMkLst>
        <pc:spChg chg="mod">
          <ac:chgData name="Haritha S" userId="aa528c4fce6cfa41" providerId="LiveId" clId="{ECCD5AB3-84FD-45A1-AF76-253B9EFC292B}" dt="2025-06-30T16:06:10.041" v="144" actId="1076"/>
          <ac:spMkLst>
            <pc:docMk/>
            <pc:sldMk cId="0" sldId="280"/>
            <ac:spMk id="3" creationId="{00000000-0000-0000-0000-000000000000}"/>
          </ac:spMkLst>
        </pc:spChg>
        <pc:spChg chg="mod">
          <ac:chgData name="Haritha S" userId="aa528c4fce6cfa41" providerId="LiveId" clId="{ECCD5AB3-84FD-45A1-AF76-253B9EFC292B}" dt="2025-06-30T16:05:52.087" v="142" actId="1076"/>
          <ac:spMkLst>
            <pc:docMk/>
            <pc:sldMk cId="0" sldId="280"/>
            <ac:spMk id="4" creationId="{00000000-0000-0000-0000-000000000000}"/>
          </ac:spMkLst>
        </pc:spChg>
        <pc:spChg chg="mod">
          <ac:chgData name="Haritha S" userId="aa528c4fce6cfa41" providerId="LiveId" clId="{ECCD5AB3-84FD-45A1-AF76-253B9EFC292B}" dt="2025-06-30T16:05:45.715" v="140" actId="1076"/>
          <ac:spMkLst>
            <pc:docMk/>
            <pc:sldMk cId="0" sldId="280"/>
            <ac:spMk id="5" creationId="{00000000-0000-0000-0000-000000000000}"/>
          </ac:spMkLst>
        </pc:spChg>
      </pc:sldChg>
      <pc:sldChg chg="modSp mod">
        <pc:chgData name="Haritha S" userId="aa528c4fce6cfa41" providerId="LiveId" clId="{ECCD5AB3-84FD-45A1-AF76-253B9EFC292B}" dt="2025-06-30T16:07:15.444" v="149" actId="1036"/>
        <pc:sldMkLst>
          <pc:docMk/>
          <pc:sldMk cId="0" sldId="281"/>
        </pc:sldMkLst>
        <pc:spChg chg="mod">
          <ac:chgData name="Haritha S" userId="aa528c4fce6cfa41" providerId="LiveId" clId="{ECCD5AB3-84FD-45A1-AF76-253B9EFC292B}" dt="2025-06-30T16:07:15.444" v="149" actId="1036"/>
          <ac:spMkLst>
            <pc:docMk/>
            <pc:sldMk cId="0" sldId="281"/>
            <ac:spMk id="3" creationId="{00000000-0000-0000-0000-000000000000}"/>
          </ac:spMkLst>
        </pc:spChg>
        <pc:spChg chg="mod">
          <ac:chgData name="Haritha S" userId="aa528c4fce6cfa41" providerId="LiveId" clId="{ECCD5AB3-84FD-45A1-AF76-253B9EFC292B}" dt="2025-06-30T16:07:06.317" v="148" actId="1076"/>
          <ac:spMkLst>
            <pc:docMk/>
            <pc:sldMk cId="0" sldId="281"/>
            <ac:spMk id="4" creationId="{00000000-0000-0000-0000-000000000000}"/>
          </ac:spMkLst>
        </pc:spChg>
        <pc:spChg chg="mod">
          <ac:chgData name="Haritha S" userId="aa528c4fce6cfa41" providerId="LiveId" clId="{ECCD5AB3-84FD-45A1-AF76-253B9EFC292B}" dt="2025-06-30T16:06:44.273" v="145" actId="255"/>
          <ac:spMkLst>
            <pc:docMk/>
            <pc:sldMk cId="0" sldId="281"/>
            <ac:spMk id="5" creationId="{00000000-0000-0000-0000-000000000000}"/>
          </ac:spMkLst>
        </pc:spChg>
        <pc:spChg chg="mod">
          <ac:chgData name="Haritha S" userId="aa528c4fce6cfa41" providerId="LiveId" clId="{ECCD5AB3-84FD-45A1-AF76-253B9EFC292B}" dt="2025-06-30T16:07:01.871" v="147" actId="1076"/>
          <ac:spMkLst>
            <pc:docMk/>
            <pc:sldMk cId="0" sldId="281"/>
            <ac:spMk id="6" creationId="{00000000-0000-0000-0000-000000000000}"/>
          </ac:spMkLst>
        </pc:spChg>
      </pc:sldChg>
      <pc:sldChg chg="modSp mod">
        <pc:chgData name="Haritha S" userId="aa528c4fce6cfa41" providerId="LiveId" clId="{ECCD5AB3-84FD-45A1-AF76-253B9EFC292B}" dt="2025-06-30T16:08:26.646" v="160" actId="1076"/>
        <pc:sldMkLst>
          <pc:docMk/>
          <pc:sldMk cId="0" sldId="282"/>
        </pc:sldMkLst>
        <pc:spChg chg="mod">
          <ac:chgData name="Haritha S" userId="aa528c4fce6cfa41" providerId="LiveId" clId="{ECCD5AB3-84FD-45A1-AF76-253B9EFC292B}" dt="2025-06-30T16:08:19.146" v="159" actId="1076"/>
          <ac:spMkLst>
            <pc:docMk/>
            <pc:sldMk cId="0" sldId="282"/>
            <ac:spMk id="3" creationId="{00000000-0000-0000-0000-000000000000}"/>
          </ac:spMkLst>
        </pc:spChg>
        <pc:spChg chg="mod">
          <ac:chgData name="Haritha S" userId="aa528c4fce6cfa41" providerId="LiveId" clId="{ECCD5AB3-84FD-45A1-AF76-253B9EFC292B}" dt="2025-06-30T16:08:26.646" v="160" actId="1076"/>
          <ac:spMkLst>
            <pc:docMk/>
            <pc:sldMk cId="0" sldId="282"/>
            <ac:spMk id="4" creationId="{00000000-0000-0000-0000-000000000000}"/>
          </ac:spMkLst>
        </pc:spChg>
        <pc:spChg chg="mod">
          <ac:chgData name="Haritha S" userId="aa528c4fce6cfa41" providerId="LiveId" clId="{ECCD5AB3-84FD-45A1-AF76-253B9EFC292B}" dt="2025-06-30T16:08:01.451" v="155" actId="1076"/>
          <ac:spMkLst>
            <pc:docMk/>
            <pc:sldMk cId="0" sldId="282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0929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CCCC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CCCC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CCCC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F2F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EE4BD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F2F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F2F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F2F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F2F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F2F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F2F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F2F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F2F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F2F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94036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From Data to Decisions: A Product Analytics Journey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89" y="3677054"/>
            <a:ext cx="82659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Leveraging Power BI, DAX &amp; Consulting Principles for Real Business Insight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67903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Date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June 2025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512123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Tools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Power BI, DAX, PwC Consulting(via Forage), Product Metrics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280189" y="559429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Done By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Haritha S</a:t>
            </a:r>
          </a:p>
          <a:p>
            <a:pPr algn="l">
              <a:lnSpc>
                <a:spcPts val="2850"/>
              </a:lnSpc>
              <a:buSzPct val="100000"/>
            </a:pPr>
            <a:endParaRPr lang="en-US" sz="1750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793790" y="3054429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i="1" dirty="0">
                <a:solidFill>
                  <a:srgbClr val="4D4D4D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Under the Hood: Where the Magic Happens (DAX Style)!!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93790" y="481214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34219" y="385763"/>
            <a:ext cx="2361962" cy="2484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Section 1: Key Measures</a:t>
            </a:r>
            <a:endParaRPr lang="en-US" sz="1550" dirty="0"/>
          </a:p>
        </p:txBody>
      </p:sp>
      <p:sp>
        <p:nvSpPr>
          <p:cNvPr id="3" name="Shape 1"/>
          <p:cNvSpPr/>
          <p:nvPr/>
        </p:nvSpPr>
        <p:spPr>
          <a:xfrm>
            <a:off x="463748" y="899279"/>
            <a:ext cx="13702903" cy="6583561"/>
          </a:xfrm>
          <a:prstGeom prst="roundRect">
            <a:avLst>
              <a:gd name="adj" fmla="val 845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Shape 2"/>
          <p:cNvSpPr/>
          <p:nvPr/>
        </p:nvSpPr>
        <p:spPr>
          <a:xfrm>
            <a:off x="471368" y="906899"/>
            <a:ext cx="13687663" cy="42255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3"/>
          <p:cNvSpPr/>
          <p:nvPr/>
        </p:nvSpPr>
        <p:spPr>
          <a:xfrm>
            <a:off x="603885" y="993934"/>
            <a:ext cx="1987868" cy="2484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b="1" i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DAX Measure Name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7451527" y="993934"/>
            <a:ext cx="1987868" cy="2484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Purpose</a:t>
            </a:r>
            <a:endParaRPr lang="en-US" sz="1550" dirty="0"/>
          </a:p>
        </p:txBody>
      </p:sp>
      <p:sp>
        <p:nvSpPr>
          <p:cNvPr id="7" name="Shape 5"/>
          <p:cNvSpPr/>
          <p:nvPr/>
        </p:nvSpPr>
        <p:spPr>
          <a:xfrm>
            <a:off x="471368" y="1329452"/>
            <a:ext cx="13687663" cy="43898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603885" y="1416487"/>
            <a:ext cx="6574988" cy="2649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Avg Revenue per Customer</a:t>
            </a:r>
            <a:endParaRPr lang="en-US" sz="1300" dirty="0"/>
          </a:p>
        </p:txBody>
      </p:sp>
      <p:sp>
        <p:nvSpPr>
          <p:cNvPr id="9" name="Text 7"/>
          <p:cNvSpPr/>
          <p:nvPr/>
        </p:nvSpPr>
        <p:spPr>
          <a:xfrm>
            <a:off x="7451527" y="1416487"/>
            <a:ext cx="6574988" cy="2649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Revenue performance per user</a:t>
            </a:r>
            <a:endParaRPr lang="en-US" sz="1300" dirty="0"/>
          </a:p>
        </p:txBody>
      </p:sp>
      <p:sp>
        <p:nvSpPr>
          <p:cNvPr id="10" name="Shape 8"/>
          <p:cNvSpPr/>
          <p:nvPr/>
        </p:nvSpPr>
        <p:spPr>
          <a:xfrm>
            <a:off x="471368" y="1768435"/>
            <a:ext cx="13687663" cy="43898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9"/>
          <p:cNvSpPr/>
          <p:nvPr/>
        </p:nvSpPr>
        <p:spPr>
          <a:xfrm>
            <a:off x="603885" y="1855470"/>
            <a:ext cx="6574988" cy="2649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Avg_Age_Repeat</a:t>
            </a:r>
            <a:endParaRPr lang="en-US" sz="1300" dirty="0"/>
          </a:p>
        </p:txBody>
      </p:sp>
      <p:sp>
        <p:nvSpPr>
          <p:cNvPr id="12" name="Text 10"/>
          <p:cNvSpPr/>
          <p:nvPr/>
        </p:nvSpPr>
        <p:spPr>
          <a:xfrm>
            <a:off x="7451527" y="1855470"/>
            <a:ext cx="6574988" cy="2649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Average age of repeat customers</a:t>
            </a:r>
            <a:endParaRPr lang="en-US" sz="1300" dirty="0"/>
          </a:p>
        </p:txBody>
      </p:sp>
      <p:sp>
        <p:nvSpPr>
          <p:cNvPr id="13" name="Shape 11"/>
          <p:cNvSpPr/>
          <p:nvPr/>
        </p:nvSpPr>
        <p:spPr>
          <a:xfrm>
            <a:off x="471368" y="2207419"/>
            <a:ext cx="13687663" cy="43898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2"/>
          <p:cNvSpPr/>
          <p:nvPr/>
        </p:nvSpPr>
        <p:spPr>
          <a:xfrm>
            <a:off x="603885" y="2294453"/>
            <a:ext cx="6574988" cy="2649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Customer_Purchase_Count</a:t>
            </a:r>
            <a:endParaRPr lang="en-US" sz="1300" dirty="0"/>
          </a:p>
        </p:txBody>
      </p:sp>
      <p:sp>
        <p:nvSpPr>
          <p:cNvPr id="15" name="Text 13"/>
          <p:cNvSpPr/>
          <p:nvPr/>
        </p:nvSpPr>
        <p:spPr>
          <a:xfrm>
            <a:off x="7451527" y="2294453"/>
            <a:ext cx="6574988" cy="2649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Total purchases made by each user</a:t>
            </a:r>
            <a:endParaRPr lang="en-US" sz="1300" dirty="0"/>
          </a:p>
        </p:txBody>
      </p:sp>
      <p:sp>
        <p:nvSpPr>
          <p:cNvPr id="16" name="Shape 14"/>
          <p:cNvSpPr/>
          <p:nvPr/>
        </p:nvSpPr>
        <p:spPr>
          <a:xfrm>
            <a:off x="471368" y="2646402"/>
            <a:ext cx="13687663" cy="43898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Text 15"/>
          <p:cNvSpPr/>
          <p:nvPr/>
        </p:nvSpPr>
        <p:spPr>
          <a:xfrm>
            <a:off x="603885" y="2733437"/>
            <a:ext cx="6574988" cy="2649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Date First Purchase</a:t>
            </a:r>
            <a:endParaRPr lang="en-US" sz="1300" dirty="0"/>
          </a:p>
        </p:txBody>
      </p:sp>
      <p:sp>
        <p:nvSpPr>
          <p:cNvPr id="18" name="Text 16"/>
          <p:cNvSpPr/>
          <p:nvPr/>
        </p:nvSpPr>
        <p:spPr>
          <a:xfrm>
            <a:off x="7451527" y="2733437"/>
            <a:ext cx="6574988" cy="2649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First transaction date per user</a:t>
            </a:r>
            <a:endParaRPr lang="en-US" sz="1300" dirty="0"/>
          </a:p>
        </p:txBody>
      </p:sp>
      <p:sp>
        <p:nvSpPr>
          <p:cNvPr id="19" name="Shape 17"/>
          <p:cNvSpPr/>
          <p:nvPr/>
        </p:nvSpPr>
        <p:spPr>
          <a:xfrm>
            <a:off x="471368" y="3085386"/>
            <a:ext cx="13687663" cy="43898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0" name="Text 18"/>
          <p:cNvSpPr/>
          <p:nvPr/>
        </p:nvSpPr>
        <p:spPr>
          <a:xfrm>
            <a:off x="603885" y="3172420"/>
            <a:ext cx="6574988" cy="2649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DateRange</a:t>
            </a:r>
            <a:endParaRPr lang="en-US" sz="1300" dirty="0"/>
          </a:p>
        </p:txBody>
      </p:sp>
      <p:sp>
        <p:nvSpPr>
          <p:cNvPr id="21" name="Text 19"/>
          <p:cNvSpPr/>
          <p:nvPr/>
        </p:nvSpPr>
        <p:spPr>
          <a:xfrm>
            <a:off x="7451527" y="3172420"/>
            <a:ext cx="6574988" cy="2649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Reported time period</a:t>
            </a:r>
            <a:endParaRPr lang="en-US" sz="1300" dirty="0"/>
          </a:p>
        </p:txBody>
      </p:sp>
      <p:sp>
        <p:nvSpPr>
          <p:cNvPr id="22" name="Shape 20"/>
          <p:cNvSpPr/>
          <p:nvPr/>
        </p:nvSpPr>
        <p:spPr>
          <a:xfrm>
            <a:off x="471368" y="3524369"/>
            <a:ext cx="13687663" cy="43898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3" name="Text 21"/>
          <p:cNvSpPr/>
          <p:nvPr/>
        </p:nvSpPr>
        <p:spPr>
          <a:xfrm>
            <a:off x="603885" y="3611404"/>
            <a:ext cx="6574988" cy="2649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First Purchase Count</a:t>
            </a:r>
            <a:endParaRPr lang="en-US" sz="1300" dirty="0"/>
          </a:p>
        </p:txBody>
      </p:sp>
      <p:sp>
        <p:nvSpPr>
          <p:cNvPr id="24" name="Text 22"/>
          <p:cNvSpPr/>
          <p:nvPr/>
        </p:nvSpPr>
        <p:spPr>
          <a:xfrm>
            <a:off x="7451527" y="3611404"/>
            <a:ext cx="6574988" cy="2649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Count of users making their first purchase</a:t>
            </a:r>
            <a:endParaRPr lang="en-US" sz="1300" dirty="0"/>
          </a:p>
        </p:txBody>
      </p:sp>
      <p:sp>
        <p:nvSpPr>
          <p:cNvPr id="25" name="Shape 23"/>
          <p:cNvSpPr/>
          <p:nvPr/>
        </p:nvSpPr>
        <p:spPr>
          <a:xfrm>
            <a:off x="471368" y="3963353"/>
            <a:ext cx="13687663" cy="43898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6" name="Text 24"/>
          <p:cNvSpPr/>
          <p:nvPr/>
        </p:nvSpPr>
        <p:spPr>
          <a:xfrm>
            <a:off x="603885" y="4050387"/>
            <a:ext cx="6574988" cy="2649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Is_Repeat_Customer</a:t>
            </a:r>
            <a:endParaRPr lang="en-US" sz="1300" dirty="0"/>
          </a:p>
        </p:txBody>
      </p:sp>
      <p:sp>
        <p:nvSpPr>
          <p:cNvPr id="27" name="Text 25"/>
          <p:cNvSpPr/>
          <p:nvPr/>
        </p:nvSpPr>
        <p:spPr>
          <a:xfrm>
            <a:off x="7451527" y="4050387"/>
            <a:ext cx="6574988" cy="2649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Classify customers as repeat or one-time</a:t>
            </a:r>
            <a:endParaRPr lang="en-US" sz="1300" dirty="0"/>
          </a:p>
        </p:txBody>
      </p:sp>
      <p:sp>
        <p:nvSpPr>
          <p:cNvPr id="28" name="Shape 26"/>
          <p:cNvSpPr/>
          <p:nvPr/>
        </p:nvSpPr>
        <p:spPr>
          <a:xfrm>
            <a:off x="471368" y="4402336"/>
            <a:ext cx="13687663" cy="43898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9" name="Text 27"/>
          <p:cNvSpPr/>
          <p:nvPr/>
        </p:nvSpPr>
        <p:spPr>
          <a:xfrm>
            <a:off x="603885" y="4489371"/>
            <a:ext cx="6574988" cy="2649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Repeat Customer Count</a:t>
            </a:r>
            <a:endParaRPr lang="en-US" sz="1300" dirty="0"/>
          </a:p>
        </p:txBody>
      </p:sp>
      <p:sp>
        <p:nvSpPr>
          <p:cNvPr id="30" name="Text 28"/>
          <p:cNvSpPr/>
          <p:nvPr/>
        </p:nvSpPr>
        <p:spPr>
          <a:xfrm>
            <a:off x="7451527" y="4489371"/>
            <a:ext cx="6574988" cy="2649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Distinct count of returning customers</a:t>
            </a:r>
            <a:endParaRPr lang="en-US" sz="1300" dirty="0"/>
          </a:p>
        </p:txBody>
      </p:sp>
      <p:sp>
        <p:nvSpPr>
          <p:cNvPr id="31" name="Shape 29"/>
          <p:cNvSpPr/>
          <p:nvPr/>
        </p:nvSpPr>
        <p:spPr>
          <a:xfrm>
            <a:off x="471368" y="4841319"/>
            <a:ext cx="13687663" cy="43898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2" name="Text 30"/>
          <p:cNvSpPr/>
          <p:nvPr/>
        </p:nvSpPr>
        <p:spPr>
          <a:xfrm>
            <a:off x="603885" y="4928354"/>
            <a:ext cx="6574988" cy="2649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Retention Rate</a:t>
            </a:r>
            <a:endParaRPr lang="en-US" sz="1300" dirty="0"/>
          </a:p>
        </p:txBody>
      </p:sp>
      <p:sp>
        <p:nvSpPr>
          <p:cNvPr id="33" name="Text 31"/>
          <p:cNvSpPr/>
          <p:nvPr/>
        </p:nvSpPr>
        <p:spPr>
          <a:xfrm>
            <a:off x="7451527" y="4928354"/>
            <a:ext cx="6574988" cy="2649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% of users that returned</a:t>
            </a:r>
            <a:endParaRPr lang="en-US" sz="1300" dirty="0"/>
          </a:p>
        </p:txBody>
      </p:sp>
      <p:sp>
        <p:nvSpPr>
          <p:cNvPr id="34" name="Shape 32"/>
          <p:cNvSpPr/>
          <p:nvPr/>
        </p:nvSpPr>
        <p:spPr>
          <a:xfrm>
            <a:off x="471368" y="5280303"/>
            <a:ext cx="13687663" cy="43898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5" name="Text 33"/>
          <p:cNvSpPr/>
          <p:nvPr/>
        </p:nvSpPr>
        <p:spPr>
          <a:xfrm>
            <a:off x="603885" y="5367338"/>
            <a:ext cx="6574988" cy="2649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Total_Countries</a:t>
            </a:r>
            <a:endParaRPr lang="en-US" sz="1300" dirty="0"/>
          </a:p>
        </p:txBody>
      </p:sp>
      <p:sp>
        <p:nvSpPr>
          <p:cNvPr id="36" name="Text 34"/>
          <p:cNvSpPr/>
          <p:nvPr/>
        </p:nvSpPr>
        <p:spPr>
          <a:xfrm>
            <a:off x="7451527" y="5367338"/>
            <a:ext cx="6574988" cy="2649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Distinct countries</a:t>
            </a:r>
            <a:endParaRPr lang="en-US" sz="1300" dirty="0"/>
          </a:p>
        </p:txBody>
      </p:sp>
      <p:sp>
        <p:nvSpPr>
          <p:cNvPr id="37" name="Shape 35"/>
          <p:cNvSpPr/>
          <p:nvPr/>
        </p:nvSpPr>
        <p:spPr>
          <a:xfrm>
            <a:off x="471368" y="5719286"/>
            <a:ext cx="13687663" cy="43898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8" name="Text 36"/>
          <p:cNvSpPr/>
          <p:nvPr/>
        </p:nvSpPr>
        <p:spPr>
          <a:xfrm>
            <a:off x="603885" y="5806321"/>
            <a:ext cx="6574988" cy="2649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Total_Customers</a:t>
            </a:r>
            <a:endParaRPr lang="en-US" sz="1300" dirty="0"/>
          </a:p>
        </p:txBody>
      </p:sp>
      <p:sp>
        <p:nvSpPr>
          <p:cNvPr id="39" name="Text 37"/>
          <p:cNvSpPr/>
          <p:nvPr/>
        </p:nvSpPr>
        <p:spPr>
          <a:xfrm>
            <a:off x="7451527" y="5806321"/>
            <a:ext cx="6574988" cy="2649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Unique customers</a:t>
            </a:r>
            <a:endParaRPr lang="en-US" sz="1300" dirty="0"/>
          </a:p>
        </p:txBody>
      </p:sp>
      <p:sp>
        <p:nvSpPr>
          <p:cNvPr id="40" name="Shape 38"/>
          <p:cNvSpPr/>
          <p:nvPr/>
        </p:nvSpPr>
        <p:spPr>
          <a:xfrm>
            <a:off x="471368" y="6158270"/>
            <a:ext cx="13687663" cy="43898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1" name="Text 39"/>
          <p:cNvSpPr/>
          <p:nvPr/>
        </p:nvSpPr>
        <p:spPr>
          <a:xfrm>
            <a:off x="603885" y="6245304"/>
            <a:ext cx="6574988" cy="2649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Total_Sales</a:t>
            </a:r>
            <a:endParaRPr lang="en-US" sz="1300" dirty="0"/>
          </a:p>
        </p:txBody>
      </p:sp>
      <p:sp>
        <p:nvSpPr>
          <p:cNvPr id="42" name="Text 40"/>
          <p:cNvSpPr/>
          <p:nvPr/>
        </p:nvSpPr>
        <p:spPr>
          <a:xfrm>
            <a:off x="7451527" y="6245304"/>
            <a:ext cx="6574988" cy="2649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Total purchase revenue</a:t>
            </a:r>
            <a:endParaRPr lang="en-US" sz="1300" dirty="0"/>
          </a:p>
        </p:txBody>
      </p:sp>
      <p:sp>
        <p:nvSpPr>
          <p:cNvPr id="43" name="Shape 41"/>
          <p:cNvSpPr/>
          <p:nvPr/>
        </p:nvSpPr>
        <p:spPr>
          <a:xfrm>
            <a:off x="471368" y="6597253"/>
            <a:ext cx="13687663" cy="43898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4" name="Text 42"/>
          <p:cNvSpPr/>
          <p:nvPr/>
        </p:nvSpPr>
        <p:spPr>
          <a:xfrm>
            <a:off x="603885" y="6684288"/>
            <a:ext cx="6574988" cy="2649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Total_Transactions</a:t>
            </a:r>
            <a:endParaRPr lang="en-US" sz="1300" dirty="0"/>
          </a:p>
        </p:txBody>
      </p:sp>
      <p:sp>
        <p:nvSpPr>
          <p:cNvPr id="45" name="Text 43"/>
          <p:cNvSpPr/>
          <p:nvPr/>
        </p:nvSpPr>
        <p:spPr>
          <a:xfrm>
            <a:off x="7451527" y="6684288"/>
            <a:ext cx="6574988" cy="2649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Total number of transactions</a:t>
            </a:r>
            <a:endParaRPr lang="en-US" sz="1300" dirty="0"/>
          </a:p>
        </p:txBody>
      </p:sp>
      <p:sp>
        <p:nvSpPr>
          <p:cNvPr id="46" name="Shape 44"/>
          <p:cNvSpPr/>
          <p:nvPr/>
        </p:nvSpPr>
        <p:spPr>
          <a:xfrm>
            <a:off x="471368" y="7036237"/>
            <a:ext cx="13687663" cy="43898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7" name="Text 45"/>
          <p:cNvSpPr/>
          <p:nvPr/>
        </p:nvSpPr>
        <p:spPr>
          <a:xfrm>
            <a:off x="603885" y="7123271"/>
            <a:ext cx="6574988" cy="2649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UniqueUser</a:t>
            </a:r>
            <a:endParaRPr lang="en-US" sz="1300" dirty="0"/>
          </a:p>
        </p:txBody>
      </p:sp>
      <p:sp>
        <p:nvSpPr>
          <p:cNvPr id="48" name="Text 46"/>
          <p:cNvSpPr/>
          <p:nvPr/>
        </p:nvSpPr>
        <p:spPr>
          <a:xfrm>
            <a:off x="7451527" y="7123271"/>
            <a:ext cx="6574988" cy="2649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Distinct count of customers</a:t>
            </a:r>
            <a:endParaRPr lang="en-US" sz="1300" dirty="0"/>
          </a:p>
        </p:txBody>
      </p:sp>
      <p:sp>
        <p:nvSpPr>
          <p:cNvPr id="49" name="Text 47"/>
          <p:cNvSpPr/>
          <p:nvPr/>
        </p:nvSpPr>
        <p:spPr>
          <a:xfrm>
            <a:off x="463748" y="7631906"/>
            <a:ext cx="13702903" cy="2119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endParaRPr lang="en-US" sz="1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26682"/>
            <a:ext cx="509016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Section 2: Calculated Columns</a:t>
            </a:r>
            <a:endParaRPr lang="en-US" sz="2650" dirty="0"/>
          </a:p>
        </p:txBody>
      </p:sp>
      <p:sp>
        <p:nvSpPr>
          <p:cNvPr id="3" name="Shape 1"/>
          <p:cNvSpPr/>
          <p:nvPr/>
        </p:nvSpPr>
        <p:spPr>
          <a:xfrm>
            <a:off x="793790" y="2905601"/>
            <a:ext cx="13042821" cy="3297317"/>
          </a:xfrm>
          <a:prstGeom prst="roundRect">
            <a:avLst>
              <a:gd name="adj" fmla="val 2889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Shape 2"/>
          <p:cNvSpPr/>
          <p:nvPr/>
        </p:nvSpPr>
        <p:spPr>
          <a:xfrm>
            <a:off x="801410" y="2913221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3"/>
          <p:cNvSpPr/>
          <p:nvPr/>
        </p:nvSpPr>
        <p:spPr>
          <a:xfrm>
            <a:off x="1028224" y="3056930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Column Name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5824" y="3056930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Purpose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801410" y="3563541"/>
            <a:ext cx="13027581" cy="65793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1028224" y="3707249"/>
            <a:ext cx="6056352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First_Purchase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5824" y="3707249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First transaction date for each user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801410" y="4221480"/>
            <a:ext cx="13027581" cy="65793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9"/>
          <p:cNvSpPr/>
          <p:nvPr/>
        </p:nvSpPr>
        <p:spPr>
          <a:xfrm>
            <a:off x="1028224" y="4365188"/>
            <a:ext cx="6056352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Is_First_Purchase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5824" y="4365188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Flag to identify a user's first purchase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01410" y="4879419"/>
            <a:ext cx="13027581" cy="65793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2"/>
          <p:cNvSpPr/>
          <p:nvPr/>
        </p:nvSpPr>
        <p:spPr>
          <a:xfrm>
            <a:off x="1028224" y="5023128"/>
            <a:ext cx="6056352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DayOfWeek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45824" y="5023128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Extract weekday from transaction date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801410" y="5537359"/>
            <a:ext cx="13027581" cy="65793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Text 15"/>
          <p:cNvSpPr/>
          <p:nvPr/>
        </p:nvSpPr>
        <p:spPr>
          <a:xfrm>
            <a:off x="1028224" y="5681067"/>
            <a:ext cx="6056352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Age (Bins)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545824" y="5681067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Grouped customer ages for segmentation</a:t>
            </a:r>
            <a:endParaRPr lang="en-US" sz="17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F2F2">
              <a:alpha val="8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1501616" y="2810589"/>
            <a:ext cx="11627168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"The formulas above were secret spells.Now, let’s reveal the story they unlocked."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93790" y="4568309"/>
            <a:ext cx="7919561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i="1" dirty="0">
                <a:solidFill>
                  <a:srgbClr val="204C8E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But before the visuals steal the show —Here’s what I discovered, one insight at a time...</a:t>
            </a:r>
            <a:endParaRPr lang="en-US" sz="26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80016" y="922496"/>
            <a:ext cx="7307937" cy="10877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34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🔍 What I Found – Metric by Metric:</a:t>
            </a:r>
            <a:endParaRPr lang="en-US" sz="3400" dirty="0"/>
          </a:p>
        </p:txBody>
      </p:sp>
      <p:sp>
        <p:nvSpPr>
          <p:cNvPr id="4" name="Text 1"/>
          <p:cNvSpPr/>
          <p:nvPr/>
        </p:nvSpPr>
        <p:spPr>
          <a:xfrm>
            <a:off x="1080016" y="2334220"/>
            <a:ext cx="7307937" cy="345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Engagement</a:t>
            </a: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— Who clicks the most and when?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1080016" y="2922746"/>
            <a:ext cx="7307937" cy="345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Activation</a:t>
            </a: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— What wins the customer's first move?</a:t>
            </a:r>
            <a:endParaRPr lang="en-US" sz="1700" dirty="0"/>
          </a:p>
        </p:txBody>
      </p:sp>
      <p:sp>
        <p:nvSpPr>
          <p:cNvPr id="6" name="Text 3"/>
          <p:cNvSpPr/>
          <p:nvPr/>
        </p:nvSpPr>
        <p:spPr>
          <a:xfrm>
            <a:off x="1080016" y="3511272"/>
            <a:ext cx="7307937" cy="345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Loyalty</a:t>
            </a: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— Who keeps coming back for more?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1080016" y="4099798"/>
            <a:ext cx="7307937" cy="345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Retention</a:t>
            </a: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— Who’s still with us after the first date?</a:t>
            </a:r>
            <a:endParaRPr lang="en-US" sz="1700" dirty="0"/>
          </a:p>
        </p:txBody>
      </p:sp>
      <p:sp>
        <p:nvSpPr>
          <p:cNvPr id="8" name="Text 5"/>
          <p:cNvSpPr/>
          <p:nvPr/>
        </p:nvSpPr>
        <p:spPr>
          <a:xfrm>
            <a:off x="1080016" y="4688324"/>
            <a:ext cx="7307937" cy="345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Revenue</a:t>
            </a: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— Where’s the money coming from, and how much?</a:t>
            </a:r>
            <a:endParaRPr lang="en-US" sz="1700" dirty="0"/>
          </a:p>
        </p:txBody>
      </p:sp>
      <p:sp>
        <p:nvSpPr>
          <p:cNvPr id="9" name="Text 6"/>
          <p:cNvSpPr/>
          <p:nvPr/>
        </p:nvSpPr>
        <p:spPr>
          <a:xfrm>
            <a:off x="1080016" y="5276850"/>
            <a:ext cx="7307937" cy="345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Referral</a:t>
            </a: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— What do people from different regions buy?</a:t>
            </a:r>
            <a:endParaRPr lang="en-US" sz="1700" dirty="0"/>
          </a:p>
        </p:txBody>
      </p:sp>
      <p:sp>
        <p:nvSpPr>
          <p:cNvPr id="10" name="Text 7"/>
          <p:cNvSpPr/>
          <p:nvPr/>
        </p:nvSpPr>
        <p:spPr>
          <a:xfrm>
            <a:off x="1080016" y="5865376"/>
            <a:ext cx="7307937" cy="345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Funnel</a:t>
            </a: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— Who’s making it through, who’s dropping off?</a:t>
            </a:r>
            <a:endParaRPr lang="en-US" sz="1700" dirty="0"/>
          </a:p>
        </p:txBody>
      </p:sp>
      <p:sp>
        <p:nvSpPr>
          <p:cNvPr id="11" name="Text 8"/>
          <p:cNvSpPr/>
          <p:nvPr/>
        </p:nvSpPr>
        <p:spPr>
          <a:xfrm>
            <a:off x="1080016" y="6453902"/>
            <a:ext cx="7307937" cy="345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Time to Convert</a:t>
            </a: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— Who commits fast, and who plays hard to get?</a:t>
            </a:r>
            <a:endParaRPr lang="en-US" sz="1700" dirty="0"/>
          </a:p>
        </p:txBody>
      </p:sp>
      <p:sp>
        <p:nvSpPr>
          <p:cNvPr id="12" name="Text 9"/>
          <p:cNvSpPr/>
          <p:nvPr/>
        </p:nvSpPr>
        <p:spPr>
          <a:xfrm>
            <a:off x="1080016" y="7042428"/>
            <a:ext cx="7307937" cy="345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ROI</a:t>
            </a: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— What’s each customer really worth?</a:t>
            </a:r>
            <a:endParaRPr lang="en-US" sz="1700" dirty="0"/>
          </a:p>
        </p:txBody>
      </p:sp>
      <p:sp>
        <p:nvSpPr>
          <p:cNvPr id="13" name="Shape 10"/>
          <p:cNvSpPr/>
          <p:nvPr/>
        </p:nvSpPr>
        <p:spPr>
          <a:xfrm>
            <a:off x="756047" y="598527"/>
            <a:ext cx="30480" cy="7032427"/>
          </a:xfrm>
          <a:prstGeom prst="rect">
            <a:avLst/>
          </a:prstGeom>
          <a:solidFill>
            <a:srgbClr val="4950BC"/>
          </a:solidFill>
          <a:ln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793790" y="233433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2924056"/>
            <a:ext cx="130428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i="1" dirty="0">
                <a:solidFill>
                  <a:srgbClr val="4D4D4D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 "Let’s dive into the dashboards — captured live from Power BI and brought to life, one metric at a time."</a:t>
            </a:r>
            <a:endParaRPr lang="en-US" sz="4450" dirty="0"/>
          </a:p>
        </p:txBody>
      </p:sp>
      <p:sp>
        <p:nvSpPr>
          <p:cNvPr id="6" name="Text 3"/>
          <p:cNvSpPr/>
          <p:nvPr/>
        </p:nvSpPr>
        <p:spPr>
          <a:xfrm>
            <a:off x="4479846" y="539055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endParaRPr lang="en-US" sz="44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F2F2">
              <a:alpha val="8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1924288"/>
            <a:ext cx="7740253" cy="438090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095065" y="1634014"/>
            <a:ext cx="4749046" cy="49614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5E98F1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Engagement Deep Dive: Discovering what captivates our users and tracking daily activity trends.</a:t>
            </a:r>
            <a:endParaRPr lang="en-US" sz="445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F2F2">
              <a:alpha val="8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1699022"/>
            <a:ext cx="8555950" cy="483143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910763" y="1988344"/>
            <a:ext cx="3933349" cy="42526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B05EF1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"First impressions matter — see how they pay and what they grab first!"</a:t>
            </a:r>
            <a:endParaRPr lang="en-US" sz="44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F2F2">
              <a:alpha val="8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1660446"/>
            <a:ext cx="8691920" cy="490870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046732" y="1988463"/>
            <a:ext cx="3797379" cy="42526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AA1A1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"Loyal love — who keeps coming back, and how old is our fan club?"</a:t>
            </a:r>
            <a:endParaRPr lang="en-US" sz="445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12032"/>
            <a:ext cx="14630400" cy="8229600"/>
          </a:xfrm>
          <a:prstGeom prst="rect">
            <a:avLst/>
          </a:prstGeom>
          <a:solidFill>
            <a:srgbClr val="F2F2F2">
              <a:alpha val="8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1615202"/>
            <a:ext cx="8963858" cy="499919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431303" y="1821104"/>
            <a:ext cx="3525441" cy="5670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D4D4D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"Follow the money — who's buying what, and where the money rains!"</a:t>
            </a:r>
            <a:endParaRPr lang="en-US" sz="44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34672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542818" y="2862977"/>
            <a:ext cx="9544764" cy="586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600"/>
              </a:lnSpc>
              <a:buNone/>
            </a:pPr>
            <a:r>
              <a:rPr lang="en-US" sz="36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The Challenge: Beyond Basic Dashboards</a:t>
            </a:r>
            <a:endParaRPr lang="en-US" sz="3650" dirty="0"/>
          </a:p>
        </p:txBody>
      </p:sp>
      <p:sp>
        <p:nvSpPr>
          <p:cNvPr id="4" name="Text 1"/>
          <p:cNvSpPr/>
          <p:nvPr/>
        </p:nvSpPr>
        <p:spPr>
          <a:xfrm>
            <a:off x="656987" y="3731181"/>
            <a:ext cx="13316426" cy="6007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My previous dashboards lacked depth in product insights and a clear business narrative. I struggled to apply advanced product metrics and connect visuals to real business outcomes.</a:t>
            </a:r>
            <a:endParaRPr lang="en-US" sz="1450" dirty="0"/>
          </a:p>
        </p:txBody>
      </p:sp>
      <p:sp>
        <p:nvSpPr>
          <p:cNvPr id="5" name="Shape 2"/>
          <p:cNvSpPr/>
          <p:nvPr/>
        </p:nvSpPr>
        <p:spPr>
          <a:xfrm>
            <a:off x="656987" y="4754166"/>
            <a:ext cx="13316426" cy="22860"/>
          </a:xfrm>
          <a:prstGeom prst="roundRect">
            <a:avLst>
              <a:gd name="adj" fmla="val 344936"/>
            </a:avLst>
          </a:prstGeom>
          <a:solidFill>
            <a:srgbClr val="447ED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2221944" y="4754106"/>
            <a:ext cx="22860" cy="563166"/>
          </a:xfrm>
          <a:prstGeom prst="roundRect">
            <a:avLst>
              <a:gd name="adj" fmla="val 344936"/>
            </a:avLst>
          </a:prstGeom>
          <a:solidFill>
            <a:srgbClr val="447ED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4"/>
          <p:cNvSpPr/>
          <p:nvPr/>
        </p:nvSpPr>
        <p:spPr>
          <a:xfrm>
            <a:off x="2022277" y="4543008"/>
            <a:ext cx="422315" cy="422315"/>
          </a:xfrm>
          <a:prstGeom prst="roundRect">
            <a:avLst>
              <a:gd name="adj" fmla="val 18671"/>
            </a:avLst>
          </a:prstGeom>
          <a:solidFill>
            <a:srgbClr val="5E98F1"/>
          </a:solidFill>
          <a:ln w="7620">
            <a:solidFill>
              <a:srgbClr val="447E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2092583" y="4578132"/>
            <a:ext cx="28158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60133" y="5505212"/>
            <a:ext cx="2346722" cy="2932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Situation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629127" y="5933899"/>
            <a:ext cx="3072472" cy="15019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While I could build functional dashboards using Power BI and SQL Server, they lacked product insight , DAX depth, and a clear business narrative.</a:t>
            </a:r>
            <a:endParaRPr lang="en-US" sz="1450" dirty="0"/>
          </a:p>
        </p:txBody>
      </p:sp>
      <p:sp>
        <p:nvSpPr>
          <p:cNvPr id="11" name="Shape 8"/>
          <p:cNvSpPr/>
          <p:nvPr/>
        </p:nvSpPr>
        <p:spPr>
          <a:xfrm>
            <a:off x="5609630" y="4754106"/>
            <a:ext cx="22860" cy="563166"/>
          </a:xfrm>
          <a:prstGeom prst="roundRect">
            <a:avLst>
              <a:gd name="adj" fmla="val 344936"/>
            </a:avLst>
          </a:prstGeom>
          <a:solidFill>
            <a:srgbClr val="447ED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9"/>
          <p:cNvSpPr/>
          <p:nvPr/>
        </p:nvSpPr>
        <p:spPr>
          <a:xfrm>
            <a:off x="5409962" y="4543008"/>
            <a:ext cx="422315" cy="422315"/>
          </a:xfrm>
          <a:prstGeom prst="roundRect">
            <a:avLst>
              <a:gd name="adj" fmla="val 18671"/>
            </a:avLst>
          </a:prstGeom>
          <a:solidFill>
            <a:srgbClr val="5E98F1"/>
          </a:solidFill>
          <a:ln w="7620">
            <a:solidFill>
              <a:srgbClr val="447E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5480268" y="4578132"/>
            <a:ext cx="28158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4447818" y="5505212"/>
            <a:ext cx="2346722" cy="2932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Task</a:t>
            </a:r>
            <a:endParaRPr lang="en-US" sz="1800" dirty="0"/>
          </a:p>
        </p:txBody>
      </p:sp>
      <p:sp>
        <p:nvSpPr>
          <p:cNvPr id="15" name="Text 12"/>
          <p:cNvSpPr/>
          <p:nvPr/>
        </p:nvSpPr>
        <p:spPr>
          <a:xfrm>
            <a:off x="3671575" y="5857161"/>
            <a:ext cx="3876109" cy="15019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 set a goal to upskill both technically ,</a:t>
            </a:r>
          </a:p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strategically — to apply real product metrics </a:t>
            </a:r>
          </a:p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and tie dashboards to business goals.</a:t>
            </a:r>
            <a:endParaRPr lang="en-US" sz="1450" dirty="0"/>
          </a:p>
        </p:txBody>
      </p:sp>
      <p:sp>
        <p:nvSpPr>
          <p:cNvPr id="16" name="Shape 13"/>
          <p:cNvSpPr/>
          <p:nvPr/>
        </p:nvSpPr>
        <p:spPr>
          <a:xfrm>
            <a:off x="8997434" y="4754106"/>
            <a:ext cx="22860" cy="563166"/>
          </a:xfrm>
          <a:prstGeom prst="roundRect">
            <a:avLst>
              <a:gd name="adj" fmla="val 344936"/>
            </a:avLst>
          </a:prstGeom>
          <a:solidFill>
            <a:srgbClr val="447ED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4"/>
          <p:cNvSpPr/>
          <p:nvPr/>
        </p:nvSpPr>
        <p:spPr>
          <a:xfrm>
            <a:off x="8797766" y="4543008"/>
            <a:ext cx="422315" cy="422315"/>
          </a:xfrm>
          <a:prstGeom prst="roundRect">
            <a:avLst>
              <a:gd name="adj" fmla="val 18671"/>
            </a:avLst>
          </a:prstGeom>
          <a:solidFill>
            <a:srgbClr val="5E98F1"/>
          </a:solidFill>
          <a:ln w="7620">
            <a:solidFill>
              <a:srgbClr val="447E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5"/>
          <p:cNvSpPr/>
          <p:nvPr/>
        </p:nvSpPr>
        <p:spPr>
          <a:xfrm>
            <a:off x="8868073" y="4578132"/>
            <a:ext cx="28158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7835622" y="5505212"/>
            <a:ext cx="2346722" cy="2932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Action</a:t>
            </a:r>
            <a:endParaRPr lang="en-US" sz="1800" dirty="0"/>
          </a:p>
        </p:txBody>
      </p:sp>
      <p:sp>
        <p:nvSpPr>
          <p:cNvPr id="20" name="Text 17"/>
          <p:cNvSpPr/>
          <p:nvPr/>
        </p:nvSpPr>
        <p:spPr>
          <a:xfrm>
            <a:off x="7673960" y="5911096"/>
            <a:ext cx="2646948" cy="18023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 completed the PwC Tech Consulting Virtual Internship .</a:t>
            </a:r>
          </a:p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self-learned metrics like </a:t>
            </a:r>
          </a:p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funnel, retention, churn, and</a:t>
            </a:r>
          </a:p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ROI, implementing them</a:t>
            </a:r>
          </a:p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through DAX in Power BI.</a:t>
            </a:r>
            <a:endParaRPr lang="en-US" sz="1450" dirty="0"/>
          </a:p>
        </p:txBody>
      </p:sp>
      <p:sp>
        <p:nvSpPr>
          <p:cNvPr id="21" name="Shape 18"/>
          <p:cNvSpPr/>
          <p:nvPr/>
        </p:nvSpPr>
        <p:spPr>
          <a:xfrm>
            <a:off x="12385238" y="4754106"/>
            <a:ext cx="22860" cy="563166"/>
          </a:xfrm>
          <a:prstGeom prst="roundRect">
            <a:avLst>
              <a:gd name="adj" fmla="val 344936"/>
            </a:avLst>
          </a:prstGeom>
          <a:solidFill>
            <a:srgbClr val="447ED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2" name="Shape 19"/>
          <p:cNvSpPr/>
          <p:nvPr/>
        </p:nvSpPr>
        <p:spPr>
          <a:xfrm>
            <a:off x="12185571" y="4543008"/>
            <a:ext cx="422315" cy="422315"/>
          </a:xfrm>
          <a:prstGeom prst="roundRect">
            <a:avLst>
              <a:gd name="adj" fmla="val 18671"/>
            </a:avLst>
          </a:prstGeom>
          <a:solidFill>
            <a:srgbClr val="5E98F1"/>
          </a:solidFill>
          <a:ln w="7620">
            <a:solidFill>
              <a:srgbClr val="447E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3" name="Text 20"/>
          <p:cNvSpPr/>
          <p:nvPr/>
        </p:nvSpPr>
        <p:spPr>
          <a:xfrm>
            <a:off x="12255877" y="4578132"/>
            <a:ext cx="28158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2200" dirty="0"/>
          </a:p>
        </p:txBody>
      </p:sp>
      <p:sp>
        <p:nvSpPr>
          <p:cNvPr id="24" name="Text 21"/>
          <p:cNvSpPr/>
          <p:nvPr/>
        </p:nvSpPr>
        <p:spPr>
          <a:xfrm>
            <a:off x="11223427" y="5505212"/>
            <a:ext cx="2346722" cy="2932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Result</a:t>
            </a:r>
            <a:endParaRPr lang="en-US" sz="1800" dirty="0"/>
          </a:p>
        </p:txBody>
      </p:sp>
      <p:sp>
        <p:nvSpPr>
          <p:cNvPr id="25" name="Text 22"/>
          <p:cNvSpPr/>
          <p:nvPr/>
        </p:nvSpPr>
        <p:spPr>
          <a:xfrm>
            <a:off x="10443411" y="5902655"/>
            <a:ext cx="3958388" cy="15019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project blends analytics with consulting structure, delivering actionable insights</a:t>
            </a:r>
          </a:p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through a product-focused, decision-ready dashboard.</a:t>
            </a:r>
            <a:endParaRPr lang="en-US" sz="14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133951" y="2033826"/>
            <a:ext cx="5387459" cy="354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i="1" dirty="0">
                <a:solidFill>
                  <a:srgbClr val="5E98F1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"From click to cart — who makes it to the finish line, and who gets abandoned?"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1693664"/>
            <a:ext cx="30480" cy="4224218"/>
          </a:xfrm>
          <a:prstGeom prst="rect">
            <a:avLst/>
          </a:prstGeom>
          <a:solidFill>
            <a:srgbClr val="4950B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793790" y="6173033"/>
            <a:ext cx="57276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68680"/>
            <a:ext cx="14630400" cy="8229600"/>
          </a:xfrm>
          <a:prstGeom prst="rect">
            <a:avLst/>
          </a:prstGeom>
          <a:solidFill>
            <a:srgbClr val="F2F2F2">
              <a:alpha val="8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793790" y="2679533"/>
            <a:ext cx="4069199" cy="42526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"Follow the money — who's buying what, and where the money rains!"</a:t>
            </a:r>
            <a:endParaRPr lang="en-US" sz="44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 2"/>
          <p:cNvSpPr/>
          <p:nvPr/>
        </p:nvSpPr>
        <p:spPr>
          <a:xfrm>
            <a:off x="793790" y="6184463"/>
            <a:ext cx="4069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011" y="1732836"/>
            <a:ext cx="8420100" cy="476392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2032"/>
            <a:ext cx="14630400" cy="8229600"/>
          </a:xfrm>
          <a:prstGeom prst="rect">
            <a:avLst/>
          </a:prstGeom>
          <a:solidFill>
            <a:srgbClr val="F2F2F2">
              <a:alpha val="8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433138" y="2493526"/>
            <a:ext cx="3886094" cy="49614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chemeClr val="accent1">
                    <a:lumMod val="75000"/>
                  </a:schemeClr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"Fast shoppers vs. slow thinkers — how long do they take to commit?"</a:t>
            </a:r>
            <a:endParaRPr lang="en-US" sz="44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2"/>
          <p:cNvSpPr/>
          <p:nvPr/>
        </p:nvSpPr>
        <p:spPr>
          <a:xfrm>
            <a:off x="793790" y="6538793"/>
            <a:ext cx="352544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253" y="1598176"/>
            <a:ext cx="8963858" cy="503301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0"/>
            <a:ext cx="91440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36871"/>
            <a:ext cx="3898821" cy="42526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99551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"Your first buy says a lot about you — and your country apparently!"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6229707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345650"/>
            <a:ext cx="5727621" cy="2835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80808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"How much is each customer worth? Let’s do the math and flex the ROI!"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5520928"/>
            <a:ext cx="57276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589253" y="1241370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 Behind the Metrics: What I Learned from the Data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93790" y="2950964"/>
            <a:ext cx="13042821" cy="3628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8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What started as rows of transactional data transformed into a journey of curiosity — one insight at a time. I explored what customers buy, when they engage, and what makes them return. I discovered that engagement spikes on certain days and around specific product categories. I learned how first-time buyers behave differently, how loyalty shows up in preferences, and how revenue flows across regions. From funnel patterns to referral behaviors, from time-to-convert gaps to ROI snapshots — every metric became a clue in understanding the bigger picture. Together, they didn’t just answer business questions — they revealed how data, when explored with intention, becomes a powerful guide for product strategy and smarter decisions.</a:t>
            </a:r>
            <a:endParaRPr lang="en-US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2032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785108" y="1726701"/>
            <a:ext cx="906006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What I Learned from This Project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1133951" y="3151108"/>
            <a:ext cx="12702659" cy="18140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8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Through this project, I didn’t just sharpen my skills in Power BI or DAX — I discovered how much I love asking the </a:t>
            </a:r>
            <a:r>
              <a:rPr lang="en-US" sz="28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“why”</a:t>
            </a:r>
            <a:r>
              <a:rPr lang="en-US" sz="28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behind the data.I learned that I enjoy turning raw numbers into stories, and stories into strategies. I became more confident not just in using tools, but in thinking like a decision-maker</a:t>
            </a:r>
            <a:r>
              <a:rPr lang="en-US" sz="2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963810" y="5106947"/>
            <a:ext cx="12702659" cy="9070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8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Most of all, I realized that I’m not just building dashboards — I’m building clarity. And I’m excited to keep learning, exploring, and growing through every new dataset I meet.</a:t>
            </a:r>
            <a:endParaRPr lang="en-US" sz="2800" dirty="0"/>
          </a:p>
        </p:txBody>
      </p:sp>
      <p:sp>
        <p:nvSpPr>
          <p:cNvPr id="7" name="Shape 4"/>
          <p:cNvSpPr/>
          <p:nvPr/>
        </p:nvSpPr>
        <p:spPr>
          <a:xfrm>
            <a:off x="793790" y="2895957"/>
            <a:ext cx="30480" cy="3486507"/>
          </a:xfrm>
          <a:prstGeom prst="rect">
            <a:avLst/>
          </a:prstGeom>
          <a:solidFill>
            <a:srgbClr val="4950BC"/>
          </a:solidFill>
          <a:ln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472695" y="970271"/>
            <a:ext cx="766441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Conclusion: Actionable Insights for Decision-Making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472695" y="3346045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project combines technical proficiency with consulting structure, delivering a dashboard that not only showcases product metrics but also provides actionable business insights. It demonstrates how data, metrics, and business thinking form a compelling decision-making tool.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6280190" y="6019919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400" b="1" i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project wasn’t just about learning Power BI — it was about learning how to think with data.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41074" y="55464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The Solution: Upskilling &amp; Consulting Mindset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2488883"/>
            <a:ext cx="1134070" cy="166985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321165" y="27156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Consulting Lens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641074" y="3206115"/>
            <a:ext cx="619553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Learned user stories, acceptance criteria, and business-aligned roadmaps through PwC.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4158734"/>
            <a:ext cx="1134070" cy="166985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9321165" y="4385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Product Metrics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641074" y="4875967"/>
            <a:ext cx="619553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Self-learned funnel analysis, retention, churn, activation, </a:t>
            </a:r>
          </a:p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and ROI with DAX.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5828586"/>
            <a:ext cx="1134070" cy="166985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244370" y="6055400"/>
            <a:ext cx="298882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Technical Proficiency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641074" y="6545818"/>
            <a:ext cx="619553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Combined new knowledge to build an actionable Power BI dashboard.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373041" y="3760410"/>
            <a:ext cx="788431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User Story: Bridging the Gap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1058485" y="5103401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 a data analyst transitioning from basic dashboards to business-impact-driven insights, I want to apply real product metrics like funnel analysis, retention, and ROI using Power BI, so that I can understand user behavior deeply, enhance decision-making, and showcase a project aligned with consulting principles.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35850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3391" y="2688728"/>
            <a:ext cx="13285470" cy="5895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600"/>
              </a:lnSpc>
              <a:buNone/>
            </a:pPr>
            <a:r>
              <a:rPr lang="en-US" sz="37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            Acceptance Criteria: Ensuring  Meaningful  Insights</a:t>
            </a:r>
            <a:endParaRPr lang="en-US" sz="3700" dirty="0"/>
          </a:p>
        </p:txBody>
      </p:sp>
      <p:sp>
        <p:nvSpPr>
          <p:cNvPr id="4" name="Text 1"/>
          <p:cNvSpPr/>
          <p:nvPr/>
        </p:nvSpPr>
        <p:spPr>
          <a:xfrm>
            <a:off x="2392918" y="4146471"/>
            <a:ext cx="2775942" cy="294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Business Questions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132347" y="4554379"/>
            <a:ext cx="5189746" cy="9058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Dashboard answers 10 core product metrics</a:t>
            </a:r>
          </a:p>
          <a:p>
            <a:pPr marL="0" indent="0" algn="r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(engagement, activation, retention, churn, revenue, ROI).</a:t>
            </a:r>
            <a:endParaRPr lang="en-US" sz="14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872" y="3867031"/>
            <a:ext cx="3726656" cy="3726656"/>
          </a:xfrm>
          <a:prstGeom prst="rect">
            <a:avLst/>
          </a:prstGeom>
        </p:spPr>
      </p:pic>
      <p:sp>
        <p:nvSpPr>
          <p:cNvPr id="7" name="Shape 3"/>
          <p:cNvSpPr/>
          <p:nvPr/>
        </p:nvSpPr>
        <p:spPr>
          <a:xfrm>
            <a:off x="5811143" y="4226302"/>
            <a:ext cx="471607" cy="471607"/>
          </a:xfrm>
          <a:prstGeom prst="roundRect">
            <a:avLst>
              <a:gd name="adj" fmla="val 193696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4"/>
          <p:cNvSpPr/>
          <p:nvPr/>
        </p:nvSpPr>
        <p:spPr>
          <a:xfrm>
            <a:off x="5940802" y="4329410"/>
            <a:ext cx="212169" cy="2652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1650" dirty="0"/>
          </a:p>
        </p:txBody>
      </p:sp>
      <p:sp>
        <p:nvSpPr>
          <p:cNvPr id="9" name="Text 5"/>
          <p:cNvSpPr/>
          <p:nvPr/>
        </p:nvSpPr>
        <p:spPr>
          <a:xfrm>
            <a:off x="9461540" y="4146471"/>
            <a:ext cx="2358509" cy="294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Visuals &amp; Filters</a:t>
            </a:r>
            <a:endParaRPr lang="en-US" sz="1850" dirty="0"/>
          </a:p>
        </p:txBody>
      </p:sp>
      <p:sp>
        <p:nvSpPr>
          <p:cNvPr id="10" name="Text 6"/>
          <p:cNvSpPr/>
          <p:nvPr/>
        </p:nvSpPr>
        <p:spPr>
          <a:xfrm>
            <a:off x="9461540" y="4554379"/>
            <a:ext cx="4508540" cy="9058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Each page includes visuals, DAX measures, and</a:t>
            </a:r>
          </a:p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user-friendly filters (age, country, Product category, year).</a:t>
            </a:r>
            <a:endParaRPr lang="en-US" sz="14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1872" y="3867031"/>
            <a:ext cx="3726656" cy="3726656"/>
          </a:xfrm>
          <a:prstGeom prst="rect">
            <a:avLst/>
          </a:prstGeom>
        </p:spPr>
      </p:pic>
      <p:sp>
        <p:nvSpPr>
          <p:cNvPr id="12" name="Shape 7"/>
          <p:cNvSpPr/>
          <p:nvPr/>
        </p:nvSpPr>
        <p:spPr>
          <a:xfrm>
            <a:off x="8347531" y="4226302"/>
            <a:ext cx="471607" cy="471607"/>
          </a:xfrm>
          <a:prstGeom prst="roundRect">
            <a:avLst>
              <a:gd name="adj" fmla="val 193696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8"/>
          <p:cNvSpPr/>
          <p:nvPr/>
        </p:nvSpPr>
        <p:spPr>
          <a:xfrm>
            <a:off x="8477190" y="4329410"/>
            <a:ext cx="212169" cy="2652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1650" dirty="0"/>
          </a:p>
        </p:txBody>
      </p:sp>
      <p:sp>
        <p:nvSpPr>
          <p:cNvPr id="14" name="Text 9"/>
          <p:cNvSpPr/>
          <p:nvPr/>
        </p:nvSpPr>
        <p:spPr>
          <a:xfrm>
            <a:off x="9461540" y="6302335"/>
            <a:ext cx="2358509" cy="294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Insight Boxes</a:t>
            </a:r>
            <a:endParaRPr lang="en-US" sz="1850" dirty="0"/>
          </a:p>
        </p:txBody>
      </p:sp>
      <p:sp>
        <p:nvSpPr>
          <p:cNvPr id="15" name="Text 10"/>
          <p:cNvSpPr/>
          <p:nvPr/>
        </p:nvSpPr>
        <p:spPr>
          <a:xfrm>
            <a:off x="9461540" y="6710243"/>
            <a:ext cx="4508540" cy="6038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Every metric section presents clear, data-driven </a:t>
            </a:r>
          </a:p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Insights, summarizing data revelations.</a:t>
            </a:r>
            <a:endParaRPr lang="en-US" sz="1450" dirty="0"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1872" y="3867031"/>
            <a:ext cx="3726656" cy="3726656"/>
          </a:xfrm>
          <a:prstGeom prst="rect">
            <a:avLst/>
          </a:prstGeom>
        </p:spPr>
      </p:pic>
      <p:sp>
        <p:nvSpPr>
          <p:cNvPr id="17" name="Shape 11"/>
          <p:cNvSpPr/>
          <p:nvPr/>
        </p:nvSpPr>
        <p:spPr>
          <a:xfrm>
            <a:off x="8347531" y="6762690"/>
            <a:ext cx="471607" cy="471607"/>
          </a:xfrm>
          <a:prstGeom prst="roundRect">
            <a:avLst>
              <a:gd name="adj" fmla="val 193696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2"/>
          <p:cNvSpPr/>
          <p:nvPr/>
        </p:nvSpPr>
        <p:spPr>
          <a:xfrm>
            <a:off x="8477190" y="6865799"/>
            <a:ext cx="212169" cy="2652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1650" dirty="0"/>
          </a:p>
        </p:txBody>
      </p:sp>
      <p:sp>
        <p:nvSpPr>
          <p:cNvPr id="19" name="Text 13"/>
          <p:cNvSpPr/>
          <p:nvPr/>
        </p:nvSpPr>
        <p:spPr>
          <a:xfrm>
            <a:off x="2810351" y="6302335"/>
            <a:ext cx="2358509" cy="294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Accurate DAX</a:t>
            </a:r>
            <a:endParaRPr lang="en-US" sz="1850" dirty="0"/>
          </a:p>
        </p:txBody>
      </p:sp>
      <p:sp>
        <p:nvSpPr>
          <p:cNvPr id="20" name="Text 14"/>
          <p:cNvSpPr/>
          <p:nvPr/>
        </p:nvSpPr>
        <p:spPr>
          <a:xfrm>
            <a:off x="660321" y="6710243"/>
            <a:ext cx="4508540" cy="6038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Calculations like average revenue per user and </a:t>
            </a:r>
          </a:p>
          <a:p>
            <a:pPr marL="0" indent="0" algn="r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churn rate are accurate and logically structured.</a:t>
            </a:r>
            <a:endParaRPr lang="en-US" sz="1450" dirty="0"/>
          </a:p>
        </p:txBody>
      </p:sp>
      <p:pic>
        <p:nvPicPr>
          <p:cNvPr id="2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1872" y="3867031"/>
            <a:ext cx="3726656" cy="3726656"/>
          </a:xfrm>
          <a:prstGeom prst="rect">
            <a:avLst/>
          </a:prstGeom>
        </p:spPr>
      </p:pic>
      <p:sp>
        <p:nvSpPr>
          <p:cNvPr id="22" name="Shape 15"/>
          <p:cNvSpPr/>
          <p:nvPr/>
        </p:nvSpPr>
        <p:spPr>
          <a:xfrm>
            <a:off x="5811143" y="6762690"/>
            <a:ext cx="471607" cy="471607"/>
          </a:xfrm>
          <a:prstGeom prst="roundRect">
            <a:avLst>
              <a:gd name="adj" fmla="val 193696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3" name="Text 16"/>
          <p:cNvSpPr/>
          <p:nvPr/>
        </p:nvSpPr>
        <p:spPr>
          <a:xfrm>
            <a:off x="5940802" y="6865799"/>
            <a:ext cx="212169" cy="2652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16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3152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108990" y="2700099"/>
            <a:ext cx="57276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Structured Roadmap: From Problem to Portfolio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8108990" y="5166598"/>
            <a:ext cx="57276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512832" y="457438"/>
            <a:ext cx="3604736" cy="1239798"/>
          </a:xfrm>
          <a:prstGeom prst="roundRect">
            <a:avLst>
              <a:gd name="adj" fmla="val 5636"/>
            </a:avLst>
          </a:prstGeom>
          <a:solidFill>
            <a:srgbClr val="AEE4BD"/>
          </a:solidFill>
          <a:ln w="7620">
            <a:solidFill>
              <a:srgbClr val="94CAA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3" name="Text 1"/>
          <p:cNvSpPr/>
          <p:nvPr/>
        </p:nvSpPr>
        <p:spPr>
          <a:xfrm>
            <a:off x="6275308" y="631388"/>
            <a:ext cx="2079665" cy="2599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Problem &amp; Skill Gap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5686782" y="991076"/>
            <a:ext cx="3256836" cy="5322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Identified missing business metrics and data storytelling in previous work.</a:t>
            </a:r>
            <a:endParaRPr lang="en-US" sz="1300" dirty="0"/>
          </a:p>
        </p:txBody>
      </p:sp>
      <p:sp>
        <p:nvSpPr>
          <p:cNvPr id="5" name="Shape 3"/>
          <p:cNvSpPr/>
          <p:nvPr/>
        </p:nvSpPr>
        <p:spPr>
          <a:xfrm>
            <a:off x="5207794" y="1780342"/>
            <a:ext cx="4214693" cy="1239798"/>
          </a:xfrm>
          <a:prstGeom prst="roundRect">
            <a:avLst>
              <a:gd name="adj" fmla="val 5636"/>
            </a:avLst>
          </a:prstGeom>
          <a:solidFill>
            <a:srgbClr val="AEE4BD"/>
          </a:solidFill>
          <a:ln w="7620">
            <a:solidFill>
              <a:srgbClr val="94CAA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6244471" y="1954292"/>
            <a:ext cx="2141339" cy="2599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Learning &amp; Upskilling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5381744" y="2313980"/>
            <a:ext cx="3866793" cy="5322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PwC internship for consulting frameworks; deep </a:t>
            </a:r>
          </a:p>
          <a:p>
            <a:pPr marL="0" indent="0" algn="ctr">
              <a:lnSpc>
                <a:spcPts val="205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dive into product metrics.</a:t>
            </a:r>
            <a:endParaRPr lang="en-US" sz="1300" dirty="0"/>
          </a:p>
        </p:txBody>
      </p:sp>
      <p:sp>
        <p:nvSpPr>
          <p:cNvPr id="8" name="Shape 6"/>
          <p:cNvSpPr/>
          <p:nvPr/>
        </p:nvSpPr>
        <p:spPr>
          <a:xfrm>
            <a:off x="4902756" y="3103245"/>
            <a:ext cx="4824770" cy="1239798"/>
          </a:xfrm>
          <a:prstGeom prst="roundRect">
            <a:avLst>
              <a:gd name="adj" fmla="val 5636"/>
            </a:avLst>
          </a:prstGeom>
          <a:solidFill>
            <a:srgbClr val="AEE4BD"/>
          </a:solidFill>
          <a:ln w="7620">
            <a:solidFill>
              <a:srgbClr val="94CAA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6103144" y="3277195"/>
            <a:ext cx="2423874" cy="2599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&amp; Metrics Mapping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5076706" y="3636883"/>
            <a:ext cx="4476869" cy="5322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Cleaned dataset, mapped product metrics to data</a:t>
            </a:r>
          </a:p>
          <a:p>
            <a:pPr marL="0" indent="0" algn="ctr">
              <a:lnSpc>
                <a:spcPts val="205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questions, planned layouts.</a:t>
            </a:r>
            <a:endParaRPr lang="en-US" sz="1300" dirty="0"/>
          </a:p>
        </p:txBody>
      </p:sp>
      <p:sp>
        <p:nvSpPr>
          <p:cNvPr id="11" name="Shape 9"/>
          <p:cNvSpPr/>
          <p:nvPr/>
        </p:nvSpPr>
        <p:spPr>
          <a:xfrm>
            <a:off x="4597718" y="4426148"/>
            <a:ext cx="5434846" cy="1239798"/>
          </a:xfrm>
          <a:prstGeom prst="roundRect">
            <a:avLst>
              <a:gd name="adj" fmla="val 5636"/>
            </a:avLst>
          </a:prstGeom>
          <a:solidFill>
            <a:srgbClr val="AEE4BD"/>
          </a:solidFill>
          <a:ln w="7620">
            <a:solidFill>
              <a:srgbClr val="94CAA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10"/>
          <p:cNvSpPr/>
          <p:nvPr/>
        </p:nvSpPr>
        <p:spPr>
          <a:xfrm>
            <a:off x="6275308" y="4600099"/>
            <a:ext cx="2079665" cy="2599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DAX &amp; Visualization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4771668" y="4959787"/>
            <a:ext cx="5086945" cy="5322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Developed DAX measures, designed interactive visuals for</a:t>
            </a:r>
          </a:p>
          <a:p>
            <a:pPr marL="0" indent="0" algn="ctr">
              <a:lnSpc>
                <a:spcPts val="205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storytelling.</a:t>
            </a:r>
            <a:endParaRPr lang="en-US" sz="1300" dirty="0"/>
          </a:p>
        </p:txBody>
      </p:sp>
      <p:sp>
        <p:nvSpPr>
          <p:cNvPr id="14" name="Shape 12"/>
          <p:cNvSpPr/>
          <p:nvPr/>
        </p:nvSpPr>
        <p:spPr>
          <a:xfrm>
            <a:off x="4292679" y="5749052"/>
            <a:ext cx="6044922" cy="973693"/>
          </a:xfrm>
          <a:prstGeom prst="roundRect">
            <a:avLst>
              <a:gd name="adj" fmla="val 7176"/>
            </a:avLst>
          </a:prstGeom>
          <a:solidFill>
            <a:srgbClr val="AEE4BD"/>
          </a:solidFill>
          <a:ln w="7620">
            <a:solidFill>
              <a:srgbClr val="94CAA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5" name="Text 13"/>
          <p:cNvSpPr/>
          <p:nvPr/>
        </p:nvSpPr>
        <p:spPr>
          <a:xfrm>
            <a:off x="6275308" y="5923002"/>
            <a:ext cx="2079665" cy="2599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Insights &amp; Summary</a:t>
            </a:r>
            <a:endParaRPr lang="en-US" sz="1600" dirty="0"/>
          </a:p>
        </p:txBody>
      </p:sp>
      <p:sp>
        <p:nvSpPr>
          <p:cNvPr id="16" name="Text 14"/>
          <p:cNvSpPr/>
          <p:nvPr/>
        </p:nvSpPr>
        <p:spPr>
          <a:xfrm>
            <a:off x="4466630" y="6282690"/>
            <a:ext cx="5697022" cy="2661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Derived actionable insights, created Executive Summary.</a:t>
            </a:r>
            <a:endParaRPr lang="en-US" sz="1300" dirty="0"/>
          </a:p>
        </p:txBody>
      </p:sp>
      <p:sp>
        <p:nvSpPr>
          <p:cNvPr id="17" name="Shape 15"/>
          <p:cNvSpPr/>
          <p:nvPr/>
        </p:nvSpPr>
        <p:spPr>
          <a:xfrm>
            <a:off x="3987760" y="6805851"/>
            <a:ext cx="6654879" cy="973693"/>
          </a:xfrm>
          <a:prstGeom prst="roundRect">
            <a:avLst>
              <a:gd name="adj" fmla="val 7176"/>
            </a:avLst>
          </a:prstGeom>
          <a:solidFill>
            <a:srgbClr val="AEE4BD"/>
          </a:solidFill>
          <a:ln w="7620">
            <a:solidFill>
              <a:srgbClr val="94CAA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5883950" y="6979801"/>
            <a:ext cx="2862501" cy="2599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Packaging &amp; Documentation</a:t>
            </a:r>
            <a:endParaRPr lang="en-US" sz="1600" dirty="0"/>
          </a:p>
        </p:txBody>
      </p:sp>
      <p:sp>
        <p:nvSpPr>
          <p:cNvPr id="19" name="Text 17"/>
          <p:cNvSpPr/>
          <p:nvPr/>
        </p:nvSpPr>
        <p:spPr>
          <a:xfrm>
            <a:off x="4161711" y="7339489"/>
            <a:ext cx="6306979" cy="2661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Structured project into a professional PDF report for portfolio.</a:t>
            </a:r>
            <a:endParaRPr lang="en-US" sz="13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57543" y="464701"/>
            <a:ext cx="6315194" cy="528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150"/>
              </a:lnSpc>
              <a:buNone/>
            </a:pPr>
            <a:r>
              <a:rPr lang="en-US" sz="33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PRODUCT METRICS IN FOCUS</a:t>
            </a:r>
            <a:endParaRPr lang="en-US" sz="33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126" y="1330643"/>
            <a:ext cx="7276148" cy="396871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591383" y="5489377"/>
            <a:ext cx="380167" cy="380167"/>
          </a:xfrm>
          <a:prstGeom prst="roundRect">
            <a:avLst>
              <a:gd name="adj" fmla="val 18670"/>
            </a:avLst>
          </a:prstGeom>
          <a:solidFill>
            <a:srgbClr val="1F7135"/>
          </a:solidFill>
          <a:ln w="7620">
            <a:solidFill>
              <a:srgbClr val="388A4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654665" y="5520988"/>
            <a:ext cx="253484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1140500" y="5547360"/>
            <a:ext cx="2112407" cy="263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Funnel analysis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5144333" y="5489377"/>
            <a:ext cx="380167" cy="380167"/>
          </a:xfrm>
          <a:prstGeom prst="roundRect">
            <a:avLst>
              <a:gd name="adj" fmla="val 18670"/>
            </a:avLst>
          </a:prstGeom>
          <a:solidFill>
            <a:srgbClr val="1F7135"/>
          </a:solidFill>
          <a:ln w="7620">
            <a:solidFill>
              <a:srgbClr val="388A4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5207615" y="5520988"/>
            <a:ext cx="253484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5693450" y="5547360"/>
            <a:ext cx="2112407" cy="263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Retention analysis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9697283" y="5489377"/>
            <a:ext cx="380167" cy="380167"/>
          </a:xfrm>
          <a:prstGeom prst="roundRect">
            <a:avLst>
              <a:gd name="adj" fmla="val 18670"/>
            </a:avLst>
          </a:prstGeom>
          <a:solidFill>
            <a:srgbClr val="1F7135"/>
          </a:solidFill>
          <a:ln w="7620">
            <a:solidFill>
              <a:srgbClr val="388A4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9760565" y="5520988"/>
            <a:ext cx="253484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1950" dirty="0"/>
          </a:p>
        </p:txBody>
      </p:sp>
      <p:sp>
        <p:nvSpPr>
          <p:cNvPr id="12" name="Text 9"/>
          <p:cNvSpPr/>
          <p:nvPr/>
        </p:nvSpPr>
        <p:spPr>
          <a:xfrm>
            <a:off x="10246400" y="5547360"/>
            <a:ext cx="2112407" cy="263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Churn rate</a:t>
            </a:r>
            <a:endParaRPr lang="en-US" sz="1650" dirty="0"/>
          </a:p>
        </p:txBody>
      </p:sp>
      <p:sp>
        <p:nvSpPr>
          <p:cNvPr id="13" name="Shape 10"/>
          <p:cNvSpPr/>
          <p:nvPr/>
        </p:nvSpPr>
        <p:spPr>
          <a:xfrm>
            <a:off x="591383" y="6207443"/>
            <a:ext cx="380167" cy="380167"/>
          </a:xfrm>
          <a:prstGeom prst="roundRect">
            <a:avLst>
              <a:gd name="adj" fmla="val 18670"/>
            </a:avLst>
          </a:prstGeom>
          <a:solidFill>
            <a:srgbClr val="1F7135"/>
          </a:solidFill>
          <a:ln w="7620">
            <a:solidFill>
              <a:srgbClr val="388A4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1"/>
          <p:cNvSpPr/>
          <p:nvPr/>
        </p:nvSpPr>
        <p:spPr>
          <a:xfrm>
            <a:off x="654665" y="6239054"/>
            <a:ext cx="253484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1950" dirty="0"/>
          </a:p>
        </p:txBody>
      </p:sp>
      <p:sp>
        <p:nvSpPr>
          <p:cNvPr id="15" name="Text 12"/>
          <p:cNvSpPr/>
          <p:nvPr/>
        </p:nvSpPr>
        <p:spPr>
          <a:xfrm>
            <a:off x="1140500" y="6265426"/>
            <a:ext cx="2135386" cy="263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Engagement metrics</a:t>
            </a:r>
            <a:endParaRPr lang="en-US" sz="1650" dirty="0"/>
          </a:p>
        </p:txBody>
      </p:sp>
      <p:sp>
        <p:nvSpPr>
          <p:cNvPr id="16" name="Shape 13"/>
          <p:cNvSpPr/>
          <p:nvPr/>
        </p:nvSpPr>
        <p:spPr>
          <a:xfrm>
            <a:off x="5144333" y="6207443"/>
            <a:ext cx="380167" cy="380167"/>
          </a:xfrm>
          <a:prstGeom prst="roundRect">
            <a:avLst>
              <a:gd name="adj" fmla="val 18670"/>
            </a:avLst>
          </a:prstGeom>
          <a:solidFill>
            <a:srgbClr val="1F7135"/>
          </a:solidFill>
          <a:ln w="7620">
            <a:solidFill>
              <a:srgbClr val="388A4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7" name="Text 14"/>
          <p:cNvSpPr/>
          <p:nvPr/>
        </p:nvSpPr>
        <p:spPr>
          <a:xfrm>
            <a:off x="5207615" y="6239054"/>
            <a:ext cx="253484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5</a:t>
            </a:r>
            <a:endParaRPr lang="en-US" sz="1950" dirty="0"/>
          </a:p>
        </p:txBody>
      </p:sp>
      <p:sp>
        <p:nvSpPr>
          <p:cNvPr id="18" name="Text 15"/>
          <p:cNvSpPr/>
          <p:nvPr/>
        </p:nvSpPr>
        <p:spPr>
          <a:xfrm>
            <a:off x="5693450" y="6265426"/>
            <a:ext cx="2112407" cy="263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Activation rate</a:t>
            </a:r>
            <a:endParaRPr lang="en-US" sz="1650" dirty="0"/>
          </a:p>
        </p:txBody>
      </p:sp>
      <p:sp>
        <p:nvSpPr>
          <p:cNvPr id="19" name="Shape 16"/>
          <p:cNvSpPr/>
          <p:nvPr/>
        </p:nvSpPr>
        <p:spPr>
          <a:xfrm>
            <a:off x="9697283" y="6207443"/>
            <a:ext cx="380167" cy="380167"/>
          </a:xfrm>
          <a:prstGeom prst="roundRect">
            <a:avLst>
              <a:gd name="adj" fmla="val 18670"/>
            </a:avLst>
          </a:prstGeom>
          <a:solidFill>
            <a:srgbClr val="1F7135"/>
          </a:solidFill>
          <a:ln w="7620">
            <a:solidFill>
              <a:srgbClr val="388A4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0" name="Text 17"/>
          <p:cNvSpPr/>
          <p:nvPr/>
        </p:nvSpPr>
        <p:spPr>
          <a:xfrm>
            <a:off x="9760565" y="6239054"/>
            <a:ext cx="253484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6</a:t>
            </a:r>
            <a:endParaRPr lang="en-US" sz="1950" dirty="0"/>
          </a:p>
        </p:txBody>
      </p:sp>
      <p:sp>
        <p:nvSpPr>
          <p:cNvPr id="21" name="Text 18"/>
          <p:cNvSpPr/>
          <p:nvPr/>
        </p:nvSpPr>
        <p:spPr>
          <a:xfrm>
            <a:off x="10246400" y="6265426"/>
            <a:ext cx="2112407" cy="263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Time to Convert</a:t>
            </a:r>
            <a:endParaRPr lang="en-US" sz="1650" dirty="0"/>
          </a:p>
        </p:txBody>
      </p:sp>
      <p:sp>
        <p:nvSpPr>
          <p:cNvPr id="22" name="Shape 19"/>
          <p:cNvSpPr/>
          <p:nvPr/>
        </p:nvSpPr>
        <p:spPr>
          <a:xfrm>
            <a:off x="591383" y="6925508"/>
            <a:ext cx="380167" cy="380167"/>
          </a:xfrm>
          <a:prstGeom prst="roundRect">
            <a:avLst>
              <a:gd name="adj" fmla="val 18670"/>
            </a:avLst>
          </a:prstGeom>
          <a:solidFill>
            <a:srgbClr val="1F7135"/>
          </a:solidFill>
          <a:ln w="7620">
            <a:solidFill>
              <a:srgbClr val="388A4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3" name="Text 20"/>
          <p:cNvSpPr/>
          <p:nvPr/>
        </p:nvSpPr>
        <p:spPr>
          <a:xfrm>
            <a:off x="654665" y="6957120"/>
            <a:ext cx="253484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7</a:t>
            </a:r>
            <a:endParaRPr lang="en-US" sz="1950" dirty="0"/>
          </a:p>
        </p:txBody>
      </p:sp>
      <p:sp>
        <p:nvSpPr>
          <p:cNvPr id="24" name="Text 21"/>
          <p:cNvSpPr/>
          <p:nvPr/>
        </p:nvSpPr>
        <p:spPr>
          <a:xfrm>
            <a:off x="1140500" y="6983492"/>
            <a:ext cx="2112407" cy="263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Referral and Loyalty</a:t>
            </a:r>
            <a:endParaRPr lang="en-US" sz="1650" dirty="0"/>
          </a:p>
        </p:txBody>
      </p:sp>
      <p:sp>
        <p:nvSpPr>
          <p:cNvPr id="25" name="Shape 22"/>
          <p:cNvSpPr/>
          <p:nvPr/>
        </p:nvSpPr>
        <p:spPr>
          <a:xfrm>
            <a:off x="5144333" y="6925508"/>
            <a:ext cx="380167" cy="380167"/>
          </a:xfrm>
          <a:prstGeom prst="roundRect">
            <a:avLst>
              <a:gd name="adj" fmla="val 18670"/>
            </a:avLst>
          </a:prstGeom>
          <a:solidFill>
            <a:srgbClr val="1F7135"/>
          </a:solidFill>
          <a:ln w="7620">
            <a:solidFill>
              <a:srgbClr val="388A4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6" name="Text 23"/>
          <p:cNvSpPr/>
          <p:nvPr/>
        </p:nvSpPr>
        <p:spPr>
          <a:xfrm>
            <a:off x="5207615" y="6957120"/>
            <a:ext cx="253484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8</a:t>
            </a:r>
            <a:endParaRPr lang="en-US" sz="1950" dirty="0"/>
          </a:p>
        </p:txBody>
      </p:sp>
      <p:sp>
        <p:nvSpPr>
          <p:cNvPr id="27" name="Text 24"/>
          <p:cNvSpPr/>
          <p:nvPr/>
        </p:nvSpPr>
        <p:spPr>
          <a:xfrm>
            <a:off x="5693450" y="6983492"/>
            <a:ext cx="2112407" cy="263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Revenue Metrics</a:t>
            </a:r>
            <a:endParaRPr lang="en-US" sz="1650" dirty="0"/>
          </a:p>
        </p:txBody>
      </p:sp>
      <p:sp>
        <p:nvSpPr>
          <p:cNvPr id="28" name="Shape 25"/>
          <p:cNvSpPr/>
          <p:nvPr/>
        </p:nvSpPr>
        <p:spPr>
          <a:xfrm>
            <a:off x="9697283" y="6925508"/>
            <a:ext cx="380167" cy="380167"/>
          </a:xfrm>
          <a:prstGeom prst="roundRect">
            <a:avLst>
              <a:gd name="adj" fmla="val 18670"/>
            </a:avLst>
          </a:prstGeom>
          <a:solidFill>
            <a:srgbClr val="1F7135"/>
          </a:solidFill>
          <a:ln w="7620">
            <a:solidFill>
              <a:srgbClr val="388A4E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9" name="Text 26"/>
          <p:cNvSpPr/>
          <p:nvPr/>
        </p:nvSpPr>
        <p:spPr>
          <a:xfrm>
            <a:off x="9760565" y="6957120"/>
            <a:ext cx="253484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9</a:t>
            </a:r>
            <a:endParaRPr lang="en-US" sz="1950" dirty="0"/>
          </a:p>
        </p:txBody>
      </p:sp>
      <p:sp>
        <p:nvSpPr>
          <p:cNvPr id="30" name="Text 27"/>
          <p:cNvSpPr/>
          <p:nvPr/>
        </p:nvSpPr>
        <p:spPr>
          <a:xfrm>
            <a:off x="10246400" y="6983492"/>
            <a:ext cx="2293144" cy="263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Return On Investment </a:t>
            </a:r>
            <a:endParaRPr lang="en-US" sz="1650" dirty="0"/>
          </a:p>
        </p:txBody>
      </p:sp>
      <p:sp>
        <p:nvSpPr>
          <p:cNvPr id="31" name="Text 28"/>
          <p:cNvSpPr/>
          <p:nvPr/>
        </p:nvSpPr>
        <p:spPr>
          <a:xfrm>
            <a:off x="591383" y="7495699"/>
            <a:ext cx="13447633" cy="2702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endParaRPr lang="en-US" sz="13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CCCCC">
              <a:alpha val="8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793790" y="3406021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04C8E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"Before the metrics speak!!, let’s meet the language they speak!!!"</a:t>
            </a:r>
            <a:endParaRPr lang="en-US" sz="44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1345</Words>
  <Application>Microsoft Office PowerPoint</Application>
  <PresentationFormat>Custom</PresentationFormat>
  <Paragraphs>189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Consolas</vt:lpstr>
      <vt:lpstr>Inter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Haritha S</cp:lastModifiedBy>
  <cp:revision>1</cp:revision>
  <dcterms:created xsi:type="dcterms:W3CDTF">2025-06-30T15:12:10Z</dcterms:created>
  <dcterms:modified xsi:type="dcterms:W3CDTF">2025-06-30T16:17:45Z</dcterms:modified>
</cp:coreProperties>
</file>