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9" r:id="rId3"/>
    <p:sldMasterId id="2147483692" r:id="rId4"/>
  </p:sldMasterIdLst>
  <p:notesMasterIdLst>
    <p:notesMasterId r:id="rId34"/>
  </p:notesMasterIdLst>
  <p:sldIdLst>
    <p:sldId id="374" r:id="rId5"/>
    <p:sldId id="468" r:id="rId6"/>
    <p:sldId id="520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1" r:id="rId15"/>
    <p:sldId id="535" r:id="rId16"/>
    <p:sldId id="536" r:id="rId17"/>
    <p:sldId id="531" r:id="rId18"/>
    <p:sldId id="537" r:id="rId19"/>
    <p:sldId id="538" r:id="rId20"/>
    <p:sldId id="532" r:id="rId21"/>
    <p:sldId id="542" r:id="rId22"/>
    <p:sldId id="543" r:id="rId23"/>
    <p:sldId id="544" r:id="rId24"/>
    <p:sldId id="541" r:id="rId25"/>
    <p:sldId id="545" r:id="rId26"/>
    <p:sldId id="534" r:id="rId27"/>
    <p:sldId id="539" r:id="rId28"/>
    <p:sldId id="540" r:id="rId29"/>
    <p:sldId id="275" r:id="rId30"/>
    <p:sldId id="518" r:id="rId31"/>
    <p:sldId id="519" r:id="rId32"/>
    <p:sldId id="546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56"/>
    <a:srgbClr val="FF3300"/>
    <a:srgbClr val="DEEBF7"/>
    <a:srgbClr val="406DA5"/>
    <a:srgbClr val="DAE3F3"/>
    <a:srgbClr val="C6DFF5"/>
    <a:srgbClr val="7EB4DA"/>
    <a:srgbClr val="68C0C2"/>
    <a:srgbClr val="EF7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865" autoAdjust="0"/>
  </p:normalViewPr>
  <p:slideViewPr>
    <p:cSldViewPr snapToGrid="0">
      <p:cViewPr varScale="1">
        <p:scale>
          <a:sx n="80" d="100"/>
          <a:sy n="80" d="100"/>
        </p:scale>
        <p:origin x="-154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938E-ADF2-45CC-ABE9-52F69B7D4B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DE77-57D6-49C1-A633-EF74AB783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37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77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10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95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08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65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4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57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19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03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2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0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5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90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01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97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28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80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0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0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2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4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0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5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2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50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5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80682" y="1"/>
            <a:ext cx="625289" cy="87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635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8833F8-F44B-4AED-AFF0-33CCB9D7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A067C25-8076-4CAE-A89C-0C5F8663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23C98C0-B761-4585-BE10-6C4D0DA0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4DD590F-E6C9-414C-A8FC-01B956DE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0932219-54F6-4B76-AD13-B28A1761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06A8800-ED66-4766-A601-2FA2F91D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2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799FF7-C278-4265-8D60-726059E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57D408B-BB2B-4D4F-AFFC-B5A62C37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3D40D2F-8ACE-4DA9-8D21-22FEF9468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C9498DE-6E4F-4FFA-8909-628EC644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F5409F6-BE41-4398-A6D4-B45B21B3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22B296B-6B29-4CCC-97D1-BF02818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5FCAEEF-94F9-45FE-AD39-A181FD9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EBBDBF4-72ED-4481-B29B-3E81209E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B1EC02-7783-4A35-88E8-1CE78C4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1FBD4BE-B5D0-42D4-BAA1-012C4B9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379B7DC-419F-482E-9290-3ED61060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793DA1E-FAB2-4B74-8DB7-69FF12B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5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81E486C-78D9-410E-9BB5-7B90D9E8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43D9ECD-CCF1-4864-BAB5-EF15154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AD95E24-93DE-4C84-A63B-429DFDDA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1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763D02-BF5F-42F0-996C-282F962E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21A6F9F-1215-4CF9-89F8-AE5CEB40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8135175-F24B-46E2-AB9D-C7AD3EF52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AF0AB76-C56F-4383-8342-3E173A03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9F6F699-13C5-4FBC-9E3C-1E49EED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C1FEF12-5DEA-427F-81C4-D2D29D68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28DC47-E54D-4E61-B552-DE6123F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7318EC1-55D6-40B8-B9B0-366550116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457AC80-FC2E-4244-B552-E99475CB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36ACC1A-005B-48B6-AC46-38DD3676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0ED9AB3-705A-4E23-A394-7C1AC9ED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C6F3F0-82D6-4FFE-8DC1-1C7AD067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7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98C7E0-7CF2-48FE-98CD-035861CF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D16FA42-7935-4C9D-96BA-6168CB94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5913E7-A444-46A0-8016-8D0CA91D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C33246-C23E-4F63-A740-44F36EE1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A22547-D1C6-4CC9-BCE2-24805040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2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E61328D-EBC9-4BE0-B7BC-34AC4D79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2C966E-0842-457B-8B8C-9FB064E5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B9450D-5C45-47E0-9E72-28E34612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B8D126-748D-47DC-8C20-29F3AFE2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82A81A-15FC-4955-A68E-FEAA71B0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46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52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93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2F14DC0-CA6E-434F-960B-B88DCD979203}"/>
              </a:ext>
            </a:extLst>
          </p:cNvPr>
          <p:cNvSpPr/>
          <p:nvPr userDrawn="1"/>
        </p:nvSpPr>
        <p:spPr>
          <a:xfrm>
            <a:off x="129209" y="92765"/>
            <a:ext cx="675861" cy="742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51BE896-7B97-41AB-B0B0-7C67BBA1A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6"/>
          <a:stretch/>
        </p:blipFill>
        <p:spPr>
          <a:xfrm>
            <a:off x="4179447" y="0"/>
            <a:ext cx="4964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8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47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8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09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7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0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39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4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6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8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1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53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0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75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45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06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3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7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1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1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011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75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9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42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EB40-7A4E-4186-B255-4D67ED0C40AC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3D34-E332-4D0B-864C-165E0D63E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854ED4-AA9A-410C-B480-42875691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EDF827F-BD43-4848-BF8A-33FAA813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93F57F-1C17-480F-BBC1-363AAD7B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46617B0-D82B-4BED-B775-50EDC67D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BB056D-5E16-4E4E-A6CC-736A0DD0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4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9303C7-65B8-4C21-A9D9-8BF6D2CD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6BB9AB-B3FD-43C0-9F10-8A97856F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1F1E64-2667-437A-96DB-998214A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8CE172-FAD2-4CCA-9F34-5B7FEE8A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62B043-B09B-4353-AF22-30F1DA40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62E59E-155E-4A07-AF5F-B86A237C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EB43223-FBBF-4F1B-92DC-F51B441D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83CA5B-69BD-478D-B018-C35CE656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2F345E-AE9F-401E-BF0A-F0B6697D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7197BE-5985-4772-87BB-764CD271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斜纹 9"/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7D07314-3B4C-46B5-BD0A-CD4A7FECDDF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50" r:id="rId4"/>
    <p:sldLayoutId id="2147483657" r:id="rId5"/>
    <p:sldLayoutId id="2147483677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D04544C-FDEF-418A-8888-4DF8CCA9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363A222-5833-446A-A6DA-807F01DF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60D8BF-A1E1-4C10-899C-A701260B2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3A4094E-D159-4A15-BEF8-37CFE0D7D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B40744-1DE5-4990-9A61-FF30C2E0C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A825546A-FCFD-4F0E-A2A2-E7E4FBD0EB1D}"/>
              </a:ext>
            </a:extLst>
          </p:cNvPr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斜纹 7">
            <a:extLst>
              <a:ext uri="{FF2B5EF4-FFF2-40B4-BE49-F238E27FC236}">
                <a16:creationId xmlns:a16="http://schemas.microsoft.com/office/drawing/2014/main" xmlns="" id="{D01FDB34-971C-4120-BDE0-4F2B9335B278}"/>
              </a:ext>
            </a:extLst>
          </p:cNvPr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9198C16-EE4C-476F-8369-EC84F987DD5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5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8A1815C-7AA9-4804-A8B1-D0D93C3F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513"/>
            <a:ext cx="9144000" cy="521440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DBB68578-64EB-4F3A-8426-995363241F2F}"/>
              </a:ext>
            </a:extLst>
          </p:cNvPr>
          <p:cNvSpPr/>
          <p:nvPr/>
        </p:nvSpPr>
        <p:spPr>
          <a:xfrm>
            <a:off x="60435" y="36178"/>
            <a:ext cx="720969" cy="119190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7878111-C62D-49D1-B347-5EBCC850B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" y="131040"/>
            <a:ext cx="1472097" cy="14763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5539E60-BB39-4FE8-BE7F-EFE45CBA0B09}"/>
              </a:ext>
            </a:extLst>
          </p:cNvPr>
          <p:cNvSpPr txBox="1"/>
          <p:nvPr/>
        </p:nvSpPr>
        <p:spPr>
          <a:xfrm>
            <a:off x="1748673" y="1486166"/>
            <a:ext cx="5646654" cy="13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基础语法（一）：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条件判断语句、循环语句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1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猜拳游戏：石头剪刀布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电脑随机出一个[0,2]的随机数</a:t>
            </a:r>
            <a:endParaRPr lang="en-US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random.randint(a, b) ==&gt; 能够生成[a,b]的随机整数。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E6C7459-2EBA-46ED-8055-34717F5B2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48" y="5636129"/>
            <a:ext cx="3192687" cy="9244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9CA5FB8-189B-425E-B546-35111E85D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48" y="4172667"/>
            <a:ext cx="3148040" cy="9244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B0C5C8D2-7461-4E30-A719-01594D99A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911270"/>
            <a:ext cx="3213884" cy="9244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4793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8.1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循环就是让一件事情重复多次执行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里的循环有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循环和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里不支持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do…while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251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循环的基本使用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33EBDF4-A1DD-4E79-B1FF-FAB6292BC830}"/>
              </a:ext>
            </a:extLst>
          </p:cNvPr>
          <p:cNvSpPr/>
          <p:nvPr/>
        </p:nvSpPr>
        <p:spPr>
          <a:xfrm>
            <a:off x="4403842" y="1737977"/>
            <a:ext cx="3193460" cy="887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while </a:t>
            </a:r>
            <a:r>
              <a:rPr lang="zh-CN" altLang="en-US">
                <a:latin typeface="+mn-ea"/>
              </a:rPr>
              <a:t>判断条件</a:t>
            </a:r>
            <a:r>
              <a:rPr lang="en-US" altLang="zh-CN">
                <a:latin typeface="+mn-ea"/>
              </a:rPr>
              <a:t>:</a:t>
            </a:r>
          </a:p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    </a:t>
            </a:r>
            <a:r>
              <a:rPr lang="zh-CN" altLang="en-US">
                <a:latin typeface="+mn-ea"/>
              </a:rPr>
              <a:t>条件成立时执行的代码</a:t>
            </a:r>
            <a:endParaRPr lang="en-US" altLang="zh-CN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DB26817-0E2C-4CD2-A5D3-42F79066D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47" y="3802647"/>
            <a:ext cx="3841717" cy="15512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4032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循环的基本使用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代码练习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0-100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的所有整数之和。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C401CEF-0756-4B5E-ACED-2B311A3A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8.3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BF10803-2489-4D10-A9A8-48E57A3FC673}"/>
              </a:ext>
            </a:extLst>
          </p:cNvPr>
          <p:cNvSpPr/>
          <p:nvPr/>
        </p:nvSpPr>
        <p:spPr>
          <a:xfrm>
            <a:off x="482637" y="1406789"/>
            <a:ext cx="7867543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循环指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for…in…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range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内置类来生成指定区间的整数序列。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93DCC5E-4758-4836-A2A0-A14335493B9C}"/>
              </a:ext>
            </a:extLst>
          </p:cNvPr>
          <p:cNvSpPr/>
          <p:nvPr/>
        </p:nvSpPr>
        <p:spPr>
          <a:xfrm>
            <a:off x="5467903" y="2602510"/>
            <a:ext cx="3193460" cy="887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solidFill>
                  <a:srgbClr val="002060"/>
                </a:solidFill>
                <a:latin typeface="+mn-ea"/>
              </a:rPr>
              <a:t>for</a:t>
            </a:r>
            <a:r>
              <a:rPr lang="en-US" altLang="zh-CN">
                <a:latin typeface="+mn-ea"/>
              </a:rPr>
              <a:t> ele</a:t>
            </a:r>
            <a:r>
              <a:rPr lang="en-US" altLang="zh-CN">
                <a:solidFill>
                  <a:srgbClr val="002060"/>
                </a:solidFill>
                <a:latin typeface="+mn-ea"/>
              </a:rPr>
              <a:t> in </a:t>
            </a:r>
            <a:r>
              <a:rPr lang="en-US" altLang="zh-CN">
                <a:latin typeface="+mn-ea"/>
              </a:rPr>
              <a:t>iterable:</a:t>
            </a:r>
          </a:p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    </a:t>
            </a:r>
            <a:r>
              <a:rPr lang="zh-CN" altLang="en-US">
                <a:latin typeface="+mn-ea"/>
              </a:rPr>
              <a:t>条件成立时执行的代码</a:t>
            </a:r>
            <a:endParaRPr lang="en-US" altLang="zh-CN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57DEE32-8167-4EF1-868F-B1453F3C4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62" y="3975008"/>
            <a:ext cx="3961198" cy="10639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D526492-0A30-404B-B4FC-951AAA93AB66}"/>
              </a:ext>
            </a:extLst>
          </p:cNvPr>
          <p:cNvSpPr/>
          <p:nvPr/>
        </p:nvSpPr>
        <p:spPr>
          <a:xfrm>
            <a:off x="300003" y="5459158"/>
            <a:ext cx="8675773" cy="1090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的后面必须是可迭代对象。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目前接触的可迭代对象有：字符串、列表、元组、集合、字典、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range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611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8.3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BF10803-2489-4D10-A9A8-48E57A3FC673}"/>
              </a:ext>
            </a:extLst>
          </p:cNvPr>
          <p:cNvSpPr/>
          <p:nvPr/>
        </p:nvSpPr>
        <p:spPr>
          <a:xfrm>
            <a:off x="482637" y="1406789"/>
            <a:ext cx="7867543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循环指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for…in…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93DCC5E-4758-4836-A2A0-A14335493B9C}"/>
              </a:ext>
            </a:extLst>
          </p:cNvPr>
          <p:cNvSpPr/>
          <p:nvPr/>
        </p:nvSpPr>
        <p:spPr>
          <a:xfrm>
            <a:off x="5467903" y="2602510"/>
            <a:ext cx="3193460" cy="887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solidFill>
                  <a:srgbClr val="002060"/>
                </a:solidFill>
                <a:latin typeface="+mn-ea"/>
              </a:rPr>
              <a:t>for</a:t>
            </a:r>
            <a:r>
              <a:rPr lang="en-US" altLang="zh-CN">
                <a:latin typeface="+mn-ea"/>
              </a:rPr>
              <a:t> ele</a:t>
            </a:r>
            <a:r>
              <a:rPr lang="en-US" altLang="zh-CN">
                <a:solidFill>
                  <a:srgbClr val="002060"/>
                </a:solidFill>
                <a:latin typeface="+mn-ea"/>
              </a:rPr>
              <a:t> in </a:t>
            </a:r>
            <a:r>
              <a:rPr lang="en-US" altLang="zh-CN">
                <a:latin typeface="+mn-ea"/>
              </a:rPr>
              <a:t>iterable:</a:t>
            </a:r>
          </a:p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    </a:t>
            </a:r>
            <a:r>
              <a:rPr lang="zh-CN" altLang="en-US">
                <a:latin typeface="+mn-ea"/>
              </a:rPr>
              <a:t>条件成立时执行的代码</a:t>
            </a:r>
            <a:endParaRPr lang="en-US" altLang="zh-CN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E213FD2-8616-4C15-8CE0-BB653A982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34" y="4432053"/>
            <a:ext cx="2602987" cy="7486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xmlns="" id="{7A265190-2D78-4050-AE93-8A346D4681BB}"/>
              </a:ext>
            </a:extLst>
          </p:cNvPr>
          <p:cNvSpPr/>
          <p:nvPr/>
        </p:nvSpPr>
        <p:spPr>
          <a:xfrm>
            <a:off x="4250986" y="4621549"/>
            <a:ext cx="603115" cy="36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0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8.3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BF10803-2489-4D10-A9A8-48E57A3FC673}"/>
              </a:ext>
            </a:extLst>
          </p:cNvPr>
          <p:cNvSpPr/>
          <p:nvPr/>
        </p:nvSpPr>
        <p:spPr>
          <a:xfrm>
            <a:off x="482637" y="1406789"/>
            <a:ext cx="7867543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循环指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for…in…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代码练习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for…in…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0-100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的所有整数之和。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B9EBF04-3B5A-4F78-949A-50E5F163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50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8.4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BCAE717-8851-4902-86FD-1A257CCCEA0A}"/>
              </a:ext>
            </a:extLst>
          </p:cNvPr>
          <p:cNvSpPr/>
          <p:nvPr/>
        </p:nvSpPr>
        <p:spPr>
          <a:xfrm>
            <a:off x="482637" y="1406789"/>
            <a:ext cx="7867543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关键字的使用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里只能用于循环语句。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用来结束整个循环。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用来结束本轮循环，开启下一轮循环。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968FD74-2F69-4108-BB9F-B9DF1943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1" y="4031826"/>
            <a:ext cx="1750563" cy="14545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xmlns="" id="{CB53E531-EF44-44E6-9C08-0DEA0442E165}"/>
              </a:ext>
            </a:extLst>
          </p:cNvPr>
          <p:cNvSpPr/>
          <p:nvPr/>
        </p:nvSpPr>
        <p:spPr>
          <a:xfrm>
            <a:off x="2564127" y="4529727"/>
            <a:ext cx="603115" cy="36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B47B8B02-3051-4562-B676-6B00947F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658" y="3964633"/>
            <a:ext cx="1577838" cy="15860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xmlns="" id="{04919FA2-B97F-47B5-98B1-64B1D570AD9D}"/>
              </a:ext>
            </a:extLst>
          </p:cNvPr>
          <p:cNvSpPr/>
          <p:nvPr/>
        </p:nvSpPr>
        <p:spPr>
          <a:xfrm>
            <a:off x="6766837" y="4529726"/>
            <a:ext cx="603115" cy="36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2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8.5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4ABC440-8FEC-4F81-A356-4E1723B354DB}"/>
              </a:ext>
            </a:extLst>
          </p:cNvPr>
          <p:cNvSpPr/>
          <p:nvPr/>
        </p:nvSpPr>
        <p:spPr>
          <a:xfrm>
            <a:off x="482637" y="1406789"/>
            <a:ext cx="786754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嵌套：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单层循环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打印如下图所示的内容。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06105DB-6F45-4C90-A226-55587D4AB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299" y="3155009"/>
            <a:ext cx="1072101" cy="152351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F5B26A6-7E0A-4AAD-8430-6B6F74DF3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217" y="4225091"/>
            <a:ext cx="2758679" cy="9068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CAB8E1-FD5A-4A95-A9A9-92E001ADDAF2}"/>
              </a:ext>
            </a:extLst>
          </p:cNvPr>
          <p:cNvSpPr/>
          <p:nvPr/>
        </p:nvSpPr>
        <p:spPr>
          <a:xfrm>
            <a:off x="5448582" y="360382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8.5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4ABC440-8FEC-4F81-A356-4E1723B354DB}"/>
              </a:ext>
            </a:extLst>
          </p:cNvPr>
          <p:cNvSpPr/>
          <p:nvPr/>
        </p:nvSpPr>
        <p:spPr>
          <a:xfrm>
            <a:off x="482637" y="1406789"/>
            <a:ext cx="786754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嵌套：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循环嵌套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打印如下图所示的内容。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ED0233A-2897-4795-95C9-CEDAB5C8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87" y="3192453"/>
            <a:ext cx="1408091" cy="14869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5490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>
            <a:extLst>
              <a:ext uri="{FF2B5EF4-FFF2-40B4-BE49-F238E27FC236}">
                <a16:creationId xmlns:a16="http://schemas.microsoft.com/office/drawing/2014/main" xmlns="" id="{17573257-EB33-4BC2-80BE-75F4917BC86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基础语法（一）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43454CA-69FF-4A65-A9DE-785D713C06CD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A875992-025A-4272-9C15-C61B2D85B274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E7EC052-5D42-4F5E-8894-EA2FCC937858}"/>
              </a:ext>
            </a:extLst>
          </p:cNvPr>
          <p:cNvSpPr/>
          <p:nvPr/>
        </p:nvSpPr>
        <p:spPr>
          <a:xfrm>
            <a:off x="1092563" y="2067270"/>
            <a:ext cx="21627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条件判断语句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5217D95-C3EA-421E-8978-0E032EB4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2" y="3647550"/>
            <a:ext cx="3006286" cy="32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8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8.5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4ABC440-8FEC-4F81-A356-4E1723B354DB}"/>
              </a:ext>
            </a:extLst>
          </p:cNvPr>
          <p:cNvSpPr/>
          <p:nvPr/>
        </p:nvSpPr>
        <p:spPr>
          <a:xfrm>
            <a:off x="482637" y="1406789"/>
            <a:ext cx="786754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嵌套：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循环嵌套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打印如下图所示的内容。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EBB4739-7F0F-4100-8798-94796379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786" y="3191901"/>
            <a:ext cx="1176019" cy="12627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8513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8.5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4ABC440-8FEC-4F81-A356-4E1723B354DB}"/>
              </a:ext>
            </a:extLst>
          </p:cNvPr>
          <p:cNvSpPr/>
          <p:nvPr/>
        </p:nvSpPr>
        <p:spPr>
          <a:xfrm>
            <a:off x="482637" y="1406789"/>
            <a:ext cx="786754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练习：打印九九乘法表：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542934A-B49E-4ADA-9E37-137EAD91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24" y="3553273"/>
            <a:ext cx="7158751" cy="20321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15845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嵌套循环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4ABC440-8FEC-4F81-A356-4E1723B354DB}"/>
              </a:ext>
            </a:extLst>
          </p:cNvPr>
          <p:cNvSpPr/>
          <p:nvPr/>
        </p:nvSpPr>
        <p:spPr>
          <a:xfrm>
            <a:off x="482637" y="1406789"/>
            <a:ext cx="7867543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练习：打印九九乘法表：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422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8.6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for…else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359438D-9314-4316-BACC-E226F3484B77}"/>
              </a:ext>
            </a:extLst>
          </p:cNvPr>
          <p:cNvSpPr/>
          <p:nvPr/>
        </p:nvSpPr>
        <p:spPr>
          <a:xfrm>
            <a:off x="482637" y="1406789"/>
            <a:ext cx="7867543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for…else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当循环里的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没有被执行的时候，就会执行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8CD5A89-4C3D-494C-98C6-2746A654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432" y="3542184"/>
            <a:ext cx="5193952" cy="26525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9408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8.7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359438D-9314-4316-BACC-E226F3484B77}"/>
              </a:ext>
            </a:extLst>
          </p:cNvPr>
          <p:cNvSpPr/>
          <p:nvPr/>
        </p:nvSpPr>
        <p:spPr>
          <a:xfrm>
            <a:off x="482637" y="1406789"/>
            <a:ext cx="7867543" cy="143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编程练习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zh-CN" sz="2000">
                <a:solidFill>
                  <a:srgbClr val="7030A0"/>
                </a:solidFill>
                <a:latin typeface="+mn-ea"/>
              </a:rPr>
              <a:t>不断的让用户输入用户名和密码，只要用户名不是zhangsan,密码不是123,就一直问</a:t>
            </a:r>
            <a:r>
              <a:rPr lang="zh-CN" altLang="en-US" sz="2000">
                <a:solidFill>
                  <a:srgbClr val="7030A0"/>
                </a:solidFill>
                <a:latin typeface="+mn-ea"/>
              </a:rPr>
              <a:t>。</a:t>
            </a:r>
            <a:endParaRPr lang="zh-CN" altLang="zh-CN" sz="2000">
              <a:solidFill>
                <a:srgbClr val="7030A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B1E6572-A565-4CCE-A876-760C634D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74" y="3821976"/>
            <a:ext cx="5637944" cy="13045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7345959-DDFA-44D5-A2EB-75336CDC13AD}"/>
              </a:ext>
            </a:extLst>
          </p:cNvPr>
          <p:cNvSpPr/>
          <p:nvPr/>
        </p:nvSpPr>
        <p:spPr>
          <a:xfrm>
            <a:off x="521549" y="3011642"/>
            <a:ext cx="2839239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+mn-ea"/>
                <a:sym typeface="+mn-ea"/>
              </a:rPr>
              <a:t>以下代码是否正确？</a:t>
            </a:r>
            <a:endParaRPr lang="en-US" altLang="zh-CN" sz="2000">
              <a:solidFill>
                <a:srgbClr val="7030A0"/>
              </a:solidFill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525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8.7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359438D-9314-4316-BACC-E226F3484B77}"/>
              </a:ext>
            </a:extLst>
          </p:cNvPr>
          <p:cNvSpPr/>
          <p:nvPr/>
        </p:nvSpPr>
        <p:spPr>
          <a:xfrm>
            <a:off x="482637" y="1406789"/>
            <a:ext cx="7867543" cy="143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编程练习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zh-CN" sz="2000">
                <a:solidFill>
                  <a:srgbClr val="7030A0"/>
                </a:solidFill>
                <a:latin typeface="+mn-ea"/>
              </a:rPr>
              <a:t>不断的让用户输入用户名和密码，只要用户名不是zhangsan,密码不是123,就一直问</a:t>
            </a:r>
            <a:r>
              <a:rPr lang="zh-CN" altLang="en-US" sz="2000">
                <a:solidFill>
                  <a:srgbClr val="7030A0"/>
                </a:solidFill>
                <a:latin typeface="+mn-ea"/>
              </a:rPr>
              <a:t>。</a:t>
            </a:r>
            <a:endParaRPr lang="zh-CN" altLang="zh-CN" sz="200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898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57251"/>
            <a:ext cx="9144000" cy="70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1"/>
            <a:ext cx="9144000" cy="60007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66860" y="2311577"/>
            <a:ext cx="481028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7200" i="1" dirty="0">
                <a:latin typeface="Forte" panose="03060902040502070203" pitchFamily="66" charset="0"/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295529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3503E2-1BA6-41EB-95D5-ED839E6AEA19}"/>
              </a:ext>
            </a:extLst>
          </p:cNvPr>
          <p:cNvSpPr/>
          <p:nvPr/>
        </p:nvSpPr>
        <p:spPr>
          <a:xfrm>
            <a:off x="482636" y="1406789"/>
            <a:ext cx="8259429" cy="4623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简单编程题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根据输入的百分制成绩打印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”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及格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”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与“不及格”，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60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分以下为不及格。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根据输入的年龄打印“成年”或“未成年”，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岁以下为未成年，如果年龄不在正常范围（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0-150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岁）内，则打印“这不是人”。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输入两个整数，如果两个数相减的结果为奇数则输出该结果，否则输出提示信息“结果不是奇数”。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for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循环输出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0-100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内所有奇数。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while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循环输出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[0,100]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内所有偶数。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2103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3D319D9-5B66-4133-BA77-C68C24A2F997}"/>
              </a:ext>
            </a:extLst>
          </p:cNvPr>
          <p:cNvSpPr/>
          <p:nvPr/>
        </p:nvSpPr>
        <p:spPr>
          <a:xfrm>
            <a:off x="482636" y="1406789"/>
            <a:ext cx="8259429" cy="423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进阶编程题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统计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以内个位数是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，并且能够被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整除的数的个数。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输入任意一个正整数，求它是几位数。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打印所有水仙花数。（三位数，各个位的数的立方和等于该数）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写一个程序可以不断输入数字，若输入的为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，打印“程序结束”后，结束该程序。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2707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  Python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3D319D9-5B66-4133-BA77-C68C24A2F997}"/>
              </a:ext>
            </a:extLst>
          </p:cNvPr>
          <p:cNvSpPr/>
          <p:nvPr/>
        </p:nvSpPr>
        <p:spPr>
          <a:xfrm>
            <a:off x="482636" y="1406789"/>
            <a:ext cx="8259429" cy="5008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进阶编程题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统计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101-200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中素数的个数，并且输出所有的素数。（素数又叫质数，即只能被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和它本身整除的数）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求斐波那契数列中第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个数的值，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是正整数。（说明：斐波那契数列是这样的：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…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“百马百担”问题：一匹大马能驮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担货，一匹中马能驮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担货，两匹小马能驮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担货，如果用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匹马驮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100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担货，问有大中小马各几匹？（提示：穷举法）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一张纸的厚度大约是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0.08mm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，对折多少次后能达到珠穆朗玛峰的高度（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8848.13m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354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2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条件判断语句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if…else…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if…elif…elif…else…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里不支持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switch…case…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271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161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条件判断语句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25D4F2F-E120-4634-B35F-5702DBD41D89}"/>
              </a:ext>
            </a:extLst>
          </p:cNvPr>
          <p:cNvSpPr/>
          <p:nvPr/>
        </p:nvSpPr>
        <p:spPr>
          <a:xfrm>
            <a:off x="4403842" y="1737977"/>
            <a:ext cx="2957209" cy="887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if </a:t>
            </a:r>
            <a:r>
              <a:rPr lang="zh-CN" altLang="en-US">
                <a:latin typeface="+mn-ea"/>
              </a:rPr>
              <a:t>条件判断</a:t>
            </a:r>
            <a:r>
              <a:rPr lang="en-US" altLang="zh-CN">
                <a:latin typeface="+mn-ea"/>
              </a:rPr>
              <a:t>:</a:t>
            </a:r>
          </a:p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    </a:t>
            </a:r>
            <a:r>
              <a:rPr lang="zh-CN" altLang="en-US">
                <a:latin typeface="+mn-ea"/>
              </a:rPr>
              <a:t>条件成立时执行的代码</a:t>
            </a:r>
            <a:endParaRPr lang="zh-CN" altLang="en-US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8CEB15A-4094-4C97-AE7B-D593EB52E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83" y="3768120"/>
            <a:ext cx="3845074" cy="11772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云形 6">
            <a:extLst>
              <a:ext uri="{FF2B5EF4-FFF2-40B4-BE49-F238E27FC236}">
                <a16:creationId xmlns:a16="http://schemas.microsoft.com/office/drawing/2014/main" xmlns="" id="{544D85BC-5549-4501-BA1A-54E9CBE18F71}"/>
              </a:ext>
            </a:extLst>
          </p:cNvPr>
          <p:cNvSpPr/>
          <p:nvPr/>
        </p:nvSpPr>
        <p:spPr>
          <a:xfrm>
            <a:off x="5816437" y="3815113"/>
            <a:ext cx="1868969" cy="10425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代码是否</a:t>
            </a:r>
            <a:endParaRPr lang="en-US" altLang="zh-CN" sz="2000"/>
          </a:p>
          <a:p>
            <a:pPr algn="ctr"/>
            <a:r>
              <a:rPr lang="zh-CN" altLang="en-US" sz="2000"/>
              <a:t>正确？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xmlns="" id="{34C2AF9A-68C7-41D5-8585-8940033C79F5}"/>
              </a:ext>
            </a:extLst>
          </p:cNvPr>
          <p:cNvSpPr/>
          <p:nvPr/>
        </p:nvSpPr>
        <p:spPr>
          <a:xfrm>
            <a:off x="5087564" y="4143983"/>
            <a:ext cx="612843" cy="36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161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条件判断语句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…else…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25D4F2F-E120-4634-B35F-5702DBD41D89}"/>
              </a:ext>
            </a:extLst>
          </p:cNvPr>
          <p:cNvSpPr/>
          <p:nvPr/>
        </p:nvSpPr>
        <p:spPr>
          <a:xfrm>
            <a:off x="4403842" y="1737977"/>
            <a:ext cx="3193460" cy="174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if </a:t>
            </a:r>
            <a:r>
              <a:rPr lang="zh-CN" altLang="en-US">
                <a:latin typeface="+mn-ea"/>
              </a:rPr>
              <a:t>条件判断</a:t>
            </a:r>
            <a:r>
              <a:rPr lang="en-US" altLang="zh-CN">
                <a:latin typeface="+mn-ea"/>
              </a:rPr>
              <a:t>:</a:t>
            </a:r>
          </a:p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    </a:t>
            </a:r>
            <a:r>
              <a:rPr lang="zh-CN" altLang="en-US">
                <a:latin typeface="+mn-ea"/>
              </a:rPr>
              <a:t>条件成立时执行的代码</a:t>
            </a:r>
            <a:endParaRPr lang="en-US" altLang="zh-CN">
              <a:latin typeface="+mn-ea"/>
            </a:endParaRPr>
          </a:p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else:</a:t>
            </a:r>
          </a:p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    </a:t>
            </a:r>
            <a:r>
              <a:rPr lang="zh-CN" altLang="en-US">
                <a:latin typeface="+mn-ea"/>
              </a:rPr>
              <a:t>条件不成立时执行的代码</a:t>
            </a:r>
            <a:endParaRPr lang="zh-CN" altLang="en-US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485F7C8-D011-42A8-8930-692F9F29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08" y="3813040"/>
            <a:ext cx="5094418" cy="15010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7304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161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条件判断语句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if…elif…elif…else…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25D4F2F-E120-4634-B35F-5702DBD41D89}"/>
              </a:ext>
            </a:extLst>
          </p:cNvPr>
          <p:cNvSpPr/>
          <p:nvPr/>
        </p:nvSpPr>
        <p:spPr>
          <a:xfrm>
            <a:off x="4403842" y="1414260"/>
            <a:ext cx="4257521" cy="3457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if </a:t>
            </a:r>
            <a:r>
              <a:rPr lang="zh-CN" altLang="en-US">
                <a:latin typeface="+mn-ea"/>
              </a:rPr>
              <a:t>条件判断</a:t>
            </a:r>
            <a:r>
              <a:rPr lang="en-US" altLang="zh-CN">
                <a:latin typeface="+mn-ea"/>
              </a:rPr>
              <a:t>1:</a:t>
            </a:r>
          </a:p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    </a:t>
            </a:r>
            <a:r>
              <a:rPr lang="zh-CN" altLang="en-US">
                <a:latin typeface="+mn-ea"/>
              </a:rPr>
              <a:t>条件</a:t>
            </a:r>
            <a:r>
              <a:rPr lang="en-US" altLang="zh-CN">
                <a:latin typeface="+mn-ea"/>
              </a:rPr>
              <a:t>1</a:t>
            </a:r>
            <a:r>
              <a:rPr lang="zh-CN" altLang="en-US">
                <a:latin typeface="+mn-ea"/>
              </a:rPr>
              <a:t>成立时执行的代码</a:t>
            </a:r>
            <a:endParaRPr lang="en-US" altLang="zh-CN">
              <a:latin typeface="+mn-ea"/>
            </a:endParaRPr>
          </a:p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elif </a:t>
            </a:r>
            <a:r>
              <a:rPr lang="zh-CN" altLang="en-US">
                <a:latin typeface="+mn-ea"/>
              </a:rPr>
              <a:t>条件判断</a:t>
            </a:r>
            <a:r>
              <a:rPr lang="en-US" altLang="zh-CN">
                <a:latin typeface="+mn-ea"/>
              </a:rPr>
              <a:t>2:</a:t>
            </a:r>
          </a:p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    </a:t>
            </a:r>
            <a:r>
              <a:rPr lang="zh-CN" altLang="en-US">
                <a:latin typeface="+mn-ea"/>
              </a:rPr>
              <a:t>条件</a:t>
            </a:r>
            <a:r>
              <a:rPr lang="en-US" altLang="zh-CN">
                <a:latin typeface="+mn-ea"/>
              </a:rPr>
              <a:t>2</a:t>
            </a:r>
            <a:r>
              <a:rPr lang="zh-CN" altLang="en-US">
                <a:latin typeface="+mn-ea"/>
              </a:rPr>
              <a:t>成立时执行的代码</a:t>
            </a:r>
            <a:endParaRPr lang="en-US" altLang="zh-CN">
              <a:latin typeface="+mn-ea"/>
            </a:endParaRPr>
          </a:p>
          <a:p>
            <a:pPr>
              <a:lnSpc>
                <a:spcPct val="150000"/>
              </a:lnSpc>
              <a:spcBef>
                <a:spcPts val="100"/>
              </a:spcBef>
              <a:buSzPct val="70000"/>
            </a:pPr>
            <a:r>
              <a:rPr lang="en-US" altLang="zh-CN">
                <a:latin typeface="+mn-ea"/>
              </a:rPr>
              <a:t>elif </a:t>
            </a:r>
            <a:r>
              <a:rPr lang="zh-CN" altLang="en-US">
                <a:latin typeface="+mn-ea"/>
              </a:rPr>
              <a:t>条件判断</a:t>
            </a:r>
            <a:r>
              <a:rPr lang="en-US" altLang="zh-CN">
                <a:latin typeface="+mn-ea"/>
              </a:rPr>
              <a:t>3:</a:t>
            </a:r>
          </a:p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zh-CN" altLang="en-US">
                <a:latin typeface="+mn-ea"/>
              </a:rPr>
              <a:t>    条件</a:t>
            </a:r>
            <a:r>
              <a:rPr lang="en-US" altLang="zh-CN">
                <a:latin typeface="+mn-ea"/>
              </a:rPr>
              <a:t>3</a:t>
            </a:r>
            <a:r>
              <a:rPr lang="zh-CN" altLang="en-US">
                <a:latin typeface="+mn-ea"/>
              </a:rPr>
              <a:t>成立时执行的代码</a:t>
            </a:r>
            <a:endParaRPr lang="en-US" altLang="zh-CN">
              <a:latin typeface="+mn-ea"/>
            </a:endParaRPr>
          </a:p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else:</a:t>
            </a:r>
          </a:p>
          <a:p>
            <a:pPr>
              <a:lnSpc>
                <a:spcPct val="150000"/>
              </a:lnSpc>
              <a:spcBef>
                <a:spcPts val="100"/>
              </a:spcBef>
              <a:buSzPct val="70000"/>
              <a:buFont typeface="Arial"/>
              <a:buNone/>
            </a:pPr>
            <a:r>
              <a:rPr lang="en-US" altLang="zh-CN">
                <a:latin typeface="+mn-ea"/>
              </a:rPr>
              <a:t>    </a:t>
            </a:r>
            <a:r>
              <a:rPr lang="zh-CN" altLang="en-US">
                <a:latin typeface="+mn-ea"/>
              </a:rPr>
              <a:t>以上条件</a:t>
            </a:r>
            <a:r>
              <a:rPr lang="en-US" altLang="zh-CN">
                <a:latin typeface="+mn-ea"/>
              </a:rPr>
              <a:t>1/2/3</a:t>
            </a:r>
            <a:r>
              <a:rPr lang="zh-CN" altLang="en-US">
                <a:latin typeface="+mn-ea"/>
              </a:rPr>
              <a:t>均不成立时执行的代码</a:t>
            </a:r>
            <a:endParaRPr lang="zh-CN" altLang="en-US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C820374-1974-4AF5-9CAD-35EA7C705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6" y="3976093"/>
            <a:ext cx="3558848" cy="20575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E96F3F1-1517-4465-B622-39A834C12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652" y="5004882"/>
            <a:ext cx="2943899" cy="17046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8AC8B4CF-3962-4FC2-8962-3880D8D9D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88" y="3762714"/>
            <a:ext cx="3921206" cy="26855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228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语句的嵌套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1623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语句里再嵌套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注：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的强制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缩进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E98112C-F217-4729-920F-372031C7C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507" y="3270186"/>
            <a:ext cx="4407737" cy="25372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2104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084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pass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关键字的使用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pass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中没有特殊的含义，只是单纯用来占位，保证语句的完整性。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C150D35-6E5E-4486-9511-82E06418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41" y="3787762"/>
            <a:ext cx="3708099" cy="7239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F267BA9-35ED-4F25-9844-2AF3E3AB0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341" y="5014298"/>
            <a:ext cx="4599082" cy="8738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0316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条件判断语句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39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语句注意点：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区间判断允许连写。如：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&lt;= score &lt;=60</a:t>
            </a: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隐式类型转化。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后面需要的是一个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类型的值；如果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后面不是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类型，会自动转换为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三元表达式（对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if…else…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语句的简写）：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2F31D5B-CBCC-496A-AC40-1A3BC434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46500"/>
            <a:ext cx="3528366" cy="13945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xmlns="" id="{8E439013-CAF6-45EC-9FCF-CD625F4A6B83}"/>
              </a:ext>
            </a:extLst>
          </p:cNvPr>
          <p:cNvSpPr/>
          <p:nvPr/>
        </p:nvSpPr>
        <p:spPr>
          <a:xfrm>
            <a:off x="4377446" y="4883285"/>
            <a:ext cx="603115" cy="36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F32CC70-5FC3-4167-988B-6894075BC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991" y="4541232"/>
            <a:ext cx="3444538" cy="8763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034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黑体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9518</TotalTime>
  <Words>1239</Words>
  <Application>Microsoft Office PowerPoint</Application>
  <PresentationFormat>全屏显示(4:3)</PresentationFormat>
  <Paragraphs>211</Paragraphs>
  <Slides>29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Office 主题</vt:lpstr>
      <vt:lpstr>自定义设计方案</vt:lpstr>
      <vt:lpstr>1_自定义设计方案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张劼</dc:creator>
  <cp:lastModifiedBy>Colin</cp:lastModifiedBy>
  <cp:revision>813</cp:revision>
  <dcterms:created xsi:type="dcterms:W3CDTF">2017-02-20T09:48:42Z</dcterms:created>
  <dcterms:modified xsi:type="dcterms:W3CDTF">2021-09-12T12:52:25Z</dcterms:modified>
</cp:coreProperties>
</file>