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  <p:sldMasterId id="2147483679" r:id="rId3"/>
    <p:sldMasterId id="2147483692" r:id="rId4"/>
  </p:sldMasterIdLst>
  <p:notesMasterIdLst>
    <p:notesMasterId r:id="rId50"/>
  </p:notesMasterIdLst>
  <p:sldIdLst>
    <p:sldId id="374" r:id="rId5"/>
    <p:sldId id="468" r:id="rId6"/>
    <p:sldId id="520" r:id="rId7"/>
    <p:sldId id="540" r:id="rId8"/>
    <p:sldId id="541" r:id="rId9"/>
    <p:sldId id="542" r:id="rId10"/>
    <p:sldId id="543" r:id="rId11"/>
    <p:sldId id="544" r:id="rId12"/>
    <p:sldId id="545" r:id="rId13"/>
    <p:sldId id="546" r:id="rId14"/>
    <p:sldId id="548" r:id="rId15"/>
    <p:sldId id="547" r:id="rId16"/>
    <p:sldId id="552" r:id="rId17"/>
    <p:sldId id="553" r:id="rId18"/>
    <p:sldId id="554" r:id="rId19"/>
    <p:sldId id="555" r:id="rId20"/>
    <p:sldId id="556" r:id="rId21"/>
    <p:sldId id="557" r:id="rId22"/>
    <p:sldId id="558" r:id="rId23"/>
    <p:sldId id="559" r:id="rId24"/>
    <p:sldId id="561" r:id="rId25"/>
    <p:sldId id="562" r:id="rId26"/>
    <p:sldId id="560" r:id="rId27"/>
    <p:sldId id="563" r:id="rId28"/>
    <p:sldId id="564" r:id="rId29"/>
    <p:sldId id="565" r:id="rId30"/>
    <p:sldId id="580" r:id="rId31"/>
    <p:sldId id="581" r:id="rId32"/>
    <p:sldId id="582" r:id="rId33"/>
    <p:sldId id="566" r:id="rId34"/>
    <p:sldId id="567" r:id="rId35"/>
    <p:sldId id="568" r:id="rId36"/>
    <p:sldId id="569" r:id="rId37"/>
    <p:sldId id="570" r:id="rId38"/>
    <p:sldId id="571" r:id="rId39"/>
    <p:sldId id="572" r:id="rId40"/>
    <p:sldId id="575" r:id="rId41"/>
    <p:sldId id="577" r:id="rId42"/>
    <p:sldId id="578" r:id="rId43"/>
    <p:sldId id="576" r:id="rId44"/>
    <p:sldId id="579" r:id="rId45"/>
    <p:sldId id="275" r:id="rId46"/>
    <p:sldId id="313" r:id="rId47"/>
    <p:sldId id="344" r:id="rId48"/>
    <p:sldId id="343" r:id="rId4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856"/>
    <a:srgbClr val="FF3300"/>
    <a:srgbClr val="DEEBF7"/>
    <a:srgbClr val="406DA5"/>
    <a:srgbClr val="DAE3F3"/>
    <a:srgbClr val="C6DFF5"/>
    <a:srgbClr val="7EB4DA"/>
    <a:srgbClr val="68C0C2"/>
    <a:srgbClr val="EF7A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8" autoAdjust="0"/>
    <p:restoredTop sz="91865" autoAdjust="0"/>
  </p:normalViewPr>
  <p:slideViewPr>
    <p:cSldViewPr snapToGrid="0">
      <p:cViewPr varScale="1">
        <p:scale>
          <a:sx n="80" d="100"/>
          <a:sy n="80" d="100"/>
        </p:scale>
        <p:origin x="-1373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3938E-ADF2-45CC-ABE9-52F69B7D4B7C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2DE77-57D6-49C1-A633-EF74AB783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49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637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156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665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080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385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2087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6988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5944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5604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0311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830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700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3987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5231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7662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4264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5685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265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1274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2506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4380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250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171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9701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0607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7009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9268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6453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4255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9763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1291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527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251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16137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68585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580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806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972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775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959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DE77-57D6-49C1-A633-EF74AB783B7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428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80682" y="1"/>
            <a:ext cx="625289" cy="8740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163583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A8833F8-F44B-4AED-AFF0-33CCB9D7A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A067C25-8076-4CAE-A89C-0C5F8663E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323C98C0-B761-4585-BE10-6C4D0DA03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54DD590F-E6C9-414C-A8FC-01B956DE2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30932219-54F6-4B76-AD13-B28A17614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B06A8800-ED66-4766-A601-2FA2F91D2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628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8799FF7-C278-4265-8D60-726059ED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57D408B-BB2B-4D4F-AFFC-B5A62C37B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83D40D2F-8ACE-4DA9-8D21-22FEF9468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DC9498DE-6E4F-4FFA-8909-628EC6445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9F5409F6-BE41-4398-A6D4-B45B21B391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522B296B-6B29-4CCC-97D1-BF028182C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E5FCAEEF-94F9-45FE-AD39-A181FD955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9EBBDBF4-72ED-4481-B29B-3E81209EA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589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9B1EC02-7783-4A35-88E8-1CE78C410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21FBD4BE-B5D0-42D4-BAA1-012C4B935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3379B7DC-419F-482E-9290-3ED610600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E793DA1E-FAB2-4B74-8DB7-69FF12B36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355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781E486C-78D9-410E-9BB5-7B90D9E80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A43D9ECD-CCF1-4864-BAB5-EF151545F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8AD95E24-93DE-4C84-A63B-429DFDDAD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218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2763D02-BF5F-42F0-996C-282F962EA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21A6F9F-1215-4CF9-89F8-AE5CEB40C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58135175-F24B-46E2-AB9D-C7AD3EF52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AAF0AB76-C56F-4383-8342-3E173A039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59F6F699-13C5-4FBC-9E3C-1E49EEDB9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8C1FEF12-5DEA-427F-81C4-D2D29D684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232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028DC47-E54D-4E61-B552-DE6123F6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C7318EC1-55D6-40B8-B9B0-366550116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C457AC80-FC2E-4244-B552-E99475CB3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636ACC1A-005B-48B6-AC46-38DD36763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50ED9AB3-705A-4E23-A394-7C1AC9ED1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7DC6F3F0-82D6-4FFE-8DC1-1C7AD0673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471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E98C7E0-7CF2-48FE-98CD-035861CF7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DD16FA42-7935-4C9D-96BA-6168CB94B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F5913E7-A444-46A0-8016-8D0CA91DB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6C33246-C23E-4F63-A740-44F36EE17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CA22547-D1C6-4CC9-BCE2-248050402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0280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6E61328D-EBC9-4BE0-B7BC-34AC4D79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BC2C966E-0842-457B-8B8C-9FB064E51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1B9450D-5C45-47E0-9E72-28E346122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4B8D126-748D-47DC-8C20-29F3AFE26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C82A81A-15FC-4955-A68E-FEAA71B0F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3464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35287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293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82F14DC0-CA6E-434F-960B-B88DCD979203}"/>
              </a:ext>
            </a:extLst>
          </p:cNvPr>
          <p:cNvSpPr/>
          <p:nvPr userDrawn="1"/>
        </p:nvSpPr>
        <p:spPr>
          <a:xfrm>
            <a:off x="129209" y="92765"/>
            <a:ext cx="675861" cy="7421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F51BE896-7B97-41AB-B0B0-7C67BBA1A5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406"/>
          <a:stretch/>
        </p:blipFill>
        <p:spPr>
          <a:xfrm>
            <a:off x="4179447" y="0"/>
            <a:ext cx="49645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4080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5479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482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6096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870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6605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0785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8399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142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064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085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5412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3468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DDC2-45DF-417B-89E1-E34C8D34C366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0530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DDC2-45DF-417B-89E1-E34C8D34C366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2504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DDC2-45DF-417B-89E1-E34C8D34C366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5754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DDC2-45DF-417B-89E1-E34C8D34C366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5459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DDC2-45DF-417B-89E1-E34C8D34C366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4067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DDC2-45DF-417B-89E1-E34C8D34C366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230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DDC2-45DF-417B-89E1-E34C8D34C366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91790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DDC2-45DF-417B-89E1-E34C8D34C366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797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DDC2-45DF-417B-89E1-E34C8D34C366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716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90313"/>
            <a:ext cx="7886700" cy="6030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DDC2-45DF-417B-89E1-E34C8D34C366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71262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DDC2-45DF-417B-89E1-E34C8D34C366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2011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DDC2-45DF-417B-89E1-E34C8D34C366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77525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5972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190313"/>
            <a:ext cx="7886700" cy="6030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4234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EB40-7A4E-4186-B255-4D67ED0C40AC}" type="datetimeFigureOut">
              <a:rPr lang="zh-CN" altLang="en-US" smtClean="0"/>
              <a:pPr/>
              <a:t>2021/9/12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3D34-E332-4D0B-864C-165E0D63E4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025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6854ED4-AA9A-410C-B480-42875691B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7EDF827F-BD43-4848-BF8A-33FAA8133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293F57F-1C17-480F-BBC1-363AAD7B4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46617B0-D82B-4BED-B775-50EDC67DE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CBB056D-5E16-4E4E-A6CC-736A0DD02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049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39303C7-65B8-4C21-A9D9-8BF6D2CDE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96BB9AB-B3FD-43C0-9F10-8A97856FB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D1F1E64-2667-437A-96DB-998214ADE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18CE172-FAD2-4CCA-9F34-5B7FEE8A5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262B043-B09B-4353-AF22-30F1DA40C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691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B62E59E-155E-4A07-AF5F-B86A237CE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EB43223-FBBF-4F1B-92DC-F51B441D5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083CA5B-69BD-478D-B018-C35CE656A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4087-BA85-4E84-BCB0-39EB2AC6FD7C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12F345E-AE9F-401E-BF0A-F0B6697D5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57197BE-5985-4772-87BB-764CD2718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72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DDDC2-45DF-417B-89E1-E34C8D34C366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>
            <a:off x="250821" y="224728"/>
            <a:ext cx="263769" cy="403830"/>
          </a:xfrm>
          <a:prstGeom prst="parallelogram">
            <a:avLst>
              <a:gd name="adj" fmla="val 63710"/>
            </a:avLst>
          </a:prstGeom>
          <a:solidFill>
            <a:srgbClr val="406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斜纹 9"/>
          <p:cNvSpPr/>
          <p:nvPr userDrawn="1"/>
        </p:nvSpPr>
        <p:spPr>
          <a:xfrm>
            <a:off x="261372" y="224728"/>
            <a:ext cx="106107" cy="239506"/>
          </a:xfrm>
          <a:prstGeom prst="diagStripe">
            <a:avLst/>
          </a:prstGeom>
          <a:solidFill>
            <a:srgbClr val="406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F7D07314-3B4C-46B5-BD0A-CD4A7FECDDF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248" y="259820"/>
            <a:ext cx="1099931" cy="33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85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63" r:id="rId3"/>
    <p:sldLayoutId id="2147483650" r:id="rId4"/>
    <p:sldLayoutId id="2147483657" r:id="rId5"/>
    <p:sldLayoutId id="2147483677" r:id="rId6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ED04544C-FDEF-418A-8888-4DF8CCA9F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363A222-5833-446A-A6DA-807F01DF3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560D8BF-A1E1-4C10-899C-A701260B2D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D4087-BA85-4E84-BCB0-39EB2AC6FD7C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3A4094E-D159-4A15-BEF8-37CFE0D7D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DB40744-1DE5-4990-9A61-FF30C2E0C3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1DC0F-7768-4557-9E7B-E218549A2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39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8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DDDC2-45DF-417B-89E1-E34C8D34C366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980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DDDC2-45DF-417B-89E1-E34C8D34C366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B1F74-C4D7-4FD7-B946-4EA76DA61C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平行四边形 6">
            <a:extLst>
              <a:ext uri="{FF2B5EF4-FFF2-40B4-BE49-F238E27FC236}">
                <a16:creationId xmlns:a16="http://schemas.microsoft.com/office/drawing/2014/main" xmlns="" id="{A825546A-FCFD-4F0E-A2A2-E7E4FBD0EB1D}"/>
              </a:ext>
            </a:extLst>
          </p:cNvPr>
          <p:cNvSpPr/>
          <p:nvPr userDrawn="1"/>
        </p:nvSpPr>
        <p:spPr>
          <a:xfrm>
            <a:off x="250821" y="224728"/>
            <a:ext cx="263769" cy="403830"/>
          </a:xfrm>
          <a:prstGeom prst="parallelogram">
            <a:avLst>
              <a:gd name="adj" fmla="val 63710"/>
            </a:avLst>
          </a:prstGeom>
          <a:solidFill>
            <a:srgbClr val="406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斜纹 7">
            <a:extLst>
              <a:ext uri="{FF2B5EF4-FFF2-40B4-BE49-F238E27FC236}">
                <a16:creationId xmlns:a16="http://schemas.microsoft.com/office/drawing/2014/main" xmlns="" id="{D01FDB34-971C-4120-BDE0-4F2B9335B278}"/>
              </a:ext>
            </a:extLst>
          </p:cNvPr>
          <p:cNvSpPr/>
          <p:nvPr userDrawn="1"/>
        </p:nvSpPr>
        <p:spPr>
          <a:xfrm>
            <a:off x="261372" y="224728"/>
            <a:ext cx="106107" cy="239506"/>
          </a:xfrm>
          <a:prstGeom prst="diagStripe">
            <a:avLst/>
          </a:prstGeom>
          <a:solidFill>
            <a:srgbClr val="406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79198C16-EE4C-476F-8369-EC84F987DD57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248" y="259820"/>
            <a:ext cx="1099931" cy="33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157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78A1815C-7AA9-4804-A8B1-D0D93C3F8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7513"/>
            <a:ext cx="9144000" cy="5214405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DBB68578-64EB-4F3A-8426-995363241F2F}"/>
              </a:ext>
            </a:extLst>
          </p:cNvPr>
          <p:cNvSpPr/>
          <p:nvPr/>
        </p:nvSpPr>
        <p:spPr>
          <a:xfrm>
            <a:off x="60435" y="36178"/>
            <a:ext cx="720969" cy="119190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77878111-C62D-49D1-B347-5EBCC850B7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0" y="131040"/>
            <a:ext cx="1472097" cy="147637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15539E60-BB39-4FE8-BE7F-EFE45CBA0B09}"/>
              </a:ext>
            </a:extLst>
          </p:cNvPr>
          <p:cNvSpPr txBox="1"/>
          <p:nvPr/>
        </p:nvSpPr>
        <p:spPr>
          <a:xfrm>
            <a:off x="1748673" y="1486166"/>
            <a:ext cx="5646654" cy="131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基础语法（一）：</a:t>
            </a:r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6116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 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9.2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字符串的下标和切片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243074" cy="3423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切片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切片就是从字符串里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复制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一段指定的内容，生成一个新给字符串。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切片语法：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m[start:end:step]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step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默认为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切片语法：包含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start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，不包含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end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切片语法：如果只设置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start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，会“截取”到最后。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切片语法：如果只设置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end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，会从头开始“截取”到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end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前一个字符。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代码示例：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4EC4BC66-84B9-41DD-9BD5-790540821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256" y="4830290"/>
            <a:ext cx="5432364" cy="167751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608703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 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9.2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字符串的下标和切片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243074" cy="4377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切片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其它情况举例：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step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为负数表示从右往左数。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start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end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如果是负数，表示从右开始数。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E64D3066-F12D-4F13-8A2B-98BD1B851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497" y="2819571"/>
            <a:ext cx="1966064" cy="17831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1814FF92-23FE-4B77-BC67-3694C6E68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3106" y="2819572"/>
            <a:ext cx="4407642" cy="178317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4CD693CE-6F80-474F-B568-D3667CAFF1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2117" y="1981203"/>
            <a:ext cx="4772148" cy="38857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17882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 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9.3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字符串常见操作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243074" cy="3423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。。。。。。。。。。。。。。。。。。。。。。。。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1111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 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9.3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字符串常见操作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243074" cy="4854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字符串的常见操作包括：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获取长度：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len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查找内容：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find,index,rfind,rindex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判断：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startswitch,endswitch,isalpha,isdight,isalnum,isspace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计算出现次数：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count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替换内容：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replace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切割字符串：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split,rsplit,splitlines,partition,rpartition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修改大小写：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capitalize,title,upper,lower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空格处理：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ljust,rjust,center,lstrip,rstrip,strip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字符串拼接：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join</a:t>
            </a:r>
          </a:p>
        </p:txBody>
      </p:sp>
    </p:spTree>
    <p:extLst>
      <p:ext uri="{BB962C8B-B14F-4D97-AF65-F5344CB8AC3E}">
        <p14:creationId xmlns:p14="http://schemas.microsoft.com/office/powerpoint/2010/main" val="2433624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 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9.3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字符串常见操作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243074" cy="1515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字符串的常见操作包括：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获取长度：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len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9A040721-FC61-468B-9840-DEDE51013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830" y="3046943"/>
            <a:ext cx="4207342" cy="76411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420322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 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9.3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字符串常见操作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243074" cy="1038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字符串的常见操作包括：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查找内容：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find, index, rfind, rindex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86B8B81A-5A19-478D-B94A-07A803831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052" y="2834962"/>
            <a:ext cx="6424734" cy="294326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351944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 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9.3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字符串常见操作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243074" cy="1992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字符串的常见操作包括：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判断：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startswitch, endswitch, isalpha, isdight, isalnum, isspace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is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开头的是判断，返回结果为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bool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类型。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2D6BA0E2-C471-46DA-A472-B6FDB0EDD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076" y="3399129"/>
            <a:ext cx="7149032" cy="256504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837420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 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9.3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字符串常见操作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243074" cy="1992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字符串的常见操作包括：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判断：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startswitch, endswitch, isalpha, isdight, isalnum, isspace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is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开头的是判断，返回结果为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bool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类型。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AC3B2712-04E6-4AAB-B0CF-9E9FAEDB1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4634" y="3918130"/>
            <a:ext cx="3244264" cy="122780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770259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 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9.3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字符串常见操作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243074" cy="1038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字符串的常见操作包括：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计算出现次数：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count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68E82C79-3C37-46CA-A4A3-BB0BB696C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215" y="3005430"/>
            <a:ext cx="4512929" cy="66189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916360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 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9.3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字符串常见操作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243074" cy="1038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字符串的常见操作包括：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替换内容：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replace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4A950129-2192-4845-8B9C-7165DD687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324" y="3147350"/>
            <a:ext cx="3769578" cy="87151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xmlns="" id="{06A444E8-2476-4808-A568-7097DBF76562}"/>
              </a:ext>
            </a:extLst>
          </p:cNvPr>
          <p:cNvSpPr/>
          <p:nvPr/>
        </p:nvSpPr>
        <p:spPr>
          <a:xfrm>
            <a:off x="5508848" y="3378828"/>
            <a:ext cx="600276" cy="4085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B4344007-A2B6-4164-B26E-82104DAA97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070" y="3244174"/>
            <a:ext cx="1091066" cy="63352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53621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5">
            <a:extLst>
              <a:ext uri="{FF2B5EF4-FFF2-40B4-BE49-F238E27FC236}">
                <a16:creationId xmlns:a16="http://schemas.microsoft.com/office/drawing/2014/main" xmlns="" id="{17573257-EB33-4BC2-80BE-75F4917BC86B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基础语法（一）</a:t>
            </a:r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343454CA-69FF-4A65-A9DE-785D713C06CD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DA875992-025A-4272-9C15-C61B2D85B274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BE7EC052-5D42-4F5E-8894-EA2FCC937858}"/>
              </a:ext>
            </a:extLst>
          </p:cNvPr>
          <p:cNvSpPr/>
          <p:nvPr/>
        </p:nvSpPr>
        <p:spPr>
          <a:xfrm>
            <a:off x="1092563" y="2067270"/>
            <a:ext cx="3839360" cy="3269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9.1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9.2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字符串的下标和切片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9.3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字符串常见操作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9.4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字符集和编码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9.5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成员运算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9.6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format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D5217D95-C3EA-421E-8978-0E032EB40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242" y="3647550"/>
            <a:ext cx="3006286" cy="320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383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 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9.3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字符串常见操作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243074" cy="3423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字符串的常见操作包括：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切割字符串：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split, rsplit, splitlines,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split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方法可以将字符串切割为列表。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D0EF5BAE-6B62-4C9A-AB6A-CD683118F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080" y="3142858"/>
            <a:ext cx="6155840" cy="69304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D605F05F-475C-47E5-A1F8-F11C3F277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4081" y="4322004"/>
            <a:ext cx="6155840" cy="100548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94FB9710-1724-4FE2-A612-5A28B9F2C1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4080" y="5813589"/>
            <a:ext cx="6155840" cy="59309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118284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 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9.3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字符串常见操作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243074" cy="1515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字符串的常见操作包括：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切割字符串：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partition, rpartition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partition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是指定一个字符串作为分隔符。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B6980CEA-86B7-4F9C-A7EA-73909B5E6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074" y="3106870"/>
            <a:ext cx="5225852" cy="183478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696266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 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9.3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字符串常见操作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243074" cy="1511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字符串的常见操作包括：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切割字符串：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partition, rpartition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zh-CN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用法举例： 获取文件名和后缀</a:t>
            </a:r>
            <a:r>
              <a:rPr lang="zh-CN" altLang="en-US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</a:t>
            </a:r>
            <a:endParaRPr lang="en-US" altLang="zh-CN" sz="200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6BEF7A4D-2FBB-41CF-84BC-862486169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287" y="3429000"/>
            <a:ext cx="6973426" cy="144455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70567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 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9.3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字符串常见操作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243074" cy="1038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字符串的常见操作包括：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修改大小写：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capitalize, title, upper, lower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378A9646-B682-45AA-88DE-54210FBA1710}"/>
              </a:ext>
            </a:extLst>
          </p:cNvPr>
          <p:cNvSpPr txBox="1"/>
          <p:nvPr/>
        </p:nvSpPr>
        <p:spPr>
          <a:xfrm>
            <a:off x="121596" y="2636018"/>
            <a:ext cx="8900808" cy="21243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‘hello word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yes’</a:t>
            </a:r>
            <a:b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(x.capitalize())       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只有Hello首字母大写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zh-CN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令第一个单词首字母大写</a:t>
            </a:r>
            <a:r>
              <a:rPr kumimoji="0" lang="zh-CN" altLang="zh-CN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‘hello’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.upper())    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；转为大写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‘WorLd’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.lower())    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world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；转为小写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'hello world'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.title())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 World 每个单词的首字母均大写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E3F77B84-583C-47C0-A9B8-44FA5A392856}"/>
              </a:ext>
            </a:extLst>
          </p:cNvPr>
          <p:cNvSpPr txBox="1"/>
          <p:nvPr/>
        </p:nvSpPr>
        <p:spPr>
          <a:xfrm>
            <a:off x="1350271" y="4997866"/>
            <a:ext cx="6507805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 True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content =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请输入内容（输入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退出）：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您输入的内容是：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content)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content.lower() == 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'exit'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break</a:t>
            </a:r>
            <a:endParaRPr kumimoji="0" lang="zh-CN" altLang="zh-CN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236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 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9.3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字符串常见操作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243074" cy="1915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字符串的常见操作包括：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空格处理：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ljust, rjust, center, lstrip, rstrip, strip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ljust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length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）让字符串以指定长度显示，如果长度不够，默认右侧以空格补齐。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DAC10025-6C69-45BD-A110-DC1EB2C5C1FF}"/>
              </a:ext>
            </a:extLst>
          </p:cNvPr>
          <p:cNvSpPr txBox="1"/>
          <p:nvPr/>
        </p:nvSpPr>
        <p:spPr>
          <a:xfrm>
            <a:off x="905839" y="3535816"/>
            <a:ext cx="7396669" cy="2578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'Monday'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.ljust(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      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ljust(width,fillchar)</a:t>
            </a:r>
            <a:b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'Monday'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.ljust(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'+'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 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Monday++++</a:t>
            </a:r>
            <a:b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'Monday'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.rjust(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'+'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 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++++Monday</a:t>
            </a:r>
            <a:b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'apple'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.center(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'.'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 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..apple...</a:t>
            </a:r>
            <a:b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  apple   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.lstrip())    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去掉左边空格</a:t>
            </a:r>
            <a:b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  apple   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.rstrip())    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去掉右边空格</a:t>
            </a:r>
            <a:b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  apple   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.strip())     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去掉两边空格</a:t>
            </a:r>
            <a:endParaRPr kumimoji="0" lang="zh-CN" altLang="zh-CN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0041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 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9.3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字符串常见操作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243074" cy="1515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字符串的常见操作包括：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字符串拼接：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join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将列表转换为字符串。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255761F2-4248-4116-BBF6-4334D911D152}"/>
              </a:ext>
            </a:extLst>
          </p:cNvPr>
          <p:cNvSpPr txBox="1"/>
          <p:nvPr/>
        </p:nvSpPr>
        <p:spPr>
          <a:xfrm>
            <a:off x="628650" y="3172185"/>
            <a:ext cx="7966953" cy="294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'zhao-qian-sun-li-wang'</a:t>
            </a:r>
            <a:b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(x.split(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'-'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  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['zhao', 'qian', 'sun', 'li', 'wang']</a:t>
            </a:r>
            <a:b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              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zhao-qian-sun-li-wang</a:t>
            </a:r>
            <a:b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[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'zhao'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'qian'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'sun'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'li'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'wang'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'-'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.join(y))    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zhao-qian-sun-li-wang</a:t>
            </a:r>
            <a:b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'*'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.join(y))    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zhao*qian*sun*li*wang</a:t>
            </a:r>
            <a:b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'-'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.join(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y-e-s</a:t>
            </a:r>
            <a:endParaRPr kumimoji="0" lang="zh-CN" altLang="zh-CN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483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 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9.3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字符串常见操作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243074" cy="4223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字符串的常见操作包括：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复习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字符串里有限度的支持加法和乘法运算符。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两个字符串类型的数据使用加法运算符，用来拼接两个字符串。在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Python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里数字和字符串不能做加法运算。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数字和字符串之间使用乘法运算符，用于将字符串重复多次。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字符串之间使用比较运算符，会根据各个字符的编码值逐一进行比较。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数字和字符串之间，做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==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运算的结果是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False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，做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!=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运算的结果是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True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，其它的比较运算均不支持，否则会报错。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60973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 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9.3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字符串常见操作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243074" cy="2469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Test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7030A0"/>
                </a:solidFill>
                <a:latin typeface="+mn-ea"/>
              </a:rPr>
              <a:t>模拟生成指定长度的随机密码</a:t>
            </a:r>
            <a:r>
              <a:rPr lang="zh-CN" altLang="en-US" sz="2000">
                <a:solidFill>
                  <a:srgbClr val="7030A0"/>
                </a:solidFill>
                <a:latin typeface="+mn-ea"/>
                <a:sym typeface="Wingdings" panose="05000000000000000000" pitchFamily="2" charset="2"/>
              </a:rPr>
              <a:t>。</a:t>
            </a:r>
            <a:endParaRPr lang="en-US" altLang="zh-CN" sz="2000">
              <a:solidFill>
                <a:srgbClr val="7030A0"/>
              </a:solidFill>
              <a:latin typeface="+mn-ea"/>
              <a:sym typeface="Wingdings" panose="05000000000000000000" pitchFamily="2" charset="2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+mn-ea"/>
                <a:sym typeface="Wingdings" panose="05000000000000000000" pitchFamily="2" charset="2"/>
              </a:rPr>
              <a:t>(</a:t>
            </a:r>
            <a:r>
              <a:rPr lang="zh-CN" altLang="en-US" sz="2000">
                <a:latin typeface="+mn-ea"/>
              </a:rPr>
              <a:t>随机生成由字母和数字构成的指定长度的字符串。</a:t>
            </a:r>
            <a:r>
              <a:rPr lang="en-US" altLang="zh-CN" sz="2000">
                <a:latin typeface="+mn-ea"/>
                <a:sym typeface="Wingdings" panose="05000000000000000000" pitchFamily="2" charset="2"/>
              </a:rPr>
              <a:t>)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+mn-ea"/>
              <a:sym typeface="Wingdings" panose="05000000000000000000" pitchFamily="2" charset="2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+mn-ea"/>
                <a:sym typeface="Wingdings" panose="05000000000000000000" pitchFamily="2" charset="2"/>
              </a:rPr>
              <a:t>提示：</a:t>
            </a:r>
            <a:endParaRPr lang="en-US" altLang="zh-CN" sz="2000">
              <a:latin typeface="+mn-ea"/>
              <a:sym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34C8EF5F-4440-4A97-A42B-413A2592A931}"/>
              </a:ext>
            </a:extLst>
          </p:cNvPr>
          <p:cNvSpPr txBox="1"/>
          <p:nvPr/>
        </p:nvSpPr>
        <p:spPr>
          <a:xfrm>
            <a:off x="1100831" y="3904863"/>
            <a:ext cx="6579909" cy="142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1. </a:t>
            </a:r>
            <a:r>
              <a:rPr lang="zh-CN" altLang="en-US" sz="2000" dirty="0">
                <a:latin typeface="+mn-ea"/>
              </a:rPr>
              <a:t>候选</a:t>
            </a:r>
            <a:r>
              <a:rPr lang="zh-CN" altLang="en-US" sz="2000">
                <a:latin typeface="+mn-ea"/>
              </a:rPr>
              <a:t>字符：</a:t>
            </a:r>
            <a:r>
              <a:rPr lang="en-US" altLang="zh-CN" sz="2000">
                <a:latin typeface="+mn-ea"/>
              </a:rPr>
              <a:t>   </a:t>
            </a:r>
            <a:r>
              <a:rPr lang="en-US" altLang="zh-CN" sz="2000" dirty="0">
                <a:latin typeface="+mn-ea"/>
              </a:rPr>
              <a:t>string</a:t>
            </a:r>
            <a:r>
              <a:rPr lang="zh-CN" altLang="en-US" sz="2000" dirty="0">
                <a:latin typeface="+mn-ea"/>
              </a:rPr>
              <a:t>中的英文字母大小写、数字字符。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+mn-ea"/>
              </a:rPr>
              <a:t>2</a:t>
            </a:r>
            <a:r>
              <a:rPr lang="en-US" altLang="zh-CN" sz="2000" dirty="0">
                <a:latin typeface="+mn-ea"/>
              </a:rPr>
              <a:t>. random</a:t>
            </a:r>
            <a:r>
              <a:rPr lang="zh-CN" altLang="en-US" sz="2000" dirty="0">
                <a:latin typeface="+mn-ea"/>
              </a:rPr>
              <a:t>中的 </a:t>
            </a:r>
            <a:r>
              <a:rPr lang="en-US" altLang="zh-CN" sz="2000" dirty="0">
                <a:latin typeface="+mn-ea"/>
              </a:rPr>
              <a:t>choice</a:t>
            </a:r>
            <a:r>
              <a:rPr lang="zh-CN" altLang="en-US" sz="2000" dirty="0">
                <a:latin typeface="+mn-ea"/>
              </a:rPr>
              <a:t>，随机选取字符。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+mn-ea"/>
              </a:rPr>
              <a:t>3</a:t>
            </a:r>
            <a:r>
              <a:rPr lang="en-US" altLang="zh-CN" sz="2000" dirty="0">
                <a:latin typeface="+mn-ea"/>
              </a:rPr>
              <a:t>. </a:t>
            </a:r>
            <a:r>
              <a:rPr lang="zh-CN" altLang="en-US" sz="2000" dirty="0">
                <a:latin typeface="+mn-ea"/>
              </a:rPr>
              <a:t>字符串方法</a:t>
            </a:r>
            <a:r>
              <a:rPr lang="en-US" altLang="zh-CN" sz="2000" dirty="0">
                <a:latin typeface="+mn-ea"/>
              </a:rPr>
              <a:t>join()</a:t>
            </a:r>
            <a:r>
              <a:rPr lang="zh-CN" altLang="en-US" sz="2000" dirty="0">
                <a:latin typeface="+mn-ea"/>
              </a:rPr>
              <a:t>连接为字符串。</a:t>
            </a:r>
          </a:p>
        </p:txBody>
      </p:sp>
      <p:sp>
        <p:nvSpPr>
          <p:cNvPr id="7" name="对话气泡: 椭圆形 6">
            <a:extLst>
              <a:ext uri="{FF2B5EF4-FFF2-40B4-BE49-F238E27FC236}">
                <a16:creationId xmlns:a16="http://schemas.microsoft.com/office/drawing/2014/main" xmlns="" id="{6002C0FE-5D0A-4F75-AC6D-154888EDA0E5}"/>
              </a:ext>
            </a:extLst>
          </p:cNvPr>
          <p:cNvSpPr/>
          <p:nvPr/>
        </p:nvSpPr>
        <p:spPr>
          <a:xfrm>
            <a:off x="3692198" y="3220016"/>
            <a:ext cx="3572759" cy="58477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latin typeface="+mn-ea"/>
              </a:rPr>
              <a:t>ascii_letters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digits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9156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 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9.3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字符串常见操作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243074" cy="4346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Test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7030A0"/>
                </a:solidFill>
                <a:latin typeface="+mn-ea"/>
              </a:rPr>
              <a:t>模拟生成指定长度的随机密码</a:t>
            </a:r>
            <a:r>
              <a:rPr lang="zh-CN" altLang="en-US" sz="2000">
                <a:solidFill>
                  <a:srgbClr val="7030A0"/>
                </a:solidFill>
                <a:latin typeface="+mn-ea"/>
                <a:sym typeface="+mn-ea"/>
              </a:rPr>
              <a:t>实现 凯撒加密算法，对英文字母处理 把每个英文字母变为其后面的第</a:t>
            </a:r>
            <a:r>
              <a:rPr lang="en-US" altLang="zh-CN" sz="2000">
                <a:solidFill>
                  <a:srgbClr val="7030A0"/>
                </a:solidFill>
                <a:latin typeface="+mn-ea"/>
                <a:sym typeface="+mn-ea"/>
              </a:rPr>
              <a:t>k</a:t>
            </a:r>
            <a:r>
              <a:rPr lang="zh-CN" altLang="en-US" sz="2000">
                <a:solidFill>
                  <a:srgbClr val="7030A0"/>
                </a:solidFill>
                <a:latin typeface="+mn-ea"/>
                <a:sym typeface="+mn-ea"/>
              </a:rPr>
              <a:t>个字母</a:t>
            </a:r>
            <a:r>
              <a:rPr lang="zh-CN" altLang="en-US" sz="2000">
                <a:solidFill>
                  <a:srgbClr val="7030A0"/>
                </a:solidFill>
                <a:latin typeface="+mn-ea"/>
                <a:sym typeface="Wingdings" panose="05000000000000000000" pitchFamily="2" charset="2"/>
              </a:rPr>
              <a:t>。</a:t>
            </a:r>
            <a:endParaRPr lang="en-US" altLang="zh-CN" sz="2000">
              <a:solidFill>
                <a:srgbClr val="7030A0"/>
              </a:solidFill>
              <a:latin typeface="+mn-ea"/>
              <a:sym typeface="Wingdings" panose="05000000000000000000" pitchFamily="2" charset="2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+mn-ea"/>
                <a:sym typeface="Wingdings" panose="05000000000000000000" pitchFamily="2" charset="2"/>
              </a:rPr>
              <a:t>示例：</a:t>
            </a:r>
            <a:endParaRPr lang="en-US" altLang="zh-CN" sz="2000">
              <a:latin typeface="+mn-ea"/>
              <a:sym typeface="Wingdings" panose="05000000000000000000" pitchFamily="2" charset="2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+mn-ea"/>
              <a:sym typeface="Wingdings" panose="05000000000000000000" pitchFamily="2" charset="2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+mn-ea"/>
              <a:sym typeface="Wingdings" panose="05000000000000000000" pitchFamily="2" charset="2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+mn-ea"/>
              <a:sym typeface="Wingdings" panose="05000000000000000000" pitchFamily="2" charset="2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+mn-ea"/>
              <a:sym typeface="Wingdings" panose="05000000000000000000" pitchFamily="2" charset="2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+mn-ea"/>
                <a:sym typeface="Wingdings" panose="05000000000000000000" pitchFamily="2" charset="2"/>
              </a:rPr>
              <a:t>几分钟时间</a:t>
            </a:r>
            <a:r>
              <a:rPr lang="en-US" altLang="zh-CN" sz="2000" b="1">
                <a:solidFill>
                  <a:srgbClr val="7030A0"/>
                </a:solidFill>
                <a:latin typeface="+mn-ea"/>
                <a:sym typeface="Wingdings" panose="05000000000000000000" pitchFamily="2" charset="2"/>
              </a:rPr>
              <a:t>【</a:t>
            </a:r>
            <a:r>
              <a:rPr lang="zh-CN" altLang="en-US" sz="2000" b="1">
                <a:solidFill>
                  <a:srgbClr val="7030A0"/>
                </a:solidFill>
                <a:latin typeface="+mn-ea"/>
                <a:sym typeface="Wingdings" panose="05000000000000000000" pitchFamily="2" charset="2"/>
              </a:rPr>
              <a:t>自学研究</a:t>
            </a:r>
            <a:r>
              <a:rPr lang="en-US" altLang="zh-CN" sz="2000" b="1">
                <a:solidFill>
                  <a:srgbClr val="7030A0"/>
                </a:solidFill>
                <a:latin typeface="+mn-ea"/>
                <a:sym typeface="Wingdings" panose="05000000000000000000" pitchFamily="2" charset="2"/>
              </a:rPr>
              <a:t>】</a:t>
            </a:r>
            <a:r>
              <a:rPr lang="zh-CN" altLang="en-US" sz="2000" b="1">
                <a:solidFill>
                  <a:srgbClr val="7030A0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zh-CN" sz="2000">
                <a:latin typeface="+mn-ea"/>
                <a:sym typeface="Wingdings" panose="05000000000000000000" pitchFamily="2" charset="2"/>
              </a:rPr>
              <a:t>maketrans()</a:t>
            </a:r>
            <a:r>
              <a:rPr lang="zh-CN" altLang="en-US" sz="2000">
                <a:latin typeface="+mn-ea"/>
                <a:sym typeface="Wingdings" panose="05000000000000000000" pitchFamily="2" charset="2"/>
              </a:rPr>
              <a:t>方法 的用法。</a:t>
            </a:r>
            <a:endParaRPr lang="en-US" altLang="zh-CN" sz="2000"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00C52D4E-3FFC-43CA-9B52-7F7BF69977A3}"/>
              </a:ext>
            </a:extLst>
          </p:cNvPr>
          <p:cNvSpPr/>
          <p:nvPr/>
        </p:nvSpPr>
        <p:spPr>
          <a:xfrm>
            <a:off x="1527067" y="3381145"/>
            <a:ext cx="6089866" cy="142686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914400" fontAlgn="base">
              <a:lnSpc>
                <a:spcPct val="150000"/>
              </a:lnSpc>
              <a:buSzPct val="70000"/>
            </a:pPr>
            <a:r>
              <a:rPr lang="zh-CN" altLang="en-US" sz="2000" dirty="0">
                <a:latin typeface="Consolas" panose="020B0609020204030204" charset="0"/>
                <a:sym typeface="+mn-ea"/>
              </a:rPr>
              <a:t>&gt;&gt;&gt; s = “</a:t>
            </a:r>
            <a:r>
              <a:rPr lang="zh-CN" altLang="zh-CN" sz="2000" b="1" dirty="0">
                <a:solidFill>
                  <a:srgbClr val="0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My name is Python.</a:t>
            </a:r>
            <a:r>
              <a:rPr lang="zh-CN" altLang="en-US" sz="2000" dirty="0">
                <a:latin typeface="Consolas" panose="020B0609020204030204" charset="0"/>
                <a:sym typeface="+mn-ea"/>
              </a:rPr>
              <a:t>"</a:t>
            </a:r>
            <a:endParaRPr lang="zh-CN" altLang="en-US" sz="2000" noProof="1">
              <a:latin typeface="Consolas" panose="020B0609020204030204" charset="0"/>
            </a:endParaRPr>
          </a:p>
          <a:p>
            <a:pPr defTabSz="914400" fontAlgn="base">
              <a:lnSpc>
                <a:spcPct val="150000"/>
              </a:lnSpc>
              <a:buSzPct val="70000"/>
            </a:pPr>
            <a:r>
              <a:rPr lang="zh-CN" altLang="en-US" sz="2000">
                <a:latin typeface="Consolas" panose="020B0609020204030204" charset="0"/>
                <a:sym typeface="+mn-ea"/>
              </a:rPr>
              <a:t> 若</a:t>
            </a:r>
            <a:r>
              <a:rPr lang="en-US" altLang="zh-CN" sz="2000" dirty="0">
                <a:latin typeface="Consolas" panose="020B0609020204030204" charset="0"/>
                <a:sym typeface="+mn-ea"/>
              </a:rPr>
              <a:t>k=2,</a:t>
            </a:r>
            <a:r>
              <a:rPr lang="zh-CN" altLang="en-US" sz="2000" dirty="0">
                <a:latin typeface="Consolas" panose="020B0609020204030204" charset="0"/>
                <a:sym typeface="+mn-ea"/>
              </a:rPr>
              <a:t>则加密后结果为：</a:t>
            </a:r>
            <a:endParaRPr lang="en-US" altLang="zh-CN" sz="2000" dirty="0">
              <a:latin typeface="Consolas" panose="020B0609020204030204" charset="0"/>
              <a:sym typeface="+mn-ea"/>
            </a:endParaRPr>
          </a:p>
          <a:p>
            <a:pPr defTabSz="914400" fontAlgn="base">
              <a:lnSpc>
                <a:spcPct val="150000"/>
              </a:lnSpc>
              <a:buSzPct val="70000"/>
            </a:pPr>
            <a:r>
              <a:rPr lang="zh-CN" altLang="en-US" sz="2000" dirty="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                    ‘</a:t>
            </a:r>
            <a:r>
              <a:rPr lang="en-US" altLang="zh-CN" sz="2000" dirty="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Oa </a:t>
            </a:r>
            <a:r>
              <a:rPr lang="en-US" altLang="zh-CN" sz="2000" dirty="0" err="1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pcog</a:t>
            </a:r>
            <a:r>
              <a:rPr lang="en-US" altLang="zh-CN" sz="2000" dirty="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 </a:t>
            </a:r>
            <a:r>
              <a:rPr lang="en-US" altLang="zh-CN" sz="2000" dirty="0" err="1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ku</a:t>
            </a:r>
            <a:r>
              <a:rPr lang="en-US" altLang="zh-CN" sz="2000" dirty="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 </a:t>
            </a:r>
            <a:r>
              <a:rPr lang="en-US" altLang="zh-CN" sz="2000" dirty="0" err="1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Ravjqp</a:t>
            </a:r>
            <a:r>
              <a:rPr lang="en-US" altLang="zh-CN" sz="2000" dirty="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.</a:t>
            </a:r>
            <a:r>
              <a:rPr lang="zh-CN" altLang="en-US" sz="2000" dirty="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'</a:t>
            </a:r>
            <a:endParaRPr lang="zh-CN" altLang="en-US" sz="2000" dirty="0">
              <a:latin typeface="Consolas" panose="020B0609020204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6607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 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9.3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字符串常见操作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8243074" cy="2915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Test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7030A0"/>
                </a:solidFill>
                <a:latin typeface="+mn-ea"/>
              </a:rPr>
              <a:t>模拟生成指定长度的随机密码</a:t>
            </a:r>
            <a:r>
              <a:rPr lang="zh-CN" altLang="en-US" sz="2000">
                <a:solidFill>
                  <a:srgbClr val="7030A0"/>
                </a:solidFill>
                <a:latin typeface="+mn-ea"/>
                <a:sym typeface="+mn-ea"/>
              </a:rPr>
              <a:t>实现 凯撒加密算法，对英文字母处理 把每个英文字母变为其后面的第</a:t>
            </a:r>
            <a:r>
              <a:rPr lang="en-US" altLang="zh-CN" sz="2000">
                <a:solidFill>
                  <a:srgbClr val="7030A0"/>
                </a:solidFill>
                <a:latin typeface="+mn-ea"/>
                <a:sym typeface="+mn-ea"/>
              </a:rPr>
              <a:t>k</a:t>
            </a:r>
            <a:r>
              <a:rPr lang="zh-CN" altLang="en-US" sz="2000">
                <a:solidFill>
                  <a:srgbClr val="7030A0"/>
                </a:solidFill>
                <a:latin typeface="+mn-ea"/>
                <a:sym typeface="+mn-ea"/>
              </a:rPr>
              <a:t>个字母</a:t>
            </a:r>
            <a:r>
              <a:rPr lang="zh-CN" altLang="en-US" sz="2000">
                <a:solidFill>
                  <a:srgbClr val="7030A0"/>
                </a:solidFill>
                <a:latin typeface="+mn-ea"/>
                <a:sym typeface="Wingdings" panose="05000000000000000000" pitchFamily="2" charset="2"/>
              </a:rPr>
              <a:t>。</a:t>
            </a:r>
            <a:endParaRPr lang="en-US" altLang="zh-CN" sz="2000">
              <a:solidFill>
                <a:srgbClr val="7030A0"/>
              </a:solidFill>
              <a:latin typeface="+mn-ea"/>
              <a:sym typeface="Wingdings" panose="05000000000000000000" pitchFamily="2" charset="2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+mn-ea"/>
              <a:sym typeface="Wingdings" panose="05000000000000000000" pitchFamily="2" charset="2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+mn-ea"/>
              <a:sym typeface="Wingdings" panose="05000000000000000000" pitchFamily="2" charset="2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+mn-ea"/>
                <a:sym typeface="Wingdings" panose="05000000000000000000" pitchFamily="2" charset="2"/>
              </a:rPr>
              <a:t>提示：</a:t>
            </a:r>
            <a:endParaRPr lang="en-US" altLang="zh-CN" sz="2000">
              <a:latin typeface="+mn-ea"/>
              <a:sym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1504BBAC-F49A-424A-96A7-D278B055A002}"/>
              </a:ext>
            </a:extLst>
          </p:cNvPr>
          <p:cNvSpPr/>
          <p:nvPr/>
        </p:nvSpPr>
        <p:spPr>
          <a:xfrm>
            <a:off x="1089322" y="4403438"/>
            <a:ext cx="5496303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ts val="0"/>
              </a:spcBef>
              <a:buSzPct val="70000"/>
            </a:pPr>
            <a:r>
              <a:rPr lang="en-US" altLang="zh-CN" sz="2000" dirty="0">
                <a:latin typeface="+mn-ea"/>
                <a:sym typeface="+mn-ea"/>
              </a:rPr>
              <a:t>1</a:t>
            </a:r>
            <a:r>
              <a:rPr lang="en-US" altLang="zh-CN" sz="2000">
                <a:latin typeface="+mn-ea"/>
                <a:sym typeface="+mn-ea"/>
              </a:rPr>
              <a:t>. </a:t>
            </a:r>
            <a:r>
              <a:rPr lang="zh-CN" altLang="en-US" sz="2000">
                <a:latin typeface="+mn-ea"/>
                <a:sym typeface="+mn-ea"/>
              </a:rPr>
              <a:t>使用</a:t>
            </a:r>
            <a:r>
              <a:rPr lang="en-US" altLang="zh-CN" sz="2000">
                <a:latin typeface="+mn-ea"/>
                <a:sym typeface="+mn-ea"/>
              </a:rPr>
              <a:t>maketrans()</a:t>
            </a:r>
            <a:r>
              <a:rPr lang="zh-CN" altLang="en-US" sz="2000">
                <a:latin typeface="+mn-ea"/>
                <a:sym typeface="+mn-ea"/>
              </a:rPr>
              <a:t>和</a:t>
            </a:r>
            <a:r>
              <a:rPr lang="en-US" altLang="zh-CN" sz="2000" dirty="0">
                <a:latin typeface="+mn-ea"/>
                <a:sym typeface="+mn-ea"/>
              </a:rPr>
              <a:t>translate()</a:t>
            </a:r>
            <a:r>
              <a:rPr lang="zh-CN" altLang="en-US" sz="2000">
                <a:latin typeface="+mn-ea"/>
                <a:sym typeface="+mn-ea"/>
              </a:rPr>
              <a:t>方法。</a:t>
            </a:r>
            <a:endParaRPr lang="en-US" altLang="zh-CN" sz="2000" dirty="0">
              <a:latin typeface="+mn-ea"/>
              <a:sym typeface="+mn-ea"/>
            </a:endParaRPr>
          </a:p>
          <a:p>
            <a:pPr fontAlgn="base">
              <a:lnSpc>
                <a:spcPct val="150000"/>
              </a:lnSpc>
              <a:spcBef>
                <a:spcPts val="0"/>
              </a:spcBef>
              <a:buSzPct val="70000"/>
            </a:pPr>
            <a:r>
              <a:rPr lang="en-US" altLang="zh-CN" sz="2000">
                <a:latin typeface="+mn-ea"/>
                <a:sym typeface="+mn-ea"/>
              </a:rPr>
              <a:t>2</a:t>
            </a:r>
            <a:r>
              <a:rPr lang="en-US" altLang="zh-CN" sz="2000" dirty="0">
                <a:latin typeface="+mn-ea"/>
                <a:sym typeface="+mn-ea"/>
              </a:rPr>
              <a:t>. </a:t>
            </a:r>
            <a:r>
              <a:rPr lang="zh-CN" altLang="en-US" sz="2000">
                <a:latin typeface="+mn-ea"/>
                <a:sym typeface="+mn-ea"/>
              </a:rPr>
              <a:t>用到</a:t>
            </a:r>
            <a:r>
              <a:rPr lang="en-US" altLang="zh-CN" sz="2000" dirty="0">
                <a:latin typeface="+mn-ea"/>
                <a:sym typeface="+mn-ea"/>
              </a:rPr>
              <a:t>string</a:t>
            </a:r>
            <a:r>
              <a:rPr lang="zh-CN" altLang="en-US" sz="2000" dirty="0">
                <a:latin typeface="+mn-ea"/>
                <a:sym typeface="+mn-ea"/>
              </a:rPr>
              <a:t>中的大小写字母。</a:t>
            </a:r>
          </a:p>
        </p:txBody>
      </p:sp>
    </p:spTree>
    <p:extLst>
      <p:ext uri="{BB962C8B-B14F-4D97-AF65-F5344CB8AC3E}">
        <p14:creationId xmlns:p14="http://schemas.microsoft.com/office/powerpoint/2010/main" val="66117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.1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7867543" cy="2392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字符串介绍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字符串可以理解为一段普通的文本结构。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里，使用引号来表示一个字符串，不同的引号表示的效果会有区别。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字符串表示方式示例：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DDAE5AB9-80A8-4960-BE69-2BCC6FE55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359" y="4173620"/>
            <a:ext cx="4710030" cy="141176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3027182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 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9.4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字符集和编码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82C4C107-5312-4EB3-B7B2-7ADA2C08F25E}"/>
              </a:ext>
            </a:extLst>
          </p:cNvPr>
          <p:cNvSpPr/>
          <p:nvPr/>
        </p:nvSpPr>
        <p:spPr>
          <a:xfrm>
            <a:off x="482637" y="1406789"/>
            <a:ext cx="8243074" cy="4377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概述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计算机只能识别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  65    0100 0001  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八位一个字节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  97    0110 0001  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八位一个字节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ASCII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码表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使用一个字节表示一个字符。最多只能表示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129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最高位不使用。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0000 0000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最小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1111 1111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最大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32641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 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9.4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字符集和编码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82C4C107-5312-4EB3-B7B2-7ADA2C08F25E}"/>
              </a:ext>
            </a:extLst>
          </p:cNvPr>
          <p:cNvSpPr/>
          <p:nvPr/>
        </p:nvSpPr>
        <p:spPr>
          <a:xfrm>
            <a:off x="482637" y="1406789"/>
            <a:ext cx="8243074" cy="3823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概述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Latin1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码表。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ASCII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码表的基础上使用了最高位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0~127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ASCII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码表一致。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ISO-8859-1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使用了最高位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0~127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ASCII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码表完全兼容，最多可以表示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255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个字符。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Unicode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编码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== &gt;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大部分国家的文字都有一个对应的编码。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49636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 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9.4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字符集和编码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82C4C107-5312-4EB3-B7B2-7ADA2C08F25E}"/>
              </a:ext>
            </a:extLst>
          </p:cNvPr>
          <p:cNvSpPr/>
          <p:nvPr/>
        </p:nvSpPr>
        <p:spPr>
          <a:xfrm>
            <a:off x="482637" y="1406789"/>
            <a:ext cx="8243074" cy="2946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概述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ASCII  ==&gt;  Latin1 ==&gt;  Unicode编码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字符  == &gt;  数字编码存在一个对应关系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使用内置函数 chr 和 ord 能够查看数字和字符的对应关系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0" lang="zh-CN" altLang="zh-CN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ord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获取字符对应的编码；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chr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根据编码获取对应的字符。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CBAFBC7E-9EC3-448E-8ACE-94EB5036AA38}"/>
              </a:ext>
            </a:extLst>
          </p:cNvPr>
          <p:cNvSpPr txBox="1"/>
          <p:nvPr/>
        </p:nvSpPr>
        <p:spPr>
          <a:xfrm>
            <a:off x="2480554" y="4139345"/>
            <a:ext cx="3939702" cy="2218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   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97</a:t>
            </a:r>
            <a:b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你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  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20320</a:t>
            </a:r>
            <a:b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'*'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   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42</a:t>
            </a:r>
            <a:b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chr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65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    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A</a:t>
            </a:r>
            <a:b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chr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43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    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+</a:t>
            </a:r>
            <a:b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chr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12371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 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こ</a:t>
            </a:r>
            <a:endParaRPr kumimoji="0" lang="zh-CN" altLang="zh-CN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6356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 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9.4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字符集和编码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82C4C107-5312-4EB3-B7B2-7ADA2C08F25E}"/>
              </a:ext>
            </a:extLst>
          </p:cNvPr>
          <p:cNvSpPr/>
          <p:nvPr/>
        </p:nvSpPr>
        <p:spPr>
          <a:xfrm>
            <a:off x="482637" y="1406789"/>
            <a:ext cx="8437627" cy="4553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扩展：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Unicode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为每种语言的每个字符都设置了唯一的二进制编码，但它还存在一定的问题，不够完美。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例如：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汉字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“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你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”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，转成一个字符为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0x4f60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，转成二进制是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0b0100 1111 0110 0000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，此时存在两个问题：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（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）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0100 1111 0110 0000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到底是汉字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“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你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”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，还是两个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Latin1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字符？（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）如果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Unicode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进行了规定，每个字符都是用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位来表示，对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Latin1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字符来说又会浪费很多存储空间。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为解决这个问题，就出现了一些编码规则，按照一定的编码规则对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Unicode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数字进行计算，得出新的编码。在中国常用的字符编码有：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utf-8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统一编码，汉字占三个字节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Big5(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繁体中文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GBK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国标扩，汉字占两个字节，简体中文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这三种。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209381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 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9.4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字符集和编码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82C4C107-5312-4EB3-B7B2-7ADA2C08F25E}"/>
              </a:ext>
            </a:extLst>
          </p:cNvPr>
          <p:cNvSpPr/>
          <p:nvPr/>
        </p:nvSpPr>
        <p:spPr>
          <a:xfrm>
            <a:off x="482638" y="1406789"/>
            <a:ext cx="8243074" cy="2392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扩展：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在中国常用的字符编码有：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utf-8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统一编码，汉字占三个字节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Big5(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繁体中文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GBK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国标扩，汉字占两个字节，简体中文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这三种。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使用字符串的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encode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方法，可以将字符串转换成指定编码集结果。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反之，使用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decode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D89AD0A6-B15C-4188-84EE-434D2887748A}"/>
              </a:ext>
            </a:extLst>
          </p:cNvPr>
          <p:cNvSpPr txBox="1"/>
          <p:nvPr/>
        </p:nvSpPr>
        <p:spPr>
          <a:xfrm>
            <a:off x="689244" y="3732683"/>
            <a:ext cx="7765511" cy="26223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字符串转化为指定编码集结果</a:t>
            </a:r>
            <a: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你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.encode(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'gbk'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  </a:t>
            </a:r>
            <a: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b'\xc4\xe3'   50403</a:t>
            </a:r>
            <a:b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你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           </a:t>
            </a:r>
            <a: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20320</a:t>
            </a:r>
            <a:b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bin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0xc4e3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         </a:t>
            </a:r>
            <a: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0b 1100 0100 1110 0011</a:t>
            </a:r>
            <a:b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你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.encode(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'utf8'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 </a:t>
            </a:r>
            <a: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b'\xe4\xbd\xa0'</a:t>
            </a:r>
            <a:b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bin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0xe4bda0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       </a:t>
            </a:r>
            <a: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0b 11100100 10111101 10100000</a:t>
            </a:r>
            <a:endParaRPr kumimoji="0" lang="en-US" altLang="zh-CN" sz="18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D8D196B2-B519-46E7-899D-BBF9FD04551B}"/>
              </a:ext>
            </a:extLst>
          </p:cNvPr>
          <p:cNvSpPr txBox="1"/>
          <p:nvPr/>
        </p:nvSpPr>
        <p:spPr>
          <a:xfrm>
            <a:off x="689244" y="6348078"/>
            <a:ext cx="776551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b'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\xe4\xbd\xa0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.decode(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'utf8'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 </a:t>
            </a:r>
            <a: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你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8473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 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9.4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字符集和编码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82C4C107-5312-4EB3-B7B2-7ADA2C08F25E}"/>
              </a:ext>
            </a:extLst>
          </p:cNvPr>
          <p:cNvSpPr/>
          <p:nvPr/>
        </p:nvSpPr>
        <p:spPr>
          <a:xfrm>
            <a:off x="482638" y="1406789"/>
            <a:ext cx="8243074" cy="4777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扩展：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在中国常用的字符编码有：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utf-8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统一编码，汉字占三个字节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Big5(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繁体中文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GBK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国标扩，汉字占两个字节，简体中文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这三种。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使用字符串的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encode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方法，可以将字符串转换成指定编码集结果。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反之，使用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decode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纯文字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的乱码，基本上是 编码 和 解码 格式不一致。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87937D89-56F7-4B9F-A832-DC4545E270FF}"/>
              </a:ext>
            </a:extLst>
          </p:cNvPr>
          <p:cNvSpPr txBox="1"/>
          <p:nvPr/>
        </p:nvSpPr>
        <p:spPr>
          <a:xfrm>
            <a:off x="931983" y="4128510"/>
            <a:ext cx="7344384" cy="1137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你好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.encode(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'utf8 '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(y)                   </a:t>
            </a:r>
            <a: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b'\xe4\xbd\xa0\xe5\xa5\xbd'</a:t>
            </a:r>
            <a:b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(y.decode(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'gbk'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    </a:t>
            </a:r>
            <a: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浣犲ソ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1052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 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9.5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成员运算符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8D98B0AF-865E-4EBF-AFCF-C3C311C5EDB5}"/>
              </a:ext>
            </a:extLst>
          </p:cNvPr>
          <p:cNvSpPr/>
          <p:nvPr/>
        </p:nvSpPr>
        <p:spPr>
          <a:xfrm>
            <a:off x="482637" y="1406789"/>
            <a:ext cx="8243074" cy="2392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 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 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not in 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运算符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用来判断一个内容在可迭代对象里是否存在。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zh-CN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判断用户输入的内容在字符串里是否存在</a:t>
            </a:r>
            <a:r>
              <a:rPr lang="zh-CN" altLang="en-US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EC67949C-BC16-4C2D-A681-DB2F2B042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229" y="5126477"/>
            <a:ext cx="1895043" cy="171830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11C5C54-A075-47C9-B651-5012FA305965}"/>
              </a:ext>
            </a:extLst>
          </p:cNvPr>
          <p:cNvSpPr txBox="1"/>
          <p:nvPr/>
        </p:nvSpPr>
        <p:spPr>
          <a:xfrm>
            <a:off x="1376244" y="3429000"/>
            <a:ext cx="536104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word = 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‘hello’</a:t>
            </a:r>
            <a:b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请输入一个字符：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zh-CN" altLang="zh-CN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6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 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9.6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字符串的格式化方法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FC4A4F4C-4837-475B-8B05-C5A4884A1F48}"/>
              </a:ext>
            </a:extLst>
          </p:cNvPr>
          <p:cNvSpPr/>
          <p:nvPr/>
        </p:nvSpPr>
        <p:spPr>
          <a:xfrm>
            <a:off x="482637" y="1406789"/>
            <a:ext cx="8243074" cy="5331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字符串格式化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格式化打印字符串有两种方式：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lnSpc>
                <a:spcPct val="130000"/>
              </a:lnSpc>
              <a:spcAft>
                <a:spcPts val="600"/>
              </a:spcAft>
              <a:buSzPct val="90000"/>
              <a:buFont typeface="+mj-lt"/>
              <a:buAutoNum type="arabicPeriod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可以使用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%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占位符来表示格式化一个字符串。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  <a:spcAft>
                <a:spcPts val="600"/>
              </a:spcAft>
              <a:buSzPct val="90000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%s   == &gt;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字符串占位符。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  <a:spcAft>
                <a:spcPts val="600"/>
              </a:spcAft>
              <a:buSzPct val="90000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%d  == &gt;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整数占位符。         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  <a:spcAft>
                <a:spcPts val="600"/>
              </a:spcAft>
              <a:buSzPct val="90000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%</a:t>
            </a:r>
            <a:r>
              <a:rPr lang="en-US" altLang="zh-CN" sz="20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  == &gt;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打印时显示 </a:t>
            </a:r>
            <a:r>
              <a:rPr lang="en-US" altLang="zh-CN" sz="20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n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位，如果不够，在前面使用空格补齐。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  <a:spcAft>
                <a:spcPts val="600"/>
              </a:spcAft>
              <a:buSzPct val="90000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%f   == &gt;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浮点数占位符。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  <a:spcAft>
                <a:spcPts val="600"/>
              </a:spcAft>
              <a:buSzPct val="90000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%.</a:t>
            </a:r>
            <a:r>
              <a:rPr lang="en-US" altLang="zh-CN" sz="20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n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== &gt;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保留小数点后 </a:t>
            </a:r>
            <a:r>
              <a:rPr lang="en-US" altLang="zh-CN" sz="20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位。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  <a:spcAft>
                <a:spcPts val="600"/>
              </a:spcAft>
              <a:buSzPct val="90000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%x   == &gt;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将数字使用十六进制输出。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  <a:spcAft>
                <a:spcPts val="600"/>
              </a:spcAft>
              <a:buSzPct val="90000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%%  == &gt;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输出一个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%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31787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 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9.6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字符串的格式化方法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FC4A4F4C-4837-475B-8B05-C5A4884A1F48}"/>
              </a:ext>
            </a:extLst>
          </p:cNvPr>
          <p:cNvSpPr/>
          <p:nvPr/>
        </p:nvSpPr>
        <p:spPr>
          <a:xfrm>
            <a:off x="482637" y="1406789"/>
            <a:ext cx="8243074" cy="1992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字符串格式化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格式化打印字符串有两种方式：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lnSpc>
                <a:spcPct val="130000"/>
              </a:lnSpc>
              <a:spcAft>
                <a:spcPts val="600"/>
              </a:spcAft>
              <a:buSzPct val="90000"/>
              <a:buFont typeface="+mj-lt"/>
              <a:buAutoNum type="arabicPeriod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可以使用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%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占位符来表示格式化一个字符串。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请大家利用 </a:t>
            </a:r>
            <a:r>
              <a:rPr lang="en-US" altLang="zh-CN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% </a:t>
            </a:r>
            <a:r>
              <a:rPr lang="zh-CN" altLang="en-US" sz="20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编程实现以下输出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2B2A1B0B-B990-4410-8923-AEAE7808B0A7}"/>
              </a:ext>
            </a:extLst>
          </p:cNvPr>
          <p:cNvSpPr txBox="1"/>
          <p:nvPr/>
        </p:nvSpPr>
        <p:spPr>
          <a:xfrm>
            <a:off x="908982" y="3487579"/>
            <a:ext cx="6245157" cy="3055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大家好，我的名字是zhangsan我今年18岁了。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名字是zhangsan,今年18岁了，今年挣了3.140000元钱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大家好，我是  5号选手。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大家好，我是5  号选手。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大家好，我是005号选手。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我今天挣了3.14元钱。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ff 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FF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我班同学中男生占%20。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xmlns="" id="{FC7E4BAE-4F0E-4527-B6DB-BFCAB53E512B}"/>
              </a:ext>
            </a:extLst>
          </p:cNvPr>
          <p:cNvCxnSpPr/>
          <p:nvPr/>
        </p:nvCxnSpPr>
        <p:spPr>
          <a:xfrm>
            <a:off x="1507787" y="5661498"/>
            <a:ext cx="8560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7FEE6006-AFDA-4200-A7EF-182D3E2101BD}"/>
              </a:ext>
            </a:extLst>
          </p:cNvPr>
          <p:cNvSpPr txBox="1"/>
          <p:nvPr/>
        </p:nvSpPr>
        <p:spPr>
          <a:xfrm>
            <a:off x="2480554" y="5585380"/>
            <a:ext cx="936475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/>
              <a:t>使用</a:t>
            </a:r>
            <a:r>
              <a:rPr lang="en-US" altLang="zh-CN"/>
              <a:t>%x</a:t>
            </a:r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xmlns="" id="{07F289F9-EB7A-42B6-AB71-FD1B26918613}"/>
              </a:ext>
            </a:extLst>
          </p:cNvPr>
          <p:cNvCxnSpPr/>
          <p:nvPr/>
        </p:nvCxnSpPr>
        <p:spPr>
          <a:xfrm>
            <a:off x="1507787" y="5940357"/>
            <a:ext cx="8560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140F70E7-55AD-4F68-85B3-03ECFC3B5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229" y="5126477"/>
            <a:ext cx="1895043" cy="171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9972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 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9.6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字符串的格式化方法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FC4A4F4C-4837-475B-8B05-C5A4884A1F48}"/>
              </a:ext>
            </a:extLst>
          </p:cNvPr>
          <p:cNvSpPr/>
          <p:nvPr/>
        </p:nvSpPr>
        <p:spPr>
          <a:xfrm>
            <a:off x="482637" y="1406789"/>
            <a:ext cx="8243074" cy="1038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字符串格式化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示例：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BB28E8BA-3ABA-4C14-A3D4-B49701E8112D}"/>
              </a:ext>
            </a:extLst>
          </p:cNvPr>
          <p:cNvSpPr txBox="1"/>
          <p:nvPr/>
        </p:nvSpPr>
        <p:spPr>
          <a:xfrm>
            <a:off x="982494" y="2533472"/>
            <a:ext cx="7830766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'zhangsan'</a:t>
            </a:r>
            <a:b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 =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18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大家好，我的名字是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name,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我今年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age,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岁了。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sep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大家好，我的名字是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我今年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岁了。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%(name, age))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名字是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%s,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今年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岁了，今年挣了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%f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元钱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%(name, age,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3.14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大家好，我是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%3d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号选手。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大家好，我是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%-3d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号选手。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大家好，我是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%03d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号选手。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我今天挣了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%.2f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元钱。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3.1415926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'%x'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'%X'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我班同学中男生占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%%%d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314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9.1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7867543" cy="3823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字符串介绍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里，可以使用一对单引号、一对双引号、一对三单引号、一对三双引号来表示字符串。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观察如下代码总结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区别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Ø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如果字符串里含有双引号，建议外面使用单引号。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89792C2A-D121-4136-8D07-557B7971C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842" y="3694735"/>
            <a:ext cx="3283566" cy="87437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5265975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 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9.6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format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FC4A4F4C-4837-475B-8B05-C5A4884A1F48}"/>
              </a:ext>
            </a:extLst>
          </p:cNvPr>
          <p:cNvSpPr/>
          <p:nvPr/>
        </p:nvSpPr>
        <p:spPr>
          <a:xfrm>
            <a:off x="482637" y="1406789"/>
            <a:ext cx="8243074" cy="1992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字符串格式化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格式化打印字符串有两种方式：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  <a:spcAft>
                <a:spcPts val="600"/>
              </a:spcAft>
              <a:buSzPct val="90000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 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可以使用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{}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进行占位。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{}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里面什么都不屑，会一一读取后面的内容。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DB2BFB62-B485-43C9-A7EE-6D4F42475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81" y="3487579"/>
            <a:ext cx="7922530" cy="15927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603FB15D-7AE9-4E81-9D36-512D6D64C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633" y="5542318"/>
            <a:ext cx="2149026" cy="10821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箭头: 下 8">
            <a:extLst>
              <a:ext uri="{FF2B5EF4-FFF2-40B4-BE49-F238E27FC236}">
                <a16:creationId xmlns:a16="http://schemas.microsoft.com/office/drawing/2014/main" xmlns="" id="{8F134AAB-23ED-46C0-9CB7-D37E86784BE6}"/>
              </a:ext>
            </a:extLst>
          </p:cNvPr>
          <p:cNvSpPr/>
          <p:nvPr/>
        </p:nvSpPr>
        <p:spPr>
          <a:xfrm>
            <a:off x="4470412" y="5155663"/>
            <a:ext cx="272374" cy="3112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1229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 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9.6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format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FC4A4F4C-4837-475B-8B05-C5A4884A1F48}"/>
              </a:ext>
            </a:extLst>
          </p:cNvPr>
          <p:cNvSpPr/>
          <p:nvPr/>
        </p:nvSpPr>
        <p:spPr>
          <a:xfrm>
            <a:off x="482637" y="1406789"/>
            <a:ext cx="8243074" cy="1992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字符串格式化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格式化打印字符串有两种方式：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  <a:spcAft>
                <a:spcPts val="600"/>
              </a:spcAft>
              <a:buSzPct val="90000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 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可以使用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{}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进行占位。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{}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里面什么都不屑，会一一读取后面的内容。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0989448C-566D-46CD-9ECF-8D10C7FD1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771" y="3573081"/>
            <a:ext cx="6775594" cy="13588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箭头: 下 7">
            <a:extLst>
              <a:ext uri="{FF2B5EF4-FFF2-40B4-BE49-F238E27FC236}">
                <a16:creationId xmlns:a16="http://schemas.microsoft.com/office/drawing/2014/main" xmlns="" id="{DCA84A1D-BC41-4606-BCBB-E4C5696F94E1}"/>
              </a:ext>
            </a:extLst>
          </p:cNvPr>
          <p:cNvSpPr/>
          <p:nvPr/>
        </p:nvSpPr>
        <p:spPr>
          <a:xfrm>
            <a:off x="3920579" y="5139926"/>
            <a:ext cx="272374" cy="3112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05FC368D-B2B5-4D76-AAB3-CAC3EF33E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6890" y="5659215"/>
            <a:ext cx="3292125" cy="4572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78906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857251"/>
            <a:ext cx="9144000" cy="706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1"/>
            <a:ext cx="9144000" cy="600074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166860" y="2311577"/>
            <a:ext cx="4810280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7200" i="1" dirty="0">
                <a:latin typeface="Forte" panose="03060902040502070203" pitchFamily="66" charset="0"/>
              </a:rPr>
              <a:t>谢  谢！</a:t>
            </a:r>
          </a:p>
        </p:txBody>
      </p:sp>
    </p:spTree>
    <p:extLst>
      <p:ext uri="{BB962C8B-B14F-4D97-AF65-F5344CB8AC3E}">
        <p14:creationId xmlns:p14="http://schemas.microsoft.com/office/powerpoint/2010/main" val="295529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B22B33FB-B873-4010-AC50-BFB752022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143" y="1865135"/>
            <a:ext cx="2498361" cy="369202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5A1B52CB-C2FF-42EA-A61C-A6713AF8927B}"/>
              </a:ext>
            </a:extLst>
          </p:cNvPr>
          <p:cNvSpPr txBox="1"/>
          <p:nvPr/>
        </p:nvSpPr>
        <p:spPr>
          <a:xfrm>
            <a:off x="830942" y="222201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密码强度：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C3AA8481-D8B0-4E5D-AC02-09DB3549AE5F}"/>
              </a:ext>
            </a:extLst>
          </p:cNvPr>
          <p:cNvSpPr/>
          <p:nvPr/>
        </p:nvSpPr>
        <p:spPr>
          <a:xfrm>
            <a:off x="1111731" y="2614819"/>
            <a:ext cx="3991944" cy="1884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是指一个密码对抗猜测或时暴力破解的有效程度；一般是指一个未授权的访问者得到正确密码的平均尝试次数。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5">
            <a:extLst>
              <a:ext uri="{FF2B5EF4-FFF2-40B4-BE49-F238E27FC236}">
                <a16:creationId xmlns:a16="http://schemas.microsoft.com/office/drawing/2014/main" xmlns="" id="{AB41F68B-5EE8-4316-8A0F-727749C77F9C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FE4923F3-C8C8-4A91-AE91-527A0AE547F8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4DB5F591-5836-4C6F-B92A-0ECC333D1556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检测密码的强弱程度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65209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2088A0BE-DFCB-4EBB-9D3B-52A523751DE0}"/>
              </a:ext>
            </a:extLst>
          </p:cNvPr>
          <p:cNvSpPr/>
          <p:nvPr/>
        </p:nvSpPr>
        <p:spPr>
          <a:xfrm>
            <a:off x="5046650" y="1346501"/>
            <a:ext cx="3474779" cy="1930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检测密码强度的常用规则：</a:t>
            </a:r>
            <a:endParaRPr lang="en-US" altLang="zh-CN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密码长度至少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密码含有数字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密码含有字母</a:t>
            </a:r>
            <a:endParaRPr lang="zh-CN" altLang="en-US" sz="2000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59BCD21A-049E-4311-A70C-F4CCEEE139E1}"/>
              </a:ext>
            </a:extLst>
          </p:cNvPr>
          <p:cNvSpPr/>
          <p:nvPr/>
        </p:nvSpPr>
        <p:spPr>
          <a:xfrm>
            <a:off x="749206" y="2763661"/>
            <a:ext cx="7645588" cy="3731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提示：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由用户设置密码。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设置一个变量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str_level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用于记录密码的强度，初始为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。满足一个条件，对其加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。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长度判断：使用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方法。</a:t>
            </a:r>
          </a:p>
          <a:p>
            <a:pPr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包含数字判断：使用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isnumeric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方法。</a:t>
            </a:r>
          </a:p>
          <a:p>
            <a:pPr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包含字母判断：使用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isalpha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方法。</a:t>
            </a:r>
          </a:p>
          <a:p>
            <a:pPr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如果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str_level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等于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，密码强度合格，否则不合格。</a:t>
            </a:r>
            <a:endParaRPr lang="zh-CN" altLang="en-US" sz="2000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5">
            <a:extLst>
              <a:ext uri="{FF2B5EF4-FFF2-40B4-BE49-F238E27FC236}">
                <a16:creationId xmlns:a16="http://schemas.microsoft.com/office/drawing/2014/main" xmlns="" id="{0EE0ABE3-35CB-4B2F-9EE1-C2AA5F65878B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0BE39B40-C4AE-4AEF-BBD8-D5FACD7D2C86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1A694E66-EE2D-4180-8713-72FFB4BBD1DF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检测密码的强弱程度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56808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8C7C3F06-C6E2-4743-AE36-587FB8575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324" y="2145672"/>
            <a:ext cx="2888160" cy="41131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xmlns="" id="{404A86C5-752B-4492-B62D-33FA198685E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A598DFE3-24EC-4A74-92D3-6799753DB569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7C127D43-C005-4F83-AB90-81064BD72BA6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检测密码的强弱程度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D3A8DB97-2396-47A4-97E5-3F81035D5E28}"/>
              </a:ext>
            </a:extLst>
          </p:cNvPr>
          <p:cNvSpPr txBox="1"/>
          <p:nvPr/>
        </p:nvSpPr>
        <p:spPr>
          <a:xfrm>
            <a:off x="1329984" y="2222010"/>
            <a:ext cx="2379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运行结果示例：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9321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 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9.1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7867543" cy="3823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字符串介绍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里，可以使用一对单引号、一对双引号、一对三单引号、一对三双引号来表示字符串。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观察如下代码总结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区别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Ø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如果字符串里含有单引号，建议外面使用双引号。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949D7E3-8310-451E-A030-3DEC50B5E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311" y="3615350"/>
            <a:ext cx="2446934" cy="77912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450169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 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9.1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7867543" cy="4300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字符串介绍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里，可以使用一对单引号、一对双引号、一对三单引号、一对三双引号来表示字符串。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观察如下代码总结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区别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Ø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三双引号里可以包含双引号。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Ø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。。。。。。其它类似用法大家可以自己发掘！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EAB40F2F-D5C2-491E-8B10-30A0E861C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935" y="3707178"/>
            <a:ext cx="4303545" cy="39789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558526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 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9.1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7867543" cy="4377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字符串里的</a:t>
            </a:r>
            <a:r>
              <a:rPr lang="zh-CN" altLang="en-US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转义字符</a:t>
            </a:r>
            <a:endParaRPr lang="en-US" altLang="zh-CN" sz="2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\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表示转义字符，作用是对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\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后面的内容进行转义。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常见的转义字符：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\n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 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表示换行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\t     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表示制表符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\\     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表示普通的反斜线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在字符串的前面加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r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或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R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表示原字符串。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AAA22E1F-874D-4941-A138-5D3EF30F6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559" y="2845766"/>
            <a:ext cx="1584395" cy="31034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001335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 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9.2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字符串的下标和切片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7867543" cy="2946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</a:t>
            </a:r>
            <a:endParaRPr lang="en-US" altLang="zh-CN" sz="2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。。。。。。。。。。。。。。。。。。。。。。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6065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>
            <a:extLst>
              <a:ext uri="{FF2B5EF4-FFF2-40B4-BE49-F238E27FC236}">
                <a16:creationId xmlns:a16="http://schemas.microsoft.com/office/drawing/2014/main" xmlns="" id="{6498ED10-5684-41BD-A4D6-A79DD32E5280}"/>
              </a:ext>
            </a:extLst>
          </p:cNvPr>
          <p:cNvSpPr txBox="1">
            <a:spLocks/>
          </p:cNvSpPr>
          <p:nvPr/>
        </p:nvSpPr>
        <p:spPr>
          <a:xfrm>
            <a:off x="628650" y="188324"/>
            <a:ext cx="6856232" cy="5357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 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6CDFA01-09A7-4257-B0AE-FBF83D3E0B45}"/>
              </a:ext>
            </a:extLst>
          </p:cNvPr>
          <p:cNvSpPr/>
          <p:nvPr/>
        </p:nvSpPr>
        <p:spPr>
          <a:xfrm>
            <a:off x="339365" y="1272620"/>
            <a:ext cx="57786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5E579E-FF46-4287-8F77-91ABB5E04E33}"/>
              </a:ext>
            </a:extLst>
          </p:cNvPr>
          <p:cNvSpPr/>
          <p:nvPr/>
        </p:nvSpPr>
        <p:spPr>
          <a:xfrm>
            <a:off x="339365" y="744753"/>
            <a:ext cx="497882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9.2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字符串的下标和切片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91B3798-EAFF-4F97-8402-852DE7A45C2F}"/>
              </a:ext>
            </a:extLst>
          </p:cNvPr>
          <p:cNvSpPr/>
          <p:nvPr/>
        </p:nvSpPr>
        <p:spPr>
          <a:xfrm>
            <a:off x="482637" y="1406789"/>
            <a:ext cx="7867543" cy="4300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u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下标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下标又称之为索引，表示第几个数据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str  list   tuple 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可以通过下标获取操作数据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在计算机里下标均是从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开始的。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可以通过下标来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获取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或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修改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指定位置的数据。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注：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字符串是不可变的数据类型。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注：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对于字符串的任何操作都无法改变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原有的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字符串。否则会报错。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0D7DFF3E-8750-492F-BE84-54901A617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960" y="5264534"/>
            <a:ext cx="2697970" cy="67182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25F0B475-01BE-496E-9667-0F596B7D74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3406" y="5344205"/>
            <a:ext cx="2245475" cy="50489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xmlns="" id="{0344B0FC-1364-4F62-B79E-742EA0DDA3CE}"/>
              </a:ext>
            </a:extLst>
          </p:cNvPr>
          <p:cNvSpPr/>
          <p:nvPr/>
        </p:nvSpPr>
        <p:spPr>
          <a:xfrm>
            <a:off x="6360116" y="5688898"/>
            <a:ext cx="7120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×</a:t>
            </a:r>
            <a:endParaRPr lang="zh-CN" altLang="en-US" sz="54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34859719-5E17-402D-8DE3-759F6F417395}"/>
              </a:ext>
            </a:extLst>
          </p:cNvPr>
          <p:cNvSpPr/>
          <p:nvPr/>
        </p:nvSpPr>
        <p:spPr>
          <a:xfrm>
            <a:off x="2684651" y="5646412"/>
            <a:ext cx="5645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3761876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entury Gothic"/>
        <a:ea typeface="黑体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黑体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11186</TotalTime>
  <Words>2456</Words>
  <Application>Microsoft Office PowerPoint</Application>
  <PresentationFormat>全屏显示(4:3)</PresentationFormat>
  <Paragraphs>379</Paragraphs>
  <Slides>45</Slides>
  <Notes>41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45</vt:i4>
      </vt:variant>
    </vt:vector>
  </HeadingPairs>
  <TitlesOfParts>
    <vt:vector size="49" baseType="lpstr">
      <vt:lpstr>Office 主题</vt:lpstr>
      <vt:lpstr>自定义设计方案</vt:lpstr>
      <vt:lpstr>1_自定义设计方案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张劼</dc:creator>
  <cp:lastModifiedBy>Colin</cp:lastModifiedBy>
  <cp:revision>955</cp:revision>
  <dcterms:created xsi:type="dcterms:W3CDTF">2017-02-20T09:48:42Z</dcterms:created>
  <dcterms:modified xsi:type="dcterms:W3CDTF">2021-09-12T12:55:40Z</dcterms:modified>
</cp:coreProperties>
</file>