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9" r:id="rId3"/>
    <p:sldMasterId id="2147483692" r:id="rId4"/>
  </p:sldMasterIdLst>
  <p:notesMasterIdLst>
    <p:notesMasterId r:id="rId65"/>
  </p:notesMasterIdLst>
  <p:sldIdLst>
    <p:sldId id="374" r:id="rId5"/>
    <p:sldId id="468" r:id="rId6"/>
    <p:sldId id="573" r:id="rId7"/>
    <p:sldId id="544" r:id="rId8"/>
    <p:sldId id="579" r:id="rId9"/>
    <p:sldId id="578" r:id="rId10"/>
    <p:sldId id="580" r:id="rId11"/>
    <p:sldId id="581" r:id="rId12"/>
    <p:sldId id="584" r:id="rId13"/>
    <p:sldId id="594" r:id="rId14"/>
    <p:sldId id="595" r:id="rId15"/>
    <p:sldId id="583" r:id="rId16"/>
    <p:sldId id="582" r:id="rId17"/>
    <p:sldId id="586" r:id="rId18"/>
    <p:sldId id="588" r:id="rId19"/>
    <p:sldId id="591" r:id="rId20"/>
    <p:sldId id="596" r:id="rId21"/>
    <p:sldId id="590" r:id="rId22"/>
    <p:sldId id="598" r:id="rId23"/>
    <p:sldId id="593" r:id="rId24"/>
    <p:sldId id="600" r:id="rId25"/>
    <p:sldId id="601" r:id="rId26"/>
    <p:sldId id="592" r:id="rId27"/>
    <p:sldId id="603" r:id="rId28"/>
    <p:sldId id="604" r:id="rId29"/>
    <p:sldId id="605" r:id="rId30"/>
    <p:sldId id="602" r:id="rId31"/>
    <p:sldId id="606" r:id="rId32"/>
    <p:sldId id="607" r:id="rId33"/>
    <p:sldId id="609" r:id="rId34"/>
    <p:sldId id="608" r:id="rId35"/>
    <p:sldId id="575" r:id="rId36"/>
    <p:sldId id="611" r:id="rId37"/>
    <p:sldId id="612" r:id="rId38"/>
    <p:sldId id="613" r:id="rId39"/>
    <p:sldId id="614" r:id="rId40"/>
    <p:sldId id="618" r:id="rId41"/>
    <p:sldId id="619" r:id="rId42"/>
    <p:sldId id="617" r:id="rId43"/>
    <p:sldId id="620" r:id="rId44"/>
    <p:sldId id="615" r:id="rId45"/>
    <p:sldId id="616" r:id="rId46"/>
    <p:sldId id="621" r:id="rId47"/>
    <p:sldId id="622" r:id="rId48"/>
    <p:sldId id="623" r:id="rId49"/>
    <p:sldId id="624" r:id="rId50"/>
    <p:sldId id="626" r:id="rId51"/>
    <p:sldId id="625" r:id="rId52"/>
    <p:sldId id="627" r:id="rId53"/>
    <p:sldId id="628" r:id="rId54"/>
    <p:sldId id="610" r:id="rId55"/>
    <p:sldId id="576" r:id="rId56"/>
    <p:sldId id="629" r:id="rId57"/>
    <p:sldId id="630" r:id="rId58"/>
    <p:sldId id="631" r:id="rId59"/>
    <p:sldId id="632" r:id="rId60"/>
    <p:sldId id="633" r:id="rId61"/>
    <p:sldId id="518" r:id="rId62"/>
    <p:sldId id="634" r:id="rId63"/>
    <p:sldId id="275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35856"/>
    <a:srgbClr val="DEEBF7"/>
    <a:srgbClr val="406DA5"/>
    <a:srgbClr val="DAE3F3"/>
    <a:srgbClr val="C6DFF5"/>
    <a:srgbClr val="7EB4DA"/>
    <a:srgbClr val="68C0C2"/>
    <a:srgbClr val="EF7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1865" autoAdjust="0"/>
  </p:normalViewPr>
  <p:slideViewPr>
    <p:cSldViewPr snapToGrid="0">
      <p:cViewPr varScale="1">
        <p:scale>
          <a:sx n="80" d="100"/>
          <a:sy n="80" d="100"/>
        </p:scale>
        <p:origin x="-154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938E-ADF2-45CC-ABE9-52F69B7D4B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2DE77-57D6-49C1-A633-EF74AB783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637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80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084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517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655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72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158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49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45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63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8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205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01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980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055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15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23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591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69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10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6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7750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864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25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80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200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6431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698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764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4907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44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3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9274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919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3210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779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667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71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6643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1457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794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641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4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898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1175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771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600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725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129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7013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466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00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406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80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2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365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85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5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80682" y="1"/>
            <a:ext cx="625289" cy="874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1635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8833F8-F44B-4AED-AFF0-33CCB9D7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A067C25-8076-4CAE-A89C-0C5F8663E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23C98C0-B761-4585-BE10-6C4D0DA0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4DD590F-E6C9-414C-A8FC-01B956DE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0932219-54F6-4B76-AD13-B28A1761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06A8800-ED66-4766-A601-2FA2F91D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2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799FF7-C278-4265-8D60-726059ED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57D408B-BB2B-4D4F-AFFC-B5A62C37B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3D40D2F-8ACE-4DA9-8D21-22FEF9468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C9498DE-6E4F-4FFA-8909-628EC6445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F5409F6-BE41-4398-A6D4-B45B21B3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22B296B-6B29-4CCC-97D1-BF028182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5FCAEEF-94F9-45FE-AD39-A181FD95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EBBDBF4-72ED-4481-B29B-3E81209E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9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B1EC02-7783-4A35-88E8-1CE78C4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1FBD4BE-B5D0-42D4-BAA1-012C4B93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379B7DC-419F-482E-9290-3ED61060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793DA1E-FAB2-4B74-8DB7-69FF12B3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5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81E486C-78D9-410E-9BB5-7B90D9E8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43D9ECD-CCF1-4864-BAB5-EF151545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AD95E24-93DE-4C84-A63B-429DFDDA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18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763D02-BF5F-42F0-996C-282F962E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21A6F9F-1215-4CF9-89F8-AE5CEB40C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8135175-F24B-46E2-AB9D-C7AD3EF52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AF0AB76-C56F-4383-8342-3E173A03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9F6F699-13C5-4FBC-9E3C-1E49EEDB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C1FEF12-5DEA-427F-81C4-D2D29D68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3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28DC47-E54D-4E61-B552-DE6123F6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7318EC1-55D6-40B8-B9B0-366550116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457AC80-FC2E-4244-B552-E99475CB3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36ACC1A-005B-48B6-AC46-38DD3676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0ED9AB3-705A-4E23-A394-7C1AC9ED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DC6F3F0-82D6-4FFE-8DC1-1C7AD067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471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98C7E0-7CF2-48FE-98CD-035861CF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D16FA42-7935-4C9D-96BA-6168CB94B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F5913E7-A444-46A0-8016-8D0CA91D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6C33246-C23E-4F63-A740-44F36EE1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A22547-D1C6-4CC9-BCE2-24805040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2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E61328D-EBC9-4BE0-B7BC-34AC4D79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C2C966E-0842-457B-8B8C-9FB064E51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1B9450D-5C45-47E0-9E72-28E34612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B8D126-748D-47DC-8C20-29F3AFE2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82A81A-15FC-4955-A68E-FEAA71B0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46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528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93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2F14DC0-CA6E-434F-960B-B88DCD979203}"/>
              </a:ext>
            </a:extLst>
          </p:cNvPr>
          <p:cNvSpPr/>
          <p:nvPr userDrawn="1"/>
        </p:nvSpPr>
        <p:spPr>
          <a:xfrm>
            <a:off x="129209" y="92765"/>
            <a:ext cx="675861" cy="742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51BE896-7B97-41AB-B0B0-7C67BBA1A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06"/>
          <a:stretch/>
        </p:blipFill>
        <p:spPr>
          <a:xfrm>
            <a:off x="4179447" y="0"/>
            <a:ext cx="4964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08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47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8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09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7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60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78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39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4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6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8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412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46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53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50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75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5459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06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3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7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97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1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0313"/>
            <a:ext cx="7886700" cy="603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1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011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752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97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190313"/>
            <a:ext cx="7886700" cy="603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423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EB40-7A4E-4186-B255-4D67ED0C40AC}" type="datetimeFigureOut">
              <a:rPr lang="zh-CN" altLang="en-US" smtClean="0"/>
              <a:pPr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3D34-E332-4D0B-864C-165E0D63E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2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854ED4-AA9A-410C-B480-42875691B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EDF827F-BD43-4848-BF8A-33FAA813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293F57F-1C17-480F-BBC1-363AAD7B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46617B0-D82B-4BED-B775-50EDC67D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CBB056D-5E16-4E4E-A6CC-736A0DD0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04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9303C7-65B8-4C21-A9D9-8BF6D2CD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96BB9AB-B3FD-43C0-9F10-8A97856FB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1F1E64-2667-437A-96DB-998214AD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8CE172-FAD2-4CCA-9F34-5B7FEE8A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262B043-B09B-4353-AF22-30F1DA40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9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62E59E-155E-4A07-AF5F-B86A237C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EB43223-FBBF-4F1B-92DC-F51B441D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083CA5B-69BD-478D-B018-C35CE656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12F345E-AE9F-401E-BF0A-F0B6697D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57197BE-5985-4772-87BB-764CD271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2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250821" y="224728"/>
            <a:ext cx="263769" cy="403830"/>
          </a:xfrm>
          <a:prstGeom prst="parallelogram">
            <a:avLst>
              <a:gd name="adj" fmla="val 63710"/>
            </a:avLst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斜纹 9"/>
          <p:cNvSpPr/>
          <p:nvPr userDrawn="1"/>
        </p:nvSpPr>
        <p:spPr>
          <a:xfrm>
            <a:off x="261372" y="224728"/>
            <a:ext cx="106107" cy="239506"/>
          </a:xfrm>
          <a:prstGeom prst="diagStripe">
            <a:avLst/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7D07314-3B4C-46B5-BD0A-CD4A7FECDDF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248" y="259820"/>
            <a:ext cx="1099931" cy="33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3" r:id="rId3"/>
    <p:sldLayoutId id="2147483650" r:id="rId4"/>
    <p:sldLayoutId id="2147483657" r:id="rId5"/>
    <p:sldLayoutId id="2147483677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D04544C-FDEF-418A-8888-4DF8CCA9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363A222-5833-446A-A6DA-807F01DF3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560D8BF-A1E1-4C10-899C-A701260B2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4087-BA85-4E84-BCB0-39EB2AC6FD7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3A4094E-D159-4A15-BEF8-37CFE0D7D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DB40744-1DE5-4990-9A61-FF30C2E0C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9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xmlns="" id="{A825546A-FCFD-4F0E-A2A2-E7E4FBD0EB1D}"/>
              </a:ext>
            </a:extLst>
          </p:cNvPr>
          <p:cNvSpPr/>
          <p:nvPr userDrawn="1"/>
        </p:nvSpPr>
        <p:spPr>
          <a:xfrm>
            <a:off x="250821" y="224728"/>
            <a:ext cx="263769" cy="403830"/>
          </a:xfrm>
          <a:prstGeom prst="parallelogram">
            <a:avLst>
              <a:gd name="adj" fmla="val 63710"/>
            </a:avLst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斜纹 7">
            <a:extLst>
              <a:ext uri="{FF2B5EF4-FFF2-40B4-BE49-F238E27FC236}">
                <a16:creationId xmlns:a16="http://schemas.microsoft.com/office/drawing/2014/main" xmlns="" id="{D01FDB34-971C-4120-BDE0-4F2B9335B278}"/>
              </a:ext>
            </a:extLst>
          </p:cNvPr>
          <p:cNvSpPr/>
          <p:nvPr userDrawn="1"/>
        </p:nvSpPr>
        <p:spPr>
          <a:xfrm>
            <a:off x="261372" y="224728"/>
            <a:ext cx="106107" cy="239506"/>
          </a:xfrm>
          <a:prstGeom prst="diagStripe">
            <a:avLst/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9198C16-EE4C-476F-8369-EC84F987DD5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248" y="259820"/>
            <a:ext cx="1099931" cy="33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5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8A1815C-7AA9-4804-A8B1-D0D93C3F8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513"/>
            <a:ext cx="9144000" cy="521440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DBB68578-64EB-4F3A-8426-995363241F2F}"/>
              </a:ext>
            </a:extLst>
          </p:cNvPr>
          <p:cNvSpPr/>
          <p:nvPr/>
        </p:nvSpPr>
        <p:spPr>
          <a:xfrm>
            <a:off x="60435" y="36178"/>
            <a:ext cx="720969" cy="119190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7878111-C62D-49D1-B347-5EBCC850B7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0" y="131040"/>
            <a:ext cx="1472097" cy="14763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5539E60-BB39-4FE8-BE7F-EFE45CBA0B09}"/>
              </a:ext>
            </a:extLst>
          </p:cNvPr>
          <p:cNvSpPr txBox="1"/>
          <p:nvPr/>
        </p:nvSpPr>
        <p:spPr>
          <a:xfrm>
            <a:off x="1748673" y="1486166"/>
            <a:ext cx="5646654" cy="13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基础语法（二）：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列表、元组、字典、集合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11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15C894A-7EF1-42C7-B5B7-CF67CAA45303}"/>
              </a:ext>
            </a:extLst>
          </p:cNvPr>
          <p:cNvSpPr/>
          <p:nvPr/>
        </p:nvSpPr>
        <p:spPr>
          <a:xfrm>
            <a:off x="482637" y="1406789"/>
            <a:ext cx="7867543" cy="2392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可变类型和不可变类型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栗子：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观察下列代码，请问：打印的结果是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[0, 10, 100] 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，还是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[0,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88,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100]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5E08A0A-5F85-4D8C-A139-F7E07A5EC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683" y="2835716"/>
            <a:ext cx="2608312" cy="1186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07C8448-FB5B-477C-A56F-3CD0CDCF3F97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列表的增删改查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57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15C894A-7EF1-42C7-B5B7-CF67CAA45303}"/>
              </a:ext>
            </a:extLst>
          </p:cNvPr>
          <p:cNvSpPr/>
          <p:nvPr/>
        </p:nvSpPr>
        <p:spPr>
          <a:xfrm>
            <a:off x="482637" y="1406789"/>
            <a:ext cx="7867543" cy="199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可变类型和不可变类型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使用内置函数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id()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可以获取到一个变量的内存地址。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F913D67-7F3E-45C1-9088-024CBC0EB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87" y="2593463"/>
            <a:ext cx="6142252" cy="2857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xmlns="" id="{19D42860-BB7E-460E-944C-C6D3663A5B1C}"/>
              </a:ext>
            </a:extLst>
          </p:cNvPr>
          <p:cNvSpPr/>
          <p:nvPr/>
        </p:nvSpPr>
        <p:spPr>
          <a:xfrm>
            <a:off x="3861882" y="5536740"/>
            <a:ext cx="350195" cy="33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A54DFC5-629A-4AED-AC0F-D1C0D6F25049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列表的增删改查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25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列表的增删改查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26342" cy="246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查询元素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查询相关方法：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index   count   in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index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查询元素对应的索引。如果元素不存在，会报错。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count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计算某元素在列表中的个数。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040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列表元素的遍历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26342" cy="342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遍历指将所有元素访问一遍。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遍历针对的是 可迭代 对象。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遍历有两种方式：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 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for…in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for…in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循环的本质是不断调用迭代器的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next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 查找下一个数据。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029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列表元素的遍历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26342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交换两个变量的值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交换 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= 13, b = 20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，使得最终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 = 20, b = 13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504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列表元素的遍历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26342" cy="2392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交换两个变量的值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编程实现冒泡排序算法，实现对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[6, 5, 3, 1, 8, 7, 2, 4]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的排序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思想：让一个数字和它相邻的下一个数字进行比较运算，如果前一个数字大于后一个数字，则交换两个数据的位置。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F0CE900-0C68-4050-97F0-4B2D0759D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229" y="5126477"/>
            <a:ext cx="1895043" cy="17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0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26342" cy="2977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排序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nums.sort()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直接对原有的列表进行排序。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内置函数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sorted(nums)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进行排序，不会改变原有列表，会生成一个新的排序后的列表。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翻转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1E58376-CFF0-436A-8117-72AE5BB15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51" y="4062390"/>
            <a:ext cx="4517377" cy="1852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24599E-3C6A-4780-B894-B2FAC21BF2A8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列表元素的遍历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74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3503E2-1BA6-41EB-95D5-ED839E6AEA19}"/>
              </a:ext>
            </a:extLst>
          </p:cNvPr>
          <p:cNvSpPr/>
          <p:nvPr/>
        </p:nvSpPr>
        <p:spPr>
          <a:xfrm>
            <a:off x="482636" y="1406789"/>
            <a:ext cx="8259429" cy="5162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编程题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有一个列表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names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，保存了一组姓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 = 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'zhao'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'qian'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'sun'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'li'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，再让用户输入一个姓，如果这个姓在列表里存在，提示用户改姓已存在，如果这个姓在列表里不存在，就将这个姓添加到列表里。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冒泡排序的完善：                                        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求列表中的最大值及其下标：                                  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移除列表中的空字符串：                                                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统计列表里出现次数最多的元素。（先不做：使用后面学习的字典）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                                                                            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ADE84D6-ECAE-4200-A7E3-E298DA881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632" y="4077258"/>
            <a:ext cx="2911092" cy="220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F993F0BB-7302-4499-8FEE-811EC1D3A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234" y="5114414"/>
            <a:ext cx="3368332" cy="236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6D496020-F03B-40E4-BC02-F44F4090A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309" y="4576844"/>
            <a:ext cx="2469094" cy="2286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4CF2B43-3571-45E7-A5F8-C8F445565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414" y="6113247"/>
            <a:ext cx="6317527" cy="251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3700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列表的嵌套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F41A70C-8331-45F7-A3C1-0725725CF1B1}"/>
              </a:ext>
            </a:extLst>
          </p:cNvPr>
          <p:cNvSpPr/>
          <p:nvPr/>
        </p:nvSpPr>
        <p:spPr>
          <a:xfrm>
            <a:off x="482637" y="1406789"/>
            <a:ext cx="7867543" cy="3346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列表的嵌套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应用示例：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一个学校有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个办公室，现在有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位来时等待工位的分配，请编写程序，完成随机的分配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提示：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5B1486F-2494-48DB-934E-C1D11ABC9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426" y="2128319"/>
            <a:ext cx="3162574" cy="266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B30C6E6-27C9-4C7F-A59D-8611550B2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426" y="3916171"/>
            <a:ext cx="6403137" cy="48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793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列表的嵌套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F41A70C-8331-45F7-A3C1-0725725CF1B1}"/>
              </a:ext>
            </a:extLst>
          </p:cNvPr>
          <p:cNvSpPr/>
          <p:nvPr/>
        </p:nvSpPr>
        <p:spPr>
          <a:xfrm>
            <a:off x="482637" y="1406789"/>
            <a:ext cx="7867543" cy="3346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列表的嵌套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应用示例：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一个学校有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个办公室，现在有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位来时等待工位的分配，请编写程序，完成随机的分配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若要：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打印第n个房间有几个人，分别是谁谁谁。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如何编写程序呢？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带下标一般使用while循环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for循环也可以带下标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5B1486F-2494-48DB-934E-C1D11ABC9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426" y="2128319"/>
            <a:ext cx="3162574" cy="266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48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>
            <a:extLst>
              <a:ext uri="{FF2B5EF4-FFF2-40B4-BE49-F238E27FC236}">
                <a16:creationId xmlns:a16="http://schemas.microsoft.com/office/drawing/2014/main" xmlns="" id="{17573257-EB33-4BC2-80BE-75F4917BC86B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基础语法（一）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43454CA-69FF-4A65-A9DE-785D713C06CD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A875992-025A-4272-9C15-C61B2D85B274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E7EC052-5D42-4F5E-8894-EA2FCC937858}"/>
              </a:ext>
            </a:extLst>
          </p:cNvPr>
          <p:cNvSpPr/>
          <p:nvPr/>
        </p:nvSpPr>
        <p:spPr>
          <a:xfrm>
            <a:off x="1092563" y="2067270"/>
            <a:ext cx="3839360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5217D95-C3EA-421E-8978-0E032EB40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42" y="3647550"/>
            <a:ext cx="3006286" cy="32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83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列表推导式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3650D89-B5DF-420E-ADFC-52DCF34A0927}"/>
              </a:ext>
            </a:extLst>
          </p:cNvPr>
          <p:cNvSpPr/>
          <p:nvPr/>
        </p:nvSpPr>
        <p:spPr>
          <a:xfrm>
            <a:off x="482637" y="1406789"/>
            <a:ext cx="7867543" cy="3900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列表推导式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其作用是使用简单的语法结构创建一个列表。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打印结果为：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AD008EE-BB3C-41AE-911F-6E5573A0B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491" y="2641486"/>
            <a:ext cx="4324242" cy="6643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370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列表推导式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3650D89-B5DF-420E-ADFC-52DCF34A0927}"/>
              </a:ext>
            </a:extLst>
          </p:cNvPr>
          <p:cNvSpPr/>
          <p:nvPr/>
        </p:nvSpPr>
        <p:spPr>
          <a:xfrm>
            <a:off x="482637" y="1406789"/>
            <a:ext cx="7867543" cy="3900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列表推导式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大家猜猜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以下代码打印的结果是什么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？。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请将 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其中第二段代码改写为 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for 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循环形式。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56556AB-3A88-4DD1-A9B5-A07DB4055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747" y="2524954"/>
            <a:ext cx="3535986" cy="457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16492C69-3B6D-45A4-9274-A5D79FB4A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747" y="3204190"/>
            <a:ext cx="3093988" cy="449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AF0AEE95-9A4D-4359-A628-17CB0ED5A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747" y="3883170"/>
            <a:ext cx="5654530" cy="4343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2642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列表推导式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3650D89-B5DF-420E-ADFC-52DCF34A0927}"/>
              </a:ext>
            </a:extLst>
          </p:cNvPr>
          <p:cNvSpPr/>
          <p:nvPr/>
        </p:nvSpPr>
        <p:spPr>
          <a:xfrm>
            <a:off x="482637" y="1406789"/>
            <a:ext cx="7867543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列表推导式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练习：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编写代码实现分组一个 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list 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里面的元素，如下所示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  </a:t>
            </a:r>
            <a:r>
              <a:rPr lang="zh-CN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[1,2,3,...100]变成[[1,2,3],[4,5,6],...]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4BED23D-3872-4BD0-B1F3-498958AF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229" y="5126477"/>
            <a:ext cx="1895043" cy="17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1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1.6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列表的复制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15C894A-7EF1-42C7-B5B7-CF67CAA45303}"/>
              </a:ext>
            </a:extLst>
          </p:cNvPr>
          <p:cNvSpPr/>
          <p:nvPr/>
        </p:nvSpPr>
        <p:spPr>
          <a:xfrm>
            <a:off x="482637" y="1406789"/>
            <a:ext cx="7867543" cy="422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列表的复制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 </a:t>
            </a:r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copy()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方法可以复制一个列表，与原有列表内容一致，但是指向不同的内存空间。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除了使用列表自带的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copy()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方法进行复制，还可以使用 </a:t>
            </a:r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 </a:t>
            </a:r>
            <a:r>
              <a:rPr lang="zh-CN" altLang="en-US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实现复制。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A7FDC34-8171-45F8-A136-4AF3562D5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62" y="4054530"/>
            <a:ext cx="2487312" cy="13265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851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1.6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列表的复制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15C894A-7EF1-42C7-B5B7-CF67CAA45303}"/>
              </a:ext>
            </a:extLst>
          </p:cNvPr>
          <p:cNvSpPr/>
          <p:nvPr/>
        </p:nvSpPr>
        <p:spPr>
          <a:xfrm>
            <a:off x="482637" y="1406789"/>
            <a:ext cx="7867543" cy="4991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列表的复制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浅拷贝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可以认为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只拷贝了一层。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深拷贝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观察如下代码的打印结果：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你发现了什么</a:t>
            </a:r>
            <a:r>
              <a:rPr lang="zh-CN" altLang="en-US" sz="54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en-US" altLang="zh-CN" sz="54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07EA98E-E8FB-432A-B15F-09005F642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306" y="3526277"/>
            <a:ext cx="3579109" cy="2457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3933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1.6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列表的复制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15C894A-7EF1-42C7-B5B7-CF67CAA45303}"/>
              </a:ext>
            </a:extLst>
          </p:cNvPr>
          <p:cNvSpPr/>
          <p:nvPr/>
        </p:nvSpPr>
        <p:spPr>
          <a:xfrm>
            <a:off x="482637" y="1406789"/>
            <a:ext cx="7867543" cy="410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列表的复制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观察如下代码的打印结果：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你发现了什么</a:t>
            </a:r>
            <a:r>
              <a:rPr lang="zh-CN" altLang="en-US" sz="54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en-US" altLang="zh-CN" sz="54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B1D255C-5AF5-4CE9-A3DF-50602C46ECAB}"/>
              </a:ext>
            </a:extLst>
          </p:cNvPr>
          <p:cNvSpPr txBox="1"/>
          <p:nvPr/>
        </p:nvSpPr>
        <p:spPr>
          <a:xfrm>
            <a:off x="6235480" y="6485010"/>
            <a:ext cx="2908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www.pythontutor.com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07EA98E-E8FB-432A-B15F-09005F642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944" y="2465962"/>
            <a:ext cx="3579109" cy="2457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917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1.6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列表的复制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15C894A-7EF1-42C7-B5B7-CF67CAA45303}"/>
              </a:ext>
            </a:extLst>
          </p:cNvPr>
          <p:cNvSpPr/>
          <p:nvPr/>
        </p:nvSpPr>
        <p:spPr>
          <a:xfrm>
            <a:off x="482637" y="1406789"/>
            <a:ext cx="7867543" cy="342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列表的复制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深拷贝：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B1D255C-5AF5-4CE9-A3DF-50602C46ECAB}"/>
              </a:ext>
            </a:extLst>
          </p:cNvPr>
          <p:cNvSpPr txBox="1"/>
          <p:nvPr/>
        </p:nvSpPr>
        <p:spPr>
          <a:xfrm>
            <a:off x="4105072" y="5964870"/>
            <a:ext cx="2908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www.pythontutor.com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D33FB11-A152-4422-915F-F5A8901CC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00" y="2563365"/>
            <a:ext cx="4116799" cy="1731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8DB0FD8-4D53-493A-BBEF-721949025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800" y="4904450"/>
            <a:ext cx="3691072" cy="387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53A10502-E51D-4D02-8C57-1634BB44BE96}"/>
              </a:ext>
            </a:extLst>
          </p:cNvPr>
          <p:cNvCxnSpPr>
            <a:cxnSpLocks/>
          </p:cNvCxnSpPr>
          <p:nvPr/>
        </p:nvCxnSpPr>
        <p:spPr>
          <a:xfrm>
            <a:off x="2402732" y="4406630"/>
            <a:ext cx="0" cy="4236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965B7EB-84A1-411A-80C8-9C143D1F220E}"/>
              </a:ext>
            </a:extLst>
          </p:cNvPr>
          <p:cNvSpPr txBox="1"/>
          <p:nvPr/>
        </p:nvSpPr>
        <p:spPr>
          <a:xfrm>
            <a:off x="4105072" y="6426364"/>
            <a:ext cx="5038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http://www.pythontutor.com/visualize.html</a:t>
            </a:r>
          </a:p>
        </p:txBody>
      </p:sp>
    </p:spTree>
    <p:extLst>
      <p:ext uri="{BB962C8B-B14F-4D97-AF65-F5344CB8AC3E}">
        <p14:creationId xmlns:p14="http://schemas.microsoft.com/office/powerpoint/2010/main" val="2246029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422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主要内容：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---------------------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-----------------------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。。。。。。。。。。。。。。。。。。。。。。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4217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元组的使用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3746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元组的使用：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元组和列表很像，都是用来保存多个数据的。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使用一对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小括号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来表示一个元组。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列表的区别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：在于列表是可变的数据类型，而元组是不可变数据类型。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列表一样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：也是有序的存储元素的容器，可以通过操作下标获取元素。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389138-16AC-4C97-AE5E-9A0EFEC37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56" y="4809441"/>
            <a:ext cx="6797629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4223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元组的使用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3900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特殊情况：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如何表示只有一个元素的元组呢？观察下列代码。。。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tuple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内置类：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下列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写法对吗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0735146-63AE-48BF-B265-BD9B23E2D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754" y="2567519"/>
            <a:ext cx="4006566" cy="1184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93D4A0D4-818B-4A8A-8D45-F92A077C5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881" y="4074650"/>
            <a:ext cx="2816556" cy="6627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235F121-1298-45BF-ADD5-236E47C33BEA}"/>
              </a:ext>
            </a:extLst>
          </p:cNvPr>
          <p:cNvSpPr txBox="1"/>
          <p:nvPr/>
        </p:nvSpPr>
        <p:spPr>
          <a:xfrm>
            <a:off x="1944629" y="5254482"/>
            <a:ext cx="2568102" cy="877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1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342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主要内容：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列表的基本使用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1.2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列表的增删改查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1.3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1.4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列表的嵌套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1.5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列表推导式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1.6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列表的复制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741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3900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列表和元组的相互转换：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join: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A2BE30C-4736-41E1-AD98-1577BFFBBF28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元组的使用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4D416A0-B609-4474-867F-40F25BC42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573" y="2793409"/>
            <a:ext cx="4984273" cy="1622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4C93BC7A-3AE2-402E-B2F4-9FAC0FD509DB}"/>
              </a:ext>
            </a:extLst>
          </p:cNvPr>
          <p:cNvCxnSpPr>
            <a:cxnSpLocks/>
          </p:cNvCxnSpPr>
          <p:nvPr/>
        </p:nvCxnSpPr>
        <p:spPr>
          <a:xfrm>
            <a:off x="2412460" y="3501957"/>
            <a:ext cx="1371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255889AE-9973-4633-B83A-C45509E38782}"/>
              </a:ext>
            </a:extLst>
          </p:cNvPr>
          <p:cNvCxnSpPr>
            <a:cxnSpLocks/>
          </p:cNvCxnSpPr>
          <p:nvPr/>
        </p:nvCxnSpPr>
        <p:spPr>
          <a:xfrm>
            <a:off x="2370307" y="4286655"/>
            <a:ext cx="119974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C9FE233E-F754-4825-8D93-CE0B10FAA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573" y="5386352"/>
            <a:ext cx="4984273" cy="252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782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422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主要内容：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---------------------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-----------------------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。。。。。。。。。。。。。。。。。。。。。。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标题 5">
            <a:extLst>
              <a:ext uri="{FF2B5EF4-FFF2-40B4-BE49-F238E27FC236}">
                <a16:creationId xmlns:a16="http://schemas.microsoft.com/office/drawing/2014/main" xmlns="" id="{403E7333-C14D-4EAC-92F2-9280619AF66F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1986B93F-ABF4-42B8-A755-A362969F8783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D7DC2C80-E35D-4E01-A804-4060A53F069D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147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342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主要内容：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3.1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字典概述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3.2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字典的增删改查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3.3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字典的方法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3.4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字典的遍历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3.5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字典推导式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0069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字典概述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470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字典概述：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列表可以存储任意数据类型（字符串、数字等），但一般我们会用来存储单一的数据类型。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但是，以上如：列表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scores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中的每一个元素代表什么并不知道。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列表只能存储值，但无法对值进行描述。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此时，可以使用字典，可以保存值和对值进行描述。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大括号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{}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来表示一个字典，字典里的数据均是使用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键值对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key-value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”的形式保留的。如：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157CD46-01FB-43FF-B120-93A852337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916" y="2999505"/>
            <a:ext cx="4159976" cy="575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F3E80DB-7FBB-4A68-804D-C34C63526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560" y="6196013"/>
            <a:ext cx="6932880" cy="273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3376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字典概述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2392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字典概述：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大括号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{}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来表示一个字典，字典里的数据均是使用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键值对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key-value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”的形式保留的。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key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之间使用冒号 ：来连接。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多个键值对之间使用逗号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来分隔。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BBA9B7E-4C5D-4BD3-9803-2DD5C392E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298" y="4180993"/>
            <a:ext cx="2727403" cy="984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836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字典概述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2792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字典使用的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注意事项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字典里的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不允许重复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，否则，前一个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对应的值会被后一个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对应的值覆盖。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字典里的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可以是任意数据类型， 但是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只能使用不可变数据类型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，一般使用字符串。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6264385-C57C-405A-84C5-26A6C231C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20" y="4413926"/>
            <a:ext cx="2802653" cy="1585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109EB6A4-2D42-4EBF-A058-02E3D955C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986" y="4002410"/>
            <a:ext cx="4213199" cy="1290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FD33E4A6-0191-4CB6-8E50-126EAC2A3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014" y="5451211"/>
            <a:ext cx="3429563" cy="1069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8139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字典的增删改查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23618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增加元素：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在字典里存在，是直接修改对应的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在字典里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不存在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，会往字典里添加一个新的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key-value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AE2C7472-AC8C-415F-971E-210B65946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91" y="3429000"/>
            <a:ext cx="8223618" cy="960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4386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字典的增删改查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246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删除元素：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pop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删除一个元素，返回被删除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所对应的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popitem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删除一个元素，返回被删除这个元素的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key-value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clear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清空一个字典。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del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C864B33-2C19-4E85-BBF2-26E77CCEC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870" y="3429000"/>
            <a:ext cx="5223725" cy="32658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8F156C32-46C6-4D98-A773-F77DFDE25CD7}"/>
              </a:ext>
            </a:extLst>
          </p:cNvPr>
          <p:cNvSpPr txBox="1"/>
          <p:nvPr/>
        </p:nvSpPr>
        <p:spPr>
          <a:xfrm>
            <a:off x="1391055" y="3630754"/>
            <a:ext cx="1507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+mn-ea"/>
                <a:sym typeface="+mn-ea"/>
              </a:rPr>
              <a:t>pop</a:t>
            </a:r>
          </a:p>
          <a:p>
            <a:pPr algn="ctr"/>
            <a:endParaRPr lang="en-US" altLang="zh-CN">
              <a:solidFill>
                <a:srgbClr val="FF0000"/>
              </a:solidFill>
              <a:latin typeface="+mn-ea"/>
              <a:sym typeface="+mn-ea"/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 </a:t>
            </a:r>
          </a:p>
          <a:p>
            <a:pPr algn="ctr"/>
            <a:r>
              <a:rPr lang="en-US" altLang="zh-CN">
                <a:solidFill>
                  <a:srgbClr val="FF0000"/>
                </a:solidFill>
                <a:latin typeface="+mn-ea"/>
              </a:rPr>
              <a:t> popitem</a:t>
            </a:r>
          </a:p>
          <a:p>
            <a:pPr algn="ctr"/>
            <a:endParaRPr lang="en-US" altLang="zh-CN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zh-CN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  <a:latin typeface="+mn-ea"/>
              </a:rPr>
              <a:t> clear</a:t>
            </a:r>
          </a:p>
          <a:p>
            <a:pPr algn="ctr"/>
            <a:endParaRPr lang="en-US" altLang="zh-CN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zh-CN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  <a:latin typeface="+mn-ea"/>
              </a:rPr>
              <a:t> del</a:t>
            </a:r>
            <a:endParaRPr lang="zh-CN" altLang="en-US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045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字典的增删改查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45797" cy="342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修改元素：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在字典里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，是直接修改对应的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在字典里不存在，会往字典里添加一个新的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key-value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757C14E-480C-4432-AFA6-F7270AF9A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29" y="3517521"/>
            <a:ext cx="7106542" cy="1472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6772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字典的增删改查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3900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查找元素：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字典的保存是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的。不能通过下标获取元素。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可以使用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获取对应的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可以通过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找到对应的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 ,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找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如果要查找的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不存在，会直接报错。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1A5E1CE-CA3D-4BF6-B5D2-BDE00C77F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58" y="3653560"/>
            <a:ext cx="4610500" cy="899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A4F1498-5837-4D15-B35D-E3B568BDD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364" y="5451211"/>
            <a:ext cx="4016088" cy="304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876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列表的基本使用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26342" cy="4377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(list)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的格式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定义列表的格式：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当有多个数据需要按照一定顺序保存的时候，可以考虑使用列表。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使用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[]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表示一个列表。列表中的每个数据称之为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元素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元素之间使用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逗号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分隔。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如：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list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（可以使用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list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将可迭代对象转换为列表）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B5A076C-160D-474D-84DE-0DC84BBFA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72" y="2313481"/>
            <a:ext cx="2903472" cy="411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6BABB70-8AC9-43E2-A0D6-CF31D84ED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694" y="4485820"/>
            <a:ext cx="6912835" cy="241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382AABB-8698-4E73-B0FE-9C6F53A7B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838" y="5473010"/>
            <a:ext cx="5958323" cy="662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6065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字典的增删改查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4854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查找元素：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如何实现：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 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不存在，使用默认值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可以使用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get()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当然，也可以这样使用：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get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方法不会把不存在的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– value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添加进去。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3C6AF97-AF49-4829-8A59-5E1B84788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10" y="3074713"/>
            <a:ext cx="5023379" cy="408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7CFD011-C6E6-4A68-832C-D104E3FBA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215" y="4600769"/>
            <a:ext cx="6121567" cy="1100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4785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字典的方法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4777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update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方法的使用：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list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可以使用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extend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方法将两个列表合并为一个列表。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如果是元组，可以把两个元组使用类似方法合并吗？</a:t>
            </a:r>
            <a:r>
              <a:rPr lang="zh-CN" altLang="zh-CN" sz="2000" b="1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zh-CN" altLang="zh-CN" sz="2000" b="1">
                <a:solidFill>
                  <a:srgbClr val="008080"/>
                </a:solidFill>
                <a:latin typeface="Consolas" panose="020B0609020204030204" pitchFamily="49" charset="0"/>
              </a:rPr>
            </a:b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88C1D57-5F9F-473B-AD92-AD7739E89984}"/>
              </a:ext>
            </a:extLst>
          </p:cNvPr>
          <p:cNvSpPr txBox="1"/>
          <p:nvPr/>
        </p:nvSpPr>
        <p:spPr>
          <a:xfrm>
            <a:off x="2509736" y="2047449"/>
            <a:ext cx="1079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extend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9292CA1-595B-44E0-AFF7-AA8DEB455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736" y="2713186"/>
            <a:ext cx="4077053" cy="8916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6A9F8EA-B78D-466C-BC6D-8F2D104EB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584" y="3870430"/>
            <a:ext cx="5433531" cy="1059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894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字典的遍历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990154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字典的遍历：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特殊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 列表 和 元组 是单一的元素，但字典是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key-value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的形式。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种遍历方式：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for…in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循环，获取到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46AB4E6-0690-43F3-9614-9AE8D3429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7" y="3409543"/>
            <a:ext cx="6381272" cy="87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xmlns="" id="{63609075-4264-4EC5-94C6-CAC9EEF5749C}"/>
              </a:ext>
            </a:extLst>
          </p:cNvPr>
          <p:cNvSpPr/>
          <p:nvPr/>
        </p:nvSpPr>
        <p:spPr>
          <a:xfrm>
            <a:off x="4484452" y="4470057"/>
            <a:ext cx="389106" cy="486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659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字典的遍历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951244" cy="1915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字典的遍历：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特殊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 列表 和 元组 是单一的元素，但字典是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key-value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的形式。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种遍历方式：获取到所有的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，然后再遍历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，根据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8D3EF85-5AA6-45AF-BA37-7FCAAE2A9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62" y="3738541"/>
            <a:ext cx="7068275" cy="1047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xmlns="" id="{9FD17C64-EB00-4E1E-BA5C-71CB22DB8E81}"/>
              </a:ext>
            </a:extLst>
          </p:cNvPr>
          <p:cNvSpPr/>
          <p:nvPr/>
        </p:nvSpPr>
        <p:spPr>
          <a:xfrm>
            <a:off x="4455269" y="4909106"/>
            <a:ext cx="389106" cy="486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58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字典的遍历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960972" cy="1915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字典的遍历：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特殊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 列表 和 元组 是单一的元素，但字典是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key-value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的形式。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种遍历方式：获取到所有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。（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：只能拿到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，拿不到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D85B16E-D9F1-47DF-8239-6282309A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36" y="3706129"/>
            <a:ext cx="5991327" cy="7685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xmlns="" id="{42A4B094-7007-4BE7-808D-17280A16C393}"/>
              </a:ext>
            </a:extLst>
          </p:cNvPr>
          <p:cNvSpPr/>
          <p:nvPr/>
        </p:nvSpPr>
        <p:spPr>
          <a:xfrm>
            <a:off x="4377446" y="4714553"/>
            <a:ext cx="389106" cy="486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391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字典的遍历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960972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字典的遍历：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特殊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 列表 和 元组 是单一的元素，但字典是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key-value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的形式。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种遍历方式：使用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items()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A1637F3-898D-4FA9-BE7A-49A3B06A1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62" y="3389947"/>
            <a:ext cx="7141644" cy="865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100C38E-CC19-4E57-A639-59314D70C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62" y="4849340"/>
            <a:ext cx="3255609" cy="658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xmlns="" id="{F2D73D4F-7DC3-46B4-A072-D970491A8271}"/>
              </a:ext>
            </a:extLst>
          </p:cNvPr>
          <p:cNvSpPr/>
          <p:nvPr/>
        </p:nvSpPr>
        <p:spPr>
          <a:xfrm>
            <a:off x="4554606" y="4982264"/>
            <a:ext cx="544749" cy="330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FF3742D8-9A5C-4CAC-B9AB-3B592895E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191" y="4829599"/>
            <a:ext cx="1440305" cy="662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7EB36938-98C7-41C4-BC4F-49D67A590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366" y="5760948"/>
            <a:ext cx="2926757" cy="318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B23017E0-E010-43E3-901C-BC8870916F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8191" y="5650630"/>
            <a:ext cx="1342418" cy="746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xmlns="" id="{A7F43433-30A3-4703-9CD2-5C91D46ED217}"/>
              </a:ext>
            </a:extLst>
          </p:cNvPr>
          <p:cNvSpPr/>
          <p:nvPr/>
        </p:nvSpPr>
        <p:spPr>
          <a:xfrm>
            <a:off x="4618282" y="5693225"/>
            <a:ext cx="544749" cy="330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03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字典的遍历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960972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字典的遍历：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特殊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 列表 和 元组 是单一的元素，但字典是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key-value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的形式。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种遍历方式：使用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items()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B45E0C53-9806-4370-B264-B9801CE9C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345" y="3604803"/>
            <a:ext cx="6213310" cy="953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xmlns="" id="{22F36C76-174D-4E07-BDE8-F590FF6FB560}"/>
              </a:ext>
            </a:extLst>
          </p:cNvPr>
          <p:cNvSpPr/>
          <p:nvPr/>
        </p:nvSpPr>
        <p:spPr>
          <a:xfrm>
            <a:off x="4455269" y="4909106"/>
            <a:ext cx="389106" cy="486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499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字典推导式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960972" cy="1038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字典推导式：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编写代码完成将如下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dict1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转换为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dict2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的形式。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C334EF6-E6A7-43B9-89D7-38224E05D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290" y="2677732"/>
            <a:ext cx="4464952" cy="533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04797C8-DEE4-41CD-8447-B47C9FCE7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290" y="3646528"/>
            <a:ext cx="2923431" cy="1022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53AFB98F-8C1D-457F-A334-CDD348C18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290" y="4993970"/>
            <a:ext cx="4780552" cy="5914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5F5E01DF-FB27-4726-9660-7243E5070431}"/>
              </a:ext>
            </a:extLst>
          </p:cNvPr>
          <p:cNvSpPr txBox="1"/>
          <p:nvPr/>
        </p:nvSpPr>
        <p:spPr>
          <a:xfrm>
            <a:off x="145914" y="5051101"/>
            <a:ext cx="1595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字典推导式：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4409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3503E2-1BA6-41EB-95D5-ED839E6AEA19}"/>
              </a:ext>
            </a:extLst>
          </p:cNvPr>
          <p:cNvSpPr/>
          <p:nvPr/>
        </p:nvSpPr>
        <p:spPr>
          <a:xfrm>
            <a:off x="482636" y="1406789"/>
            <a:ext cx="8259429" cy="470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编程题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chars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列表中每个字符出现的次数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chars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= ['a', 'c', 'x', 'd', 'p', 'a', 'm', 'q', 's', 't', 'a', 'c']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让用户输入姓名，如果该姓名在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persons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中存在，提示用户；若不存在，继续输入年龄到列表中。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编写代码完成将如下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dict1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转换为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dict2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的形式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945E831B-A8F8-41B0-AAD9-74BEC8AC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830" y="3991750"/>
            <a:ext cx="3891506" cy="1554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1147663-4713-4793-921C-218514811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030" y="6101784"/>
            <a:ext cx="4464952" cy="533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1946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3503E2-1BA6-41EB-95D5-ED839E6AEA19}"/>
              </a:ext>
            </a:extLst>
          </p:cNvPr>
          <p:cNvSpPr/>
          <p:nvPr/>
        </p:nvSpPr>
        <p:spPr>
          <a:xfrm>
            <a:off x="453453" y="1346501"/>
            <a:ext cx="8427900" cy="5337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编程题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声明一个列表，列表中包含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6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位学生的信息，每位学生的信息包括：姓名，年龄，分数（单科），电话，性别（男，女，不明）。如下所示：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ea"/>
              <a:buAutoNum type="circleNumDbPlain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ea"/>
              <a:buAutoNum type="circleNumDbPlain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ea"/>
              <a:buAutoNum type="circleNumDbPlain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）统计不及格学生个数；（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）打印不及格学生姓名和对应成绩；（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）统计未成年学生个数；（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）打印手机尾号是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8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的学生名字；（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）打印最高分和对应的学生的名字；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6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）删除性别不明的所有学生；（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7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）将列表按学生成绩从大到小排序。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82A33BB-DCFF-4A55-91BE-5FE7AB059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278" y="2979430"/>
            <a:ext cx="7026249" cy="1638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175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列表的增删改查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26342" cy="294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增删改查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列表是用来保存多个数据的。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对列表的操作包括：增加数据、删除数据、修改数据、查询数据。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88495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3503E2-1BA6-41EB-95D5-ED839E6AEA19}"/>
              </a:ext>
            </a:extLst>
          </p:cNvPr>
          <p:cNvSpPr/>
          <p:nvPr/>
        </p:nvSpPr>
        <p:spPr>
          <a:xfrm>
            <a:off x="453453" y="1346501"/>
            <a:ext cx="8301441" cy="4085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编程题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用三个元组表示三门学科的选课学生姓名（一个学生可以同时选多门）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）求选课学生总共有多少人；（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）求只选了第一个学课的人的数量和对应的学生姓名；（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）求只选了一门学科的学生的数量和对应学生姓名；（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4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）求只选了两门学科的学生的数量和对应学生姓名；（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5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）求选了三门学科的学生的数量和对应学生姓名；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54B288A-E1A9-4FBF-9856-2F1626F4A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081" y="2574314"/>
            <a:ext cx="4619145" cy="854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07998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422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主要内容：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---------------------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-----------------------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。。。。。。。。。。。。。。。。。。。。。。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标题 5">
            <a:extLst>
              <a:ext uri="{FF2B5EF4-FFF2-40B4-BE49-F238E27FC236}">
                <a16:creationId xmlns:a16="http://schemas.microsoft.com/office/drawing/2014/main" xmlns="" id="{403E7333-C14D-4EAC-92F2-9280619AF66F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1986B93F-ABF4-42B8-A755-A362969F8783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D7DC2C80-E35D-4E01-A804-4060A53F069D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290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3900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主要内容：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4.1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集合的基本使用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4.2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集合里运算符的使用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31440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集合的基本使用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342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集合的基本使用：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集合是一个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不重复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可以使用 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{}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来表示。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set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能否进行增删改查呢？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19A7405-2CF5-4AB1-BFA2-01F7CA1A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69" y="3141172"/>
            <a:ext cx="5153478" cy="5756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83049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集合的基本使用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集合的基本使用：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set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能否进行增删改查呢？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请运行下列代码，并观察结果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5EB6E20-CFC7-4835-80BE-2C0E3AFA976E}"/>
              </a:ext>
            </a:extLst>
          </p:cNvPr>
          <p:cNvSpPr txBox="1"/>
          <p:nvPr/>
        </p:nvSpPr>
        <p:spPr>
          <a:xfrm>
            <a:off x="1545995" y="2581254"/>
            <a:ext cx="6479323" cy="317189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 = {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李四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王五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赵六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(names)</a:t>
            </a:r>
            <a:endParaRPr kumimoji="0" lang="en-US" altLang="zh-CN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names.add(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周七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(names)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names.pop()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(names)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names.remove(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(names)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82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集合的基本使用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集合的基本使用：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set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能否进行增删改查呢？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请运行下列代码，并观察结果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5EB6E20-CFC7-4835-80BE-2C0E3AFA976E}"/>
              </a:ext>
            </a:extLst>
          </p:cNvPr>
          <p:cNvSpPr txBox="1"/>
          <p:nvPr/>
        </p:nvSpPr>
        <p:spPr>
          <a:xfrm>
            <a:off x="1545995" y="2581254"/>
            <a:ext cx="6804185" cy="309495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 = {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李四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王五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names.update({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'wuba'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'zhenjiu'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(names)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kumimoji="0" lang="en-US" altLang="zh-CN" sz="18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names1 = names.union({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李四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'wuba'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'zhenjiu'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(names)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(names1)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names.clear()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(names)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689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集合的基本使用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集合的基本使用：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set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能否进行增删改查呢？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总结：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5EB6E20-CFC7-4835-80BE-2C0E3AFA976E}"/>
              </a:ext>
            </a:extLst>
          </p:cNvPr>
          <p:cNvSpPr txBox="1"/>
          <p:nvPr/>
        </p:nvSpPr>
        <p:spPr>
          <a:xfrm>
            <a:off x="1545995" y="2581254"/>
            <a:ext cx="6804185" cy="303993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add 添加一个元素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pop 随机删除其中的一个元素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remove 删除指定的元素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update 方法是将新的集合拼接到原集合中。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union 方法是将多个集合合并，生成一个新的集合。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clear 清空一个集合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注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： {} 表示的是空字典，空集合使用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set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() 来表示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。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02227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集合里运算符的使用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342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支持很多算数运算符：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不支持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+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支持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–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法，相当于求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差集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可以使用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&amp;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运算符，相当于求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交集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可以使用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|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运算符，相当于求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并集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可以使用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^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运算符，相当于求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差集的并集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C89B60E-6304-4BD3-A3D2-DB81FFCAB078}"/>
              </a:ext>
            </a:extLst>
          </p:cNvPr>
          <p:cNvSpPr txBox="1"/>
          <p:nvPr/>
        </p:nvSpPr>
        <p:spPr>
          <a:xfrm>
            <a:off x="2945511" y="4419892"/>
            <a:ext cx="5838567" cy="230832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{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{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print(first+second)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TypeError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 - second)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 &amp; second)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 | second)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 ^ second)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053B165-C628-4B64-A01F-DFB57B0FB0BB}"/>
              </a:ext>
            </a:extLst>
          </p:cNvPr>
          <p:cNvSpPr txBox="1"/>
          <p:nvPr/>
        </p:nvSpPr>
        <p:spPr>
          <a:xfrm>
            <a:off x="953311" y="4925007"/>
            <a:ext cx="1780162" cy="873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运行右侧代码，并观察结果：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126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3503E2-1BA6-41EB-95D5-ED839E6AEA19}"/>
              </a:ext>
            </a:extLst>
          </p:cNvPr>
          <p:cNvSpPr/>
          <p:nvPr/>
        </p:nvSpPr>
        <p:spPr>
          <a:xfrm>
            <a:off x="482636" y="1406789"/>
            <a:ext cx="8259429" cy="1623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编程题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给列表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nums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去重并排序：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nums = 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21032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总结 与 回顾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557505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列表、元组、字典、集合的公共方法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3503E2-1BA6-41EB-95D5-ED839E6AEA19}"/>
              </a:ext>
            </a:extLst>
          </p:cNvPr>
          <p:cNvSpPr/>
          <p:nvPr/>
        </p:nvSpPr>
        <p:spPr>
          <a:xfrm>
            <a:off x="482636" y="1406789"/>
            <a:ext cx="8259429" cy="470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公共方法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：可以用来拼接，用于 字符串、列表、元组。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：只能用于集合，求差集。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*  ：只能用于字符串、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列表、元组，表示重复多次。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in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：成员运算符（用于字典时，用于判断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key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是否存在）。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not in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：可用于字符串、列表、元组、字典、集合。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完成列表、元组的带下标的遍历时，用到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enumerate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内置函数，返回带有下标的列表，每个元素是由下标和原元素构成的元组。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完成字典的遍历时，如果用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enumerate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内置函数进行遍历的话，得到的是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2…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和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key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。（不建议这么使用）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365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列表的增删改查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26342" cy="225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增删改查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和字符串一样，都可以使用下标来获取元素和对元素进行切片。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Ø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Ø"/>
            </a:pPr>
            <a:endParaRPr lang="en-US" altLang="zh-CN" sz="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5B73FCD-EE6D-4B5B-A13D-88A3ADE48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009" y="3024216"/>
            <a:ext cx="4701513" cy="332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34496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57251"/>
            <a:ext cx="9144000" cy="70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1"/>
            <a:ext cx="9144000" cy="60007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66860" y="2311577"/>
            <a:ext cx="481028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7200" i="1" dirty="0">
                <a:latin typeface="Forte" panose="03060902040502070203" pitchFamily="66" charset="0"/>
              </a:rPr>
              <a:t>谢  谢</a:t>
            </a:r>
            <a:r>
              <a:rPr lang="zh-CN" altLang="en-US" sz="7200" i="1" dirty="0" smtClean="0">
                <a:latin typeface="Forte" panose="03060902040502070203" pitchFamily="66" charset="0"/>
              </a:rPr>
              <a:t>！</a:t>
            </a:r>
            <a:endParaRPr lang="en-US" altLang="zh-CN" sz="7200" i="1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29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列表的增删改查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26342" cy="3346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添加元素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添加元素的方法：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append  insert  extend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append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追加元素。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insert(index, object)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需要两个参数：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index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表示下标，在哪个位置插入数据；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object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表示对象，具体插入哪个数据。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A.extend(B)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将可迭代对象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添加到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9719082-B918-4225-A878-7FA67A052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213" y="4317615"/>
            <a:ext cx="4250402" cy="2452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95649B65-46BB-47C1-8CB2-CD78A0BDD80C}"/>
              </a:ext>
            </a:extLst>
          </p:cNvPr>
          <p:cNvSpPr txBox="1"/>
          <p:nvPr/>
        </p:nvSpPr>
        <p:spPr>
          <a:xfrm>
            <a:off x="623659" y="4939658"/>
            <a:ext cx="1686533" cy="1291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zh-CN" altLang="en-US" sz="18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大家自己编写</a:t>
            </a:r>
            <a:endParaRPr lang="en-US" altLang="zh-CN" sz="18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zh-CN" altLang="en-US" sz="18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代码观察结果</a:t>
            </a:r>
            <a:endParaRPr lang="en-US" altLang="zh-CN" sz="18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zh-CN" altLang="en-US" sz="18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变化：</a:t>
            </a:r>
            <a:endParaRPr lang="en-US" altLang="zh-CN" sz="18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26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列表的增删改查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26342" cy="342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删除元素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删除数据有三种相关方法：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pop   remove   clear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pop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方法默认会删除列表里最后一个数据，并且返回这个数据。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pop(index)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可以传入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index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参数，删除指定位置上的元素。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remove(object)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删除指定的元素，若元素不存在，则报错。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clear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用来清空一个列表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语句也可以删除一个列表的元素。（不建议使用！）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301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26342" cy="199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修改元素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可以使用下标来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修改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列表里的元素。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CFDBF11-DA58-4D4F-8316-9A5C1F699C2F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列表的增删改查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667E26F-5171-4F63-8957-85499CB8A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1" y="3186719"/>
            <a:ext cx="7084521" cy="17752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9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黑体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13290</TotalTime>
  <Words>3168</Words>
  <Application>Microsoft Office PowerPoint</Application>
  <PresentationFormat>全屏显示(4:3)</PresentationFormat>
  <Paragraphs>505</Paragraphs>
  <Slides>60</Slides>
  <Notes>59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60</vt:i4>
      </vt:variant>
    </vt:vector>
  </HeadingPairs>
  <TitlesOfParts>
    <vt:vector size="64" baseType="lpstr">
      <vt:lpstr>Office 主题</vt:lpstr>
      <vt:lpstr>自定义设计方案</vt:lpstr>
      <vt:lpstr>1_自定义设计方案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张劼</dc:creator>
  <cp:lastModifiedBy>Colin</cp:lastModifiedBy>
  <cp:revision>1287</cp:revision>
  <dcterms:created xsi:type="dcterms:W3CDTF">2017-02-20T09:48:42Z</dcterms:created>
  <dcterms:modified xsi:type="dcterms:W3CDTF">2021-09-22T01:29:54Z</dcterms:modified>
</cp:coreProperties>
</file>