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79" r:id="rId3"/>
    <p:sldMasterId id="2147483692" r:id="rId4"/>
  </p:sldMasterIdLst>
  <p:notesMasterIdLst>
    <p:notesMasterId r:id="rId63"/>
  </p:notesMasterIdLst>
  <p:sldIdLst>
    <p:sldId id="374" r:id="rId5"/>
    <p:sldId id="634" r:id="rId6"/>
    <p:sldId id="635" r:id="rId7"/>
    <p:sldId id="636" r:id="rId8"/>
    <p:sldId id="637" r:id="rId9"/>
    <p:sldId id="639" r:id="rId10"/>
    <p:sldId id="544" r:id="rId11"/>
    <p:sldId id="468" r:id="rId12"/>
    <p:sldId id="640" r:id="rId13"/>
    <p:sldId id="647" r:id="rId14"/>
    <p:sldId id="642" r:id="rId15"/>
    <p:sldId id="648" r:id="rId16"/>
    <p:sldId id="643" r:id="rId17"/>
    <p:sldId id="649" r:id="rId18"/>
    <p:sldId id="645" r:id="rId19"/>
    <p:sldId id="653" r:id="rId20"/>
    <p:sldId id="654" r:id="rId21"/>
    <p:sldId id="646" r:id="rId22"/>
    <p:sldId id="658" r:id="rId23"/>
    <p:sldId id="659" r:id="rId24"/>
    <p:sldId id="660" r:id="rId25"/>
    <p:sldId id="661" r:id="rId26"/>
    <p:sldId id="655" r:id="rId27"/>
    <p:sldId id="656" r:id="rId28"/>
    <p:sldId id="668" r:id="rId29"/>
    <p:sldId id="669" r:id="rId30"/>
    <p:sldId id="670" r:id="rId31"/>
    <p:sldId id="657" r:id="rId32"/>
    <p:sldId id="671" r:id="rId33"/>
    <p:sldId id="650" r:id="rId34"/>
    <p:sldId id="651" r:id="rId35"/>
    <p:sldId id="652" r:id="rId36"/>
    <p:sldId id="662" r:id="rId37"/>
    <p:sldId id="663" r:id="rId38"/>
    <p:sldId id="665" r:id="rId39"/>
    <p:sldId id="672" r:id="rId40"/>
    <p:sldId id="673" r:id="rId41"/>
    <p:sldId id="674" r:id="rId42"/>
    <p:sldId id="675" r:id="rId43"/>
    <p:sldId id="676" r:id="rId44"/>
    <p:sldId id="677" r:id="rId45"/>
    <p:sldId id="678" r:id="rId46"/>
    <p:sldId id="679" r:id="rId47"/>
    <p:sldId id="683" r:id="rId48"/>
    <p:sldId id="684" r:id="rId49"/>
    <p:sldId id="685" r:id="rId50"/>
    <p:sldId id="686" r:id="rId51"/>
    <p:sldId id="687" r:id="rId52"/>
    <p:sldId id="688" r:id="rId53"/>
    <p:sldId id="689" r:id="rId54"/>
    <p:sldId id="690" r:id="rId55"/>
    <p:sldId id="691" r:id="rId56"/>
    <p:sldId id="692" r:id="rId57"/>
    <p:sldId id="693" r:id="rId58"/>
    <p:sldId id="275" r:id="rId59"/>
    <p:sldId id="518" r:id="rId60"/>
    <p:sldId id="713" r:id="rId61"/>
    <p:sldId id="714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56"/>
    <a:srgbClr val="FF3300"/>
    <a:srgbClr val="DEEBF7"/>
    <a:srgbClr val="406DA5"/>
    <a:srgbClr val="DAE3F3"/>
    <a:srgbClr val="C6DFF5"/>
    <a:srgbClr val="7EB4DA"/>
    <a:srgbClr val="68C0C2"/>
    <a:srgbClr val="EF7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1865" autoAdjust="0"/>
  </p:normalViewPr>
  <p:slideViewPr>
    <p:cSldViewPr snapToGrid="0">
      <p:cViewPr varScale="1">
        <p:scale>
          <a:sx n="80" d="100"/>
          <a:sy n="80" d="100"/>
        </p:scale>
        <p:origin x="-1541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938E-ADF2-45CC-ABE9-52F69B7D4B7C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2DE77-57D6-49C1-A633-EF74AB783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898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9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215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969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607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424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29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1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852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506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753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346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63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037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690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382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876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1145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6162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7233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3668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790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6105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6148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155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9435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906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428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00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638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6802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1043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646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0280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442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4427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159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170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5830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6455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1884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5039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28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436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693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6780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0604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7100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02641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5803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00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0610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009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775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2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17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3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80682" y="1"/>
            <a:ext cx="625289" cy="874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16358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8833F8-F44B-4AED-AFF0-33CCB9D7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A067C25-8076-4CAE-A89C-0C5F8663E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23C98C0-B761-4585-BE10-6C4D0DA03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4DD590F-E6C9-414C-A8FC-01B956DE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0932219-54F6-4B76-AD13-B28A1761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06A8800-ED66-4766-A601-2FA2F91D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2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799FF7-C278-4265-8D60-726059ED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57D408B-BB2B-4D4F-AFFC-B5A62C37B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3D40D2F-8ACE-4DA9-8D21-22FEF9468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DC9498DE-6E4F-4FFA-8909-628EC6445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F5409F6-BE41-4398-A6D4-B45B21B39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522B296B-6B29-4CCC-97D1-BF028182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E5FCAEEF-94F9-45FE-AD39-A181FD95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9EBBDBF4-72ED-4481-B29B-3E81209E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89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B1EC02-7783-4A35-88E8-1CE78C41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1FBD4BE-B5D0-42D4-BAA1-012C4B93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3379B7DC-419F-482E-9290-3ED61060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793DA1E-FAB2-4B74-8DB7-69FF12B3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55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81E486C-78D9-410E-9BB5-7B90D9E8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43D9ECD-CCF1-4864-BAB5-EF151545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AD95E24-93DE-4C84-A63B-429DFDDA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18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763D02-BF5F-42F0-996C-282F962E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21A6F9F-1215-4CF9-89F8-AE5CEB40C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8135175-F24B-46E2-AB9D-C7AD3EF52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AF0AB76-C56F-4383-8342-3E173A03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9F6F699-13C5-4FBC-9E3C-1E49EEDB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C1FEF12-5DEA-427F-81C4-D2D29D68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32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28DC47-E54D-4E61-B552-DE6123F6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7318EC1-55D6-40B8-B9B0-366550116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457AC80-FC2E-4244-B552-E99475CB3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36ACC1A-005B-48B6-AC46-38DD3676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0ED9AB3-705A-4E23-A394-7C1AC9ED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DC6F3F0-82D6-4FFE-8DC1-1C7AD067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471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98C7E0-7CF2-48FE-98CD-035861CF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D16FA42-7935-4C9D-96BA-6168CB94B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F5913E7-A444-46A0-8016-8D0CA91D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6C33246-C23E-4F63-A740-44F36EE1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CA22547-D1C6-4CC9-BCE2-24805040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028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E61328D-EBC9-4BE0-B7BC-34AC4D79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C2C966E-0842-457B-8B8C-9FB064E51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1B9450D-5C45-47E0-9E72-28E34612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4B8D126-748D-47DC-8C20-29F3AFE2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C82A81A-15FC-4955-A68E-FEAA71B0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46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528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93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2F14DC0-CA6E-434F-960B-B88DCD979203}"/>
              </a:ext>
            </a:extLst>
          </p:cNvPr>
          <p:cNvSpPr/>
          <p:nvPr userDrawn="1"/>
        </p:nvSpPr>
        <p:spPr>
          <a:xfrm>
            <a:off x="129209" y="92765"/>
            <a:ext cx="675861" cy="742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51BE896-7B97-41AB-B0B0-7C67BBA1A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06"/>
          <a:stretch/>
        </p:blipFill>
        <p:spPr>
          <a:xfrm>
            <a:off x="4179447" y="0"/>
            <a:ext cx="4964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080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547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8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609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7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660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78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39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142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64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08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412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468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530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504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754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5459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06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3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79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97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71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0313"/>
            <a:ext cx="7886700" cy="603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126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011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7752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97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190313"/>
            <a:ext cx="7886700" cy="603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423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EB40-7A4E-4186-B255-4D67ED0C40AC}" type="datetimeFigureOut">
              <a:rPr lang="zh-CN" altLang="en-US" smtClean="0"/>
              <a:pPr/>
              <a:t>2021/9/29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3D34-E332-4D0B-864C-165E0D63E4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2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854ED4-AA9A-410C-B480-42875691B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EDF827F-BD43-4848-BF8A-33FAA813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293F57F-1C17-480F-BBC1-363AAD7B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46617B0-D82B-4BED-B775-50EDC67D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CBB056D-5E16-4E4E-A6CC-736A0DD0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04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9303C7-65B8-4C21-A9D9-8BF6D2CD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96BB9AB-B3FD-43C0-9F10-8A97856FB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D1F1E64-2667-437A-96DB-998214AD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18CE172-FAD2-4CCA-9F34-5B7FEE8A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262B043-B09B-4353-AF22-30F1DA40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69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B62E59E-155E-4A07-AF5F-B86A237C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EB43223-FBBF-4F1B-92DC-F51B441D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083CA5B-69BD-478D-B018-C35CE656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12F345E-AE9F-401E-BF0A-F0B6697D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57197BE-5985-4772-87BB-764CD271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2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DDC2-45DF-417B-89E1-E34C8D34C36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250821" y="224728"/>
            <a:ext cx="263769" cy="403830"/>
          </a:xfrm>
          <a:prstGeom prst="parallelogram">
            <a:avLst>
              <a:gd name="adj" fmla="val 63710"/>
            </a:avLst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斜纹 9"/>
          <p:cNvSpPr/>
          <p:nvPr userDrawn="1"/>
        </p:nvSpPr>
        <p:spPr>
          <a:xfrm>
            <a:off x="261372" y="224728"/>
            <a:ext cx="106107" cy="239506"/>
          </a:xfrm>
          <a:prstGeom prst="diagStripe">
            <a:avLst/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F7D07314-3B4C-46B5-BD0A-CD4A7FECDDF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248" y="259820"/>
            <a:ext cx="1099931" cy="33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5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3" r:id="rId3"/>
    <p:sldLayoutId id="2147483650" r:id="rId4"/>
    <p:sldLayoutId id="2147483657" r:id="rId5"/>
    <p:sldLayoutId id="2147483677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D04544C-FDEF-418A-8888-4DF8CCA9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363A222-5833-446A-A6DA-807F01DF3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560D8BF-A1E1-4C10-899C-A701260B2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4087-BA85-4E84-BCB0-39EB2AC6FD7C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3A4094E-D159-4A15-BEF8-37CFE0D7D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DB40744-1DE5-4990-9A61-FF30C2E0C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9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8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DDC2-45DF-417B-89E1-E34C8D34C36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98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DDC2-45DF-417B-89E1-E34C8D34C36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xmlns="" id="{A825546A-FCFD-4F0E-A2A2-E7E4FBD0EB1D}"/>
              </a:ext>
            </a:extLst>
          </p:cNvPr>
          <p:cNvSpPr/>
          <p:nvPr userDrawn="1"/>
        </p:nvSpPr>
        <p:spPr>
          <a:xfrm>
            <a:off x="250821" y="224728"/>
            <a:ext cx="263769" cy="403830"/>
          </a:xfrm>
          <a:prstGeom prst="parallelogram">
            <a:avLst>
              <a:gd name="adj" fmla="val 63710"/>
            </a:avLst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斜纹 7">
            <a:extLst>
              <a:ext uri="{FF2B5EF4-FFF2-40B4-BE49-F238E27FC236}">
                <a16:creationId xmlns:a16="http://schemas.microsoft.com/office/drawing/2014/main" xmlns="" id="{D01FDB34-971C-4120-BDE0-4F2B9335B278}"/>
              </a:ext>
            </a:extLst>
          </p:cNvPr>
          <p:cNvSpPr/>
          <p:nvPr userDrawn="1"/>
        </p:nvSpPr>
        <p:spPr>
          <a:xfrm>
            <a:off x="261372" y="224728"/>
            <a:ext cx="106107" cy="239506"/>
          </a:xfrm>
          <a:prstGeom prst="diagStripe">
            <a:avLst/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79198C16-EE4C-476F-8369-EC84F987DD5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248" y="259820"/>
            <a:ext cx="1099931" cy="33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5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8A1815C-7AA9-4804-A8B1-D0D93C3F8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7513"/>
            <a:ext cx="9144000" cy="5214405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DBB68578-64EB-4F3A-8426-995363241F2F}"/>
              </a:ext>
            </a:extLst>
          </p:cNvPr>
          <p:cNvSpPr/>
          <p:nvPr/>
        </p:nvSpPr>
        <p:spPr>
          <a:xfrm>
            <a:off x="60435" y="36178"/>
            <a:ext cx="720969" cy="119190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7878111-C62D-49D1-B347-5EBCC850B7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0" y="131040"/>
            <a:ext cx="1472097" cy="147637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15539E60-BB39-4FE8-BE7F-EFE45CBA0B09}"/>
              </a:ext>
            </a:extLst>
          </p:cNvPr>
          <p:cNvSpPr txBox="1"/>
          <p:nvPr/>
        </p:nvSpPr>
        <p:spPr>
          <a:xfrm>
            <a:off x="1748673" y="1486166"/>
            <a:ext cx="5646654" cy="13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基础语法（二）：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11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函数的基本使用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1038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4A868E7-5C2B-4544-8BAF-5C5B0F9B2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775398"/>
            <a:ext cx="3406435" cy="3337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xmlns="" id="{6574ED9B-95ED-4F3D-8710-AB1082F7EA86}"/>
              </a:ext>
            </a:extLst>
          </p:cNvPr>
          <p:cNvSpPr/>
          <p:nvPr/>
        </p:nvSpPr>
        <p:spPr>
          <a:xfrm>
            <a:off x="4231531" y="4036979"/>
            <a:ext cx="515565" cy="37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AE1554C9-53F2-4BE5-9169-EBDCE93D6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089" y="2821021"/>
            <a:ext cx="3353091" cy="29187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879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5.3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2792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函数声明时，括号里的参数我们称之为形式参数，简称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形参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。形参的值是不确定的，只是用来占位的。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函数调用时传入的参数，是真正参与运算的参数，我们称之为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实参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8C9673D-C54B-40E1-BC87-FBC76EBB7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604" y="3429000"/>
            <a:ext cx="3543607" cy="3299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552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5.3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246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函数调用时，会把实参一一对应的传递，交给形参处理。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还可以通过定义变量名的方式给形参赋值。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979C468-0F26-4E8B-95D3-9BB2F76AC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743" y="3971406"/>
            <a:ext cx="4856551" cy="4017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9C334D8-E000-4950-ADC8-3B909BE76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743" y="3008925"/>
            <a:ext cx="4090514" cy="342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84B81BCF-5D58-4340-8743-8E0C8FD33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6743" y="4701277"/>
            <a:ext cx="4856551" cy="4017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1818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5.4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函数的返回值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1992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返回值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就是函数执行的结果。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并不是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所有的函数都必须有返回值。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表示一个函数的执行结果。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0BD6742A-C857-4CA6-A27C-7EA8DE6EF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1619D5A1-316F-4A08-BA4F-207F7093A98A}"/>
              </a:ext>
            </a:extLst>
          </p:cNvPr>
          <p:cNvSpPr txBox="1"/>
          <p:nvPr/>
        </p:nvSpPr>
        <p:spPr>
          <a:xfrm>
            <a:off x="1673157" y="3724260"/>
            <a:ext cx="528212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add(a, b):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 = a + b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获取函数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 add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的结果，然后求结果的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 4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次方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add(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 **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005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5.4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函数的返回值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151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如果一个函数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没有返回值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，它的返回就是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None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0BD6742A-C857-4CA6-A27C-7EA8DE6EF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045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5.5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函数调用函数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1038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函数调用函数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6AA0678-4CFF-4536-8543-BDED2D8B1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885" y="2151957"/>
            <a:ext cx="2920523" cy="3104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212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5.5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函数调用函数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1992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小练习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定义函数求 </a:t>
            </a:r>
            <a:r>
              <a:rPr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[n, m) 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之间所有整数之和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小练习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定义函数求 </a:t>
            </a:r>
            <a:r>
              <a:rPr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的阶乘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小练习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计算阶乘的和。如 </a:t>
            </a:r>
            <a:r>
              <a:rPr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= 6 </a:t>
            </a:r>
            <a:r>
              <a:rPr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 1!+2!+3!+4!+5!+6!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9278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5.5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函数调用函数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1038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2927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5.6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函数高级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476537" cy="3346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局部变量和全局变量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全局变量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，在整个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.py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文件；里都可以访问。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在函数内部定义的变量是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局部变量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，只能在函数内部使用。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如果 局部变量名称 和 全局变量名称 相同，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相当于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在函数的内部重新定义了局部变量，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而非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修改了全局变量。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如果想在函数内部修改全局变量，需要在函数内部声明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global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变量名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2794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5.6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函数高级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476537" cy="151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局部变量和全局变量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下列代码打印结果是？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3D46F0F-E698-460A-97AB-B43CD1298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24" y="2704318"/>
            <a:ext cx="3490262" cy="30711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097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0.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转换相关的方法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2869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转换相关：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内置类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list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tuple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set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之间可以相互转换。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里有一个比较强大的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内置函数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eval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，可以执行字符串里的代码。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如：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'1+1'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 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2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3782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5.6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函数高级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476537" cy="151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局部变量和全局变量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下列代码打印结果是？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1E65F57-DFC3-492A-8E94-212A23B9D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24" y="2704318"/>
            <a:ext cx="3490262" cy="30711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1521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5.6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函数高级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476537" cy="3900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局部变量和全局变量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内置函数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globals()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locals()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可以查看 局部变量 和 全局变量。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在函数内部打印：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600"/>
              </a:spcAft>
              <a:buSzPct val="90000"/>
            </a:pPr>
            <a:r>
              <a:rPr lang="zh-CN" altLang="zh-CN" sz="200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2000" b="1">
                <a:solidFill>
                  <a:srgbClr val="008080"/>
                </a:solidFill>
                <a:latin typeface="Consolas" panose="020B0609020204030204" pitchFamily="49" charset="0"/>
              </a:rPr>
              <a:t>'locals={},globals={}'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zh-CN" altLang="zh-CN" sz="2000">
                <a:solidFill>
                  <a:srgbClr val="000080"/>
                </a:solidFill>
                <a:latin typeface="Consolas" panose="020B0609020204030204" pitchFamily="49" charset="0"/>
              </a:rPr>
              <a:t>locals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  <a:r>
              <a:rPr lang="zh-CN" altLang="zh-CN" sz="2000">
                <a:solidFill>
                  <a:srgbClr val="000080"/>
                </a:solidFill>
                <a:latin typeface="Consolas" panose="020B0609020204030204" pitchFamily="49" charset="0"/>
              </a:rPr>
              <a:t>globals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()))</a:t>
            </a:r>
            <a:endParaRPr lang="zh-CN" altLang="zh-CN" sz="4400">
              <a:latin typeface="Arial" panose="020B0604020202020204" pitchFamily="34" charset="0"/>
            </a:endParaRPr>
          </a:p>
          <a:p>
            <a:pPr algn="just">
              <a:lnSpc>
                <a:spcPct val="130000"/>
              </a:lnSpc>
              <a:spcAft>
                <a:spcPts val="600"/>
              </a:spcAft>
              <a:buSzPct val="90000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观察结果。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197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5.6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函数高级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476537" cy="246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局部变量和全局变量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里，只有函数可以分割 作用域。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CF149D2-0612-462F-B357-4A32230C1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89" y="3012365"/>
            <a:ext cx="6737022" cy="13650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7997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5.6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函数高级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1992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函数返回值详解：返回多个值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一般情况下，一个函数最多只会执行一个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特殊情况（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finally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语句）下，一个函数可能会执行多个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返回多个值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E667F76-71EB-4540-837A-B065758DE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380" y="3487579"/>
            <a:ext cx="1802926" cy="1216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3084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5.6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函数高级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2392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函数参数详解：缺省参数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缺省参数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：有些函数的参数是，如果你传递了参数，使用传递的参数，如果没有传递，使用默认值。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缺省参数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必须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放在最后。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如果有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位置参数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关键字参数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，关键字参数置于位置参数的后面。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40F3F2B7-FBE5-4E1E-A5AC-A4ADAED0B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46" y="3930018"/>
            <a:ext cx="6948385" cy="14078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490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5.6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函数高级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320895" cy="246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函数参数详解：可变参数的使用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如下函数实现了两个数字的求和操作。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如何实现多个数字的求和操作呢？（利用已学的内容，思考一下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AC9BFF5-2DC0-49C4-B6D3-0BE1E3578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140" y="2589645"/>
            <a:ext cx="1997985" cy="5815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237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5.6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函数高级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320895" cy="1992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函数参数详解：可变参数的使用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*args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 可变位置参数。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传入的多出来的 位置参数，会以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元组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的形式保存在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args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运行右侧代码，观察结果：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DB8C1D9-8A09-4E6E-95FE-8DFB72073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495" y="3399129"/>
            <a:ext cx="4513001" cy="29654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1BDF316D-8F68-4C8E-81B8-6C94AF56904C}"/>
              </a:ext>
            </a:extLst>
          </p:cNvPr>
          <p:cNvSpPr txBox="1"/>
          <p:nvPr/>
        </p:nvSpPr>
        <p:spPr>
          <a:xfrm>
            <a:off x="482637" y="3541762"/>
            <a:ext cx="2949822" cy="873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注：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如果有缺省关键字参数，要放在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*args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的后面。</a:t>
            </a:r>
            <a:endParaRPr lang="zh-CN" altLang="en-US"/>
          </a:p>
        </p:txBody>
      </p:sp>
      <p:sp>
        <p:nvSpPr>
          <p:cNvPr id="15" name="箭头: 左 14">
            <a:extLst>
              <a:ext uri="{FF2B5EF4-FFF2-40B4-BE49-F238E27FC236}">
                <a16:creationId xmlns:a16="http://schemas.microsoft.com/office/drawing/2014/main" xmlns="" id="{91019ABD-E449-4E4C-8193-B8370E193B3E}"/>
              </a:ext>
            </a:extLst>
          </p:cNvPr>
          <p:cNvSpPr/>
          <p:nvPr/>
        </p:nvSpPr>
        <p:spPr>
          <a:xfrm>
            <a:off x="3270657" y="5393094"/>
            <a:ext cx="385798" cy="335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6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5.6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函数高级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320895" cy="246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函数参数详解：可变参数的使用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如果有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缺省关键字参数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，要放在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*args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的后面。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**kwargs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 可变的关键字参数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传入的多出来的 关键字参数，会以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的形式保存在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kwargs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运行右侧代码，观察结果：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6C25394-748D-4342-8FF8-09F0E854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313" y="3706238"/>
            <a:ext cx="4199050" cy="2559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箭头: 左 12">
            <a:extLst>
              <a:ext uri="{FF2B5EF4-FFF2-40B4-BE49-F238E27FC236}">
                <a16:creationId xmlns:a16="http://schemas.microsoft.com/office/drawing/2014/main" xmlns="" id="{D9048EB9-8DE0-4017-990F-921BB09943E4}"/>
              </a:ext>
            </a:extLst>
          </p:cNvPr>
          <p:cNvSpPr/>
          <p:nvPr/>
        </p:nvSpPr>
        <p:spPr>
          <a:xfrm>
            <a:off x="3863867" y="5562801"/>
            <a:ext cx="385798" cy="335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53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5.6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函数高级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151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可变数据类型和不可变数据类型的传参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观察如下代码，打印结果是什么呢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9D9D567-E593-40B4-8E7D-312E054B5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88" y="2577274"/>
            <a:ext cx="1886138" cy="17306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BDE49AA0-64D5-401A-B296-1BD90F46D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528" y="4720036"/>
            <a:ext cx="1905398" cy="17306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xmlns="" id="{27366D40-DF05-4E62-A010-B30E0F9C6F8F}"/>
              </a:ext>
            </a:extLst>
          </p:cNvPr>
          <p:cNvSpPr/>
          <p:nvPr/>
        </p:nvSpPr>
        <p:spPr>
          <a:xfrm>
            <a:off x="3638143" y="3987572"/>
            <a:ext cx="612843" cy="320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xmlns="" id="{6714921C-FCA8-4314-8A44-0D6E116DC84A}"/>
              </a:ext>
            </a:extLst>
          </p:cNvPr>
          <p:cNvSpPr/>
          <p:nvPr/>
        </p:nvSpPr>
        <p:spPr>
          <a:xfrm>
            <a:off x="3638142" y="6092399"/>
            <a:ext cx="612843" cy="320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99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5.6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函数高级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1038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可变数据类型和不可变数据类型的传参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解释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8F70241-37D1-41FE-B624-D973EAED8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42" y="2675082"/>
            <a:ext cx="4107536" cy="18594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317DBCFC-ECCB-4BC8-93FE-51796BC60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542" y="4825476"/>
            <a:ext cx="4618120" cy="184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669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0.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转换相关的方法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06886" cy="2756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转换相关：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把列表、元组、字典等转换为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json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的本质是一个字符串。可以和其它语言进行交流。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kumimoji="0" lang="zh-CN" altLang="zh-CN" sz="2000" b="0" u="none" strike="noStrike" cap="none" normalizeH="0" baseline="0">
                <a:ln>
                  <a:noFill/>
                </a:ln>
                <a:effectLst/>
                <a:latin typeface="+mn-ea"/>
              </a:rPr>
              <a:t>字典如果想把person传给前端页面，或把字典写入到一个文件里</a:t>
            </a:r>
            <a:r>
              <a:rPr kumimoji="0" lang="zh-CN" altLang="en-US" sz="2000" b="0" u="none" strike="noStrike" cap="none" normalizeH="0" baseline="0">
                <a:ln>
                  <a:noFill/>
                </a:ln>
                <a:effectLst/>
                <a:latin typeface="+mn-ea"/>
              </a:rPr>
              <a:t>，</a:t>
            </a:r>
            <a:r>
              <a:rPr kumimoji="0" lang="zh-CN" altLang="zh-CN" sz="2000" b="0" u="none" strike="noStrike" cap="none" normalizeH="0" baseline="0">
                <a:ln>
                  <a:noFill/>
                </a:ln>
                <a:effectLst/>
                <a:latin typeface="+mn-ea"/>
              </a:rPr>
              <a:t> 需转化为 字符串的形式：json格式的字符串，如下</a:t>
            </a:r>
            <a:r>
              <a:rPr kumimoji="0" lang="zh-CN" altLang="zh-CN" sz="1800" b="0" u="none" strike="noStrike" cap="none" normalizeH="0" baseline="0">
                <a:ln>
                  <a:noFill/>
                </a:ln>
                <a:effectLst/>
                <a:latin typeface="+mn-ea"/>
              </a:rPr>
              <a:t>：</a:t>
            </a:r>
            <a:br>
              <a:rPr kumimoji="0" lang="zh-CN" altLang="zh-CN" sz="1800" b="0" u="none" strike="noStrike" cap="none" normalizeH="0" baseline="0">
                <a:ln>
                  <a:noFill/>
                </a:ln>
                <a:effectLst/>
                <a:latin typeface="+mn-ea"/>
              </a:rPr>
            </a:br>
            <a:r>
              <a:rPr kumimoji="0" lang="zh-CN" altLang="zh-CN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‘ </a:t>
            </a:r>
            <a:r>
              <a:rPr kumimoji="0" lang="en-US" altLang="zh-CN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{"name": "Tom", "age": 18, "gender": "male"}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‘</a:t>
            </a:r>
            <a:endParaRPr lang="en-US" altLang="zh-CN" sz="2000" i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B083EBD-098D-4261-94ED-FC13FA443A80}"/>
              </a:ext>
            </a:extLst>
          </p:cNvPr>
          <p:cNvSpPr txBox="1"/>
          <p:nvPr/>
        </p:nvSpPr>
        <p:spPr>
          <a:xfrm>
            <a:off x="873663" y="4186071"/>
            <a:ext cx="7715858" cy="777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90000"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import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json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person = {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‘name’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‘Tom’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‘age’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18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‘gender’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‘male’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}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F821427C-6A59-47D2-BFF7-9960294AF35A}"/>
              </a:ext>
            </a:extLst>
          </p:cNvPr>
          <p:cNvSpPr txBox="1"/>
          <p:nvPr/>
        </p:nvSpPr>
        <p:spPr>
          <a:xfrm>
            <a:off x="873665" y="6456303"/>
            <a:ext cx="5673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注意</a:t>
            </a:r>
            <a:r>
              <a:rPr kumimoji="0" lang="zh-CN" altLang="en-US" sz="1800" b="0" i="1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：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print(m['name'])  # TypeError</a:t>
            </a:r>
            <a:endParaRPr kumimoji="0" lang="zh-CN" altLang="zh-CN" sz="4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3EE48B75-B339-407C-99AF-BA18E3408B20}"/>
              </a:ext>
            </a:extLst>
          </p:cNvPr>
          <p:cNvSpPr txBox="1"/>
          <p:nvPr/>
        </p:nvSpPr>
        <p:spPr>
          <a:xfrm>
            <a:off x="678149" y="4895551"/>
            <a:ext cx="8106886" cy="458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zh-CN" sz="1800" b="0" u="none" strike="noStrike" cap="none" normalizeH="0" baseline="0">
                <a:ln>
                  <a:noFill/>
                </a:ln>
                <a:effectLst/>
                <a:latin typeface="+mn-ea"/>
              </a:rPr>
              <a:t>使用 </a:t>
            </a:r>
            <a:r>
              <a:rPr kumimoji="0" lang="zh-CN" altLang="zh-CN" sz="1800" b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dumps </a:t>
            </a:r>
            <a:r>
              <a:rPr kumimoji="0" lang="zh-CN" altLang="zh-CN" sz="1800" b="0" u="none" strike="noStrike" cap="none" normalizeH="0" baseline="0">
                <a:ln>
                  <a:noFill/>
                </a:ln>
                <a:effectLst/>
                <a:latin typeface="+mn-ea"/>
              </a:rPr>
              <a:t>将字典，列表，集合，元组等转换为 </a:t>
            </a:r>
            <a:r>
              <a:rPr kumimoji="0" lang="zh-CN" altLang="zh-CN" sz="1800" b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json 字符串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283669E7-EEE9-4709-B4CC-CC431975100C}"/>
              </a:ext>
            </a:extLst>
          </p:cNvPr>
          <p:cNvSpPr txBox="1"/>
          <p:nvPr/>
        </p:nvSpPr>
        <p:spPr>
          <a:xfrm>
            <a:off x="873664" y="5348637"/>
            <a:ext cx="7715857" cy="113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m = json.dumps(person)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(m)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type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(m)) 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# &lt;class 'str'&gt;</a:t>
            </a:r>
            <a:endParaRPr lang="zh-CN" altLang="en-US"/>
          </a:p>
        </p:txBody>
      </p:sp>
      <p:sp>
        <p:nvSpPr>
          <p:cNvPr id="16" name="云形 15">
            <a:extLst>
              <a:ext uri="{FF2B5EF4-FFF2-40B4-BE49-F238E27FC236}">
                <a16:creationId xmlns:a16="http://schemas.microsoft.com/office/drawing/2014/main" xmlns="" id="{D4FB876A-F331-49D7-AB36-879001100188}"/>
              </a:ext>
            </a:extLst>
          </p:cNvPr>
          <p:cNvSpPr/>
          <p:nvPr/>
        </p:nvSpPr>
        <p:spPr>
          <a:xfrm>
            <a:off x="6861746" y="1201572"/>
            <a:ext cx="1799617" cy="11717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编写代码，观察运行结果！</a:t>
            </a:r>
          </a:p>
        </p:txBody>
      </p:sp>
    </p:spTree>
    <p:extLst>
      <p:ext uri="{BB962C8B-B14F-4D97-AF65-F5344CB8AC3E}">
        <p14:creationId xmlns:p14="http://schemas.microsoft.com/office/powerpoint/2010/main" val="60823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5.7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函数注释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342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注释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B955F10-CE78-426B-AFB7-1D2AAC437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28" y="2020492"/>
            <a:ext cx="3707995" cy="24753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4052F7DB-70CF-4460-8DFA-AEE8AE9F6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077" y="4858631"/>
            <a:ext cx="3756986" cy="1470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469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5.7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函数注释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342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注释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B955F10-CE78-426B-AFB7-1D2AAC437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28" y="2020492"/>
            <a:ext cx="3707995" cy="24753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C03D10C7-B33B-4D4F-B5BE-13725AA05DA0}"/>
              </a:ext>
            </a:extLst>
          </p:cNvPr>
          <p:cNvSpPr txBox="1"/>
          <p:nvPr/>
        </p:nvSpPr>
        <p:spPr>
          <a:xfrm>
            <a:off x="628650" y="4889750"/>
            <a:ext cx="3861831" cy="877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add(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'world’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608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5.7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函数注释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4377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给参数指定类型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运行代码会报错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吗？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6139BE2-3C5B-4D5A-B30E-A396CD6F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20" y="2211624"/>
            <a:ext cx="3764606" cy="28044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7913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5.8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函数的注意事项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3346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注意事项：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函数的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三要素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：函数名、参数、返回值。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在有一些编程语言里，允许函数重名，在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不允许函数重名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，如果函数重名了，后一个函数会覆盖前一个函数。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 函数名 也可以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理解为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 变量名 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尽量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避开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变量名 与 内置类，内置函数，函数名 等重名。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2968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5.9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递归函数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3746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递归函数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。。。。。。。。</a:t>
            </a:r>
            <a:r>
              <a:rPr lang="zh-CN" altLang="en-US" sz="6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递归函数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。。。。。。。。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0550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5.9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递归函数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1038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递归函数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递归，简单来说，就是函数内部 自己调用自己 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017EFD5-E412-49E5-89E1-AA42A2B77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44" y="2651200"/>
            <a:ext cx="3010161" cy="1691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云形 5">
            <a:extLst>
              <a:ext uri="{FF2B5EF4-FFF2-40B4-BE49-F238E27FC236}">
                <a16:creationId xmlns:a16="http://schemas.microsoft.com/office/drawing/2014/main" xmlns="" id="{2C8B4330-A653-4CC3-A782-5484E760480D}"/>
              </a:ext>
            </a:extLst>
          </p:cNvPr>
          <p:cNvSpPr/>
          <p:nvPr/>
        </p:nvSpPr>
        <p:spPr>
          <a:xfrm>
            <a:off x="1502590" y="4481704"/>
            <a:ext cx="1770434" cy="110895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老和尚上辈子可能是程序员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3FC721C-CF08-4B7A-A12D-6BE13EF22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540" y="3015802"/>
            <a:ext cx="3040643" cy="34597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xmlns="" id="{69BD6AEE-683D-4793-888A-3FB802441AD4}"/>
              </a:ext>
            </a:extLst>
          </p:cNvPr>
          <p:cNvSpPr/>
          <p:nvPr/>
        </p:nvSpPr>
        <p:spPr>
          <a:xfrm>
            <a:off x="4192621" y="3842426"/>
            <a:ext cx="975476" cy="500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329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5.9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递归函数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1038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递归函数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使用递归求 </a:t>
            </a:r>
            <a:r>
              <a:rPr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1~ n 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的和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8844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5.9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递归函数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1038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递归函数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使用递归求 </a:t>
            </a:r>
            <a:r>
              <a:rPr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！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6459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5.9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递归函数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1038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递归函数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使用递归求 斐波那契数列的第 </a:t>
            </a:r>
            <a:r>
              <a:rPr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个数字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053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5.10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匿名函数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1038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使用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关键字定义函数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A6FD90F-0CF6-4EB1-AF78-D6BE05A7AEC2}"/>
              </a:ext>
            </a:extLst>
          </p:cNvPr>
          <p:cNvSpPr txBox="1"/>
          <p:nvPr/>
        </p:nvSpPr>
        <p:spPr>
          <a:xfrm>
            <a:off x="1177047" y="2278108"/>
            <a:ext cx="6789906" cy="438190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add(a, b):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+ b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'0x%X'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(add))   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0x15C728332F0</a:t>
            </a:r>
            <a:b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add(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             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b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 = add             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#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相当于</a:t>
            </a:r>
            <a:r>
              <a:rPr lang="zh-CN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给函数 add 起了一个别名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'0x%X'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(fn)) 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#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0x15C728332F0</a:t>
            </a:r>
            <a:b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(fn(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     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#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2754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0.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转换相关的方法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06886" cy="1992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转换相关：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把列表、元组、字典等转换为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json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的本质是一个字符串。可以和其它语言进行交流。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B083EBD-098D-4261-94ED-FC13FA443A80}"/>
              </a:ext>
            </a:extLst>
          </p:cNvPr>
          <p:cNvSpPr txBox="1"/>
          <p:nvPr/>
        </p:nvSpPr>
        <p:spPr>
          <a:xfrm>
            <a:off x="873665" y="3010038"/>
            <a:ext cx="7715858" cy="77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90000"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import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json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'{"name": "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", "age": 20, "gender": "female"}'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290E6E12-3D23-44BD-B0B4-C11BCF103BA1}"/>
              </a:ext>
            </a:extLst>
          </p:cNvPr>
          <p:cNvSpPr txBox="1"/>
          <p:nvPr/>
        </p:nvSpPr>
        <p:spPr>
          <a:xfrm>
            <a:off x="628650" y="4156392"/>
            <a:ext cx="7159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zh-CN" sz="1800" b="0" u="none" strike="noStrike" cap="none" normalizeH="0" baseline="0">
                <a:ln>
                  <a:noFill/>
                </a:ln>
                <a:effectLst/>
                <a:latin typeface="+mn-ea"/>
              </a:rPr>
              <a:t> 使用 </a:t>
            </a:r>
            <a:r>
              <a:rPr kumimoji="0" lang="zh-CN" altLang="zh-CN" sz="1800" b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loads</a:t>
            </a:r>
            <a:r>
              <a:rPr kumimoji="0" lang="zh-CN" altLang="zh-CN" sz="1800" b="0" u="none" strike="noStrike" cap="none" normalizeH="0" baseline="0">
                <a:ln>
                  <a:noFill/>
                </a:ln>
                <a:effectLst/>
                <a:latin typeface="+mn-ea"/>
              </a:rPr>
              <a:t> 可以将 json 字符串转换成Python里的数据</a:t>
            </a:r>
            <a:endParaRPr lang="zh-CN" altLang="en-US"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67F87952-C621-4FC8-88A3-02F03E776CBE}"/>
              </a:ext>
            </a:extLst>
          </p:cNvPr>
          <p:cNvSpPr txBox="1"/>
          <p:nvPr/>
        </p:nvSpPr>
        <p:spPr>
          <a:xfrm>
            <a:off x="873664" y="4729744"/>
            <a:ext cx="7715857" cy="1140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90000"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json.loads(n)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(s))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云形 6">
            <a:extLst>
              <a:ext uri="{FF2B5EF4-FFF2-40B4-BE49-F238E27FC236}">
                <a16:creationId xmlns:a16="http://schemas.microsoft.com/office/drawing/2014/main" xmlns="" id="{92B24C9E-1011-4223-8375-8047CA4C6D79}"/>
              </a:ext>
            </a:extLst>
          </p:cNvPr>
          <p:cNvSpPr/>
          <p:nvPr/>
        </p:nvSpPr>
        <p:spPr>
          <a:xfrm>
            <a:off x="6861746" y="1201572"/>
            <a:ext cx="1799617" cy="11717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编写代码，观察运行结果！</a:t>
            </a:r>
          </a:p>
        </p:txBody>
      </p:sp>
    </p:spTree>
    <p:extLst>
      <p:ext uri="{BB962C8B-B14F-4D97-AF65-F5344CB8AC3E}">
        <p14:creationId xmlns:p14="http://schemas.microsoft.com/office/powerpoint/2010/main" val="42185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5.10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匿名函数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4223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lambda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除了使用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关键字定义一个函数之外，还可以使用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lambda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表达式定义一个函数。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匿名函数：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匿名函数 用来表达一个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简单的函数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。匿名函数被调用的次数很少，基本上就只调用一次。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调用匿名函数的两种方式：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给它定义一个名字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把这个函数当作参数传给另一个函数使用（常用）。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F3D2657-07CD-46D5-B77F-567C6F02F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01" y="2875242"/>
            <a:ext cx="2626556" cy="383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1864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5.10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匿名函数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246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lambda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调用匿名函数的两种方式：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给它定义一个名字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把这个函数当作参数传给另一个函数使用（常用）。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4799A8B7-0051-4B5F-92C0-AEDF02E4D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109" y="2925336"/>
            <a:ext cx="3453390" cy="3741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23BCC2C6-5B2D-44DC-9E96-30D4D4618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051" y="3866455"/>
            <a:ext cx="2408129" cy="2933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8340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5.11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1038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内置函数 和 内置类 用到了 匿名函数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1354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5.11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81984" cy="151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sorted 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sorted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内置函数不会改变原有数据，而是生成一个新的有序列表。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7D7676A-0812-42F5-9FCF-9A8A6AAE7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047" y="2879007"/>
            <a:ext cx="5813905" cy="10498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54420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5.11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81984" cy="3900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列表的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sort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students.sort(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=)</a:t>
            </a:r>
            <a:endParaRPr kumimoji="0" lang="zh-CN" altLang="zh-CN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需要传递参数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指定比较规则，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参数类型是函数。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0850206-99B2-4F5A-A627-5721914FC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728" y="2137337"/>
            <a:ext cx="6028543" cy="18996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97651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5.11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81984" cy="4777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列表的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sort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如代码所示，为：在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sort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内部实现的时候，调用了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foo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方法，并且传入了一个参数，参数就是列表里的元素。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或将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lambda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03D743B-341A-435C-88C1-6D319A4AB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95" y="1995127"/>
            <a:ext cx="5782488" cy="27315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80962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5.11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6" y="1406789"/>
            <a:ext cx="8369533" cy="246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filter()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过滤器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filter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里是内置函数，在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python3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里修改为了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内置类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filter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是对可迭代对象进行过滤，过滤的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是一个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filter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filter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可以给到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两个参数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，一个参数是函数，另一个参数是可迭代对象。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是一个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filter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类型的对象，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filter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对象也是一个可迭代对象。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4EB50038-9932-4074-B6A2-0084979C1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58" y="4085328"/>
            <a:ext cx="5309752" cy="7863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D185CCB1-196B-46BE-A9E8-7DF8BD9A4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58" y="5176866"/>
            <a:ext cx="1422828" cy="640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718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5.11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6" y="1406789"/>
            <a:ext cx="8369533" cy="151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map() 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用法和返回与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filter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类似，功能不同。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368ACBD-40C2-4B79-9F30-B17A9A34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771" y="1126432"/>
            <a:ext cx="2156420" cy="5756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0AB35BFF-198E-4895-98A2-374C5E6F8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152" y="2808640"/>
            <a:ext cx="6106500" cy="1240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0007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5.11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6" y="1406789"/>
            <a:ext cx="8369533" cy="151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reduce 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reduce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以前是一个内置函数。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内置函数 和 内置类 都在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builtin.py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文件里。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4729B71-54A7-41B6-A021-106F57A61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680" y="1034326"/>
            <a:ext cx="3168074" cy="744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033ED1E7-3758-4359-9264-4A06A02F0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347" y="3294539"/>
            <a:ext cx="7270110" cy="2522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05336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5.11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6" y="1406789"/>
            <a:ext cx="8369533" cy="2946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reduce 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请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将上述代码中的 </a:t>
            </a:r>
            <a:r>
              <a:rPr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foo 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 转换为 匿名函数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4729B71-54A7-41B6-A021-106F57A61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680" y="1034326"/>
            <a:ext cx="3168074" cy="744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ECADA3C-AB4D-4B2D-963E-E4E382930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443" y="2283105"/>
            <a:ext cx="3198669" cy="1434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D444BDE-794A-47FE-AB8B-E2FECAB2E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229" y="5126477"/>
            <a:ext cx="1895043" cy="171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7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0.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转换相关的方法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06886" cy="1992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转换相关：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把列表、元组、字典等转换为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观察下列代码的打印结果，你发现了什么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3B16391A-02E0-4622-B164-A2543CED5E47}"/>
              </a:ext>
            </a:extLst>
          </p:cNvPr>
          <p:cNvSpPr txBox="1"/>
          <p:nvPr/>
        </p:nvSpPr>
        <p:spPr>
          <a:xfrm>
            <a:off x="1089497" y="3078258"/>
            <a:ext cx="6395385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(json.dumps([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'good'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(json.dumps((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'good'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'["good", "yes", "no", true]'</a:t>
            </a:r>
            <a:b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json.loads(n)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 =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'("good", "yes", "no", true)'</a:t>
            </a:r>
            <a:b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json.loads(n)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(s))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9438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5.11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6" y="1406789"/>
            <a:ext cx="8369533" cy="1038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reduce 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请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求下述列表中所有学生的 总 年龄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4729B71-54A7-41B6-A021-106F57A61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680" y="1034326"/>
            <a:ext cx="3168074" cy="744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40E7E7E-AE3D-4B25-87F2-C9643B5A9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256" y="2712658"/>
            <a:ext cx="5654530" cy="14326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7086E02-E615-414E-8BEE-4485D4CBC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229" y="5126477"/>
            <a:ext cx="1895043" cy="171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41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5.11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6" y="1406789"/>
            <a:ext cx="8369533" cy="246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内置函数总结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求绝对值：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all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所有元素转为布尔值为 真，则返回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True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，否则返回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False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23F5A57-843E-4C6F-B213-F27A9C83F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086" y="2533472"/>
            <a:ext cx="5075360" cy="7087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27B8FEB2-15B1-48EB-8481-F619B4F98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069" y="3978401"/>
            <a:ext cx="6294665" cy="1470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24903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5.11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6" y="1406789"/>
            <a:ext cx="8369533" cy="5331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内置函数总结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any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只要有一个元素转为布尔值为真，则返回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True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，否则返回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False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bin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将数字转换为 二进制。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chr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将字符编码转为 对应的字符。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ord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chr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相反，将 字符 转化为 对应的编码。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dir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列出对象的 所有属性 和 支持的方法。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divmod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求两个数相除的商和余数。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eval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执行字符串里的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exit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退出程序以指定的退出码结束程序。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globals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用来查看所有的全局变量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locals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用来查看所有的局部变量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155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5.11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6" y="1406789"/>
            <a:ext cx="8369533" cy="5331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内置函数总结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help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用于打印帮助文档。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oct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将数字转换为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进制。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hex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将数字转换为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进制。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id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获取一个数据的内存地址。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print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打印数据。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input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让用户输入内容。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isinstance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判断对象是否是由一个类创建出来的。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issubclass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判断一个类是否是另一个类的子类。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len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获取长度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iter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获取可迭代对象的迭代器。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87593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5.11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6" y="1406789"/>
            <a:ext cx="8369533" cy="5331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内置函数总结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next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for…in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循环的本质就是调用迭代器的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next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max :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min :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open :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用来打开一个文件。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pow :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求幂运算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round :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用于四舍五入 保留到指定的小数位。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sort :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排序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sum :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求和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repr :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把一个对象或变量 转化为 字符串 类型保存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21483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57251"/>
            <a:ext cx="9144000" cy="706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1"/>
            <a:ext cx="9144000" cy="600074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66860" y="2311577"/>
            <a:ext cx="481028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7200" i="1" dirty="0">
                <a:latin typeface="Forte" panose="03060902040502070203" pitchFamily="66" charset="0"/>
              </a:rPr>
              <a:t>谢  谢！</a:t>
            </a:r>
          </a:p>
        </p:txBody>
      </p:sp>
    </p:spTree>
    <p:extLst>
      <p:ext uri="{BB962C8B-B14F-4D97-AF65-F5344CB8AC3E}">
        <p14:creationId xmlns:p14="http://schemas.microsoft.com/office/powerpoint/2010/main" val="295529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  Python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83503E2-1BA6-41EB-95D5-ED839E6AEA19}"/>
              </a:ext>
            </a:extLst>
          </p:cNvPr>
          <p:cNvSpPr/>
          <p:nvPr/>
        </p:nvSpPr>
        <p:spPr>
          <a:xfrm>
            <a:off x="482636" y="1406789"/>
            <a:ext cx="8340351" cy="423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编程题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编写一个函数，求多个数中的最大值。（提示：使用可变参数）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编写一个函数，实现摇骰子的功能，打印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个骰子的点数和。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编写一个函数，提取指定字符串中的所有字母，然后拼接在一起产生一个新的字符串。如传入’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12ab%c7d8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’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--&gt;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‘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abcd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’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编写一个函数，默认求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10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的阶乘，也可以求其它数字的阶乘。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编写一个函数，求多个数的平均值。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编写一个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my_capitalize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函数，能够将指定字符串的首字母变成大写。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21032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  Python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83503E2-1BA6-41EB-95D5-ED839E6AEA19}"/>
              </a:ext>
            </a:extLst>
          </p:cNvPr>
          <p:cNvSpPr/>
          <p:nvPr/>
        </p:nvSpPr>
        <p:spPr>
          <a:xfrm>
            <a:off x="482636" y="1406789"/>
            <a:ext cx="8418173" cy="5470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编程题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AutoNum type="arabicPeriod" startAt="7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编写一个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my_endwith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函数，能够判断一个字符串是否以指定的字符串结束。如：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str1=‘abc12de’,str2=‘2de’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，返回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True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AutoNum type="arabicPeriod" startAt="7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编写一个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my_upper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函数，将一个字符串中的所有小写字母变成大写字母。（提示：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 ==&gt;97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；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 ==&gt; 65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AutoNum type="arabicPeriod" startAt="7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编写一个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my_index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函数，统计指定列表中指定元素的所有下标，如果列表中没有指定元素，返回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。如：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[1, 2,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‘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’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, 1,  ‘a’] ==&gt;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元素‘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’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==&gt;  (2,4)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AutoNum type="arabicPeriod" startAt="7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编写一个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my_replace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函数，实现功能如：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str1: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‘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how are you? And you?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’，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old_str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：‘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you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’，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new_str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：‘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’，结果：‘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how are me? And me?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’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58242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  Python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83503E2-1BA6-41EB-95D5-ED839E6AEA19}"/>
              </a:ext>
            </a:extLst>
          </p:cNvPr>
          <p:cNvSpPr/>
          <p:nvPr/>
        </p:nvSpPr>
        <p:spPr>
          <a:xfrm>
            <a:off x="482636" y="1406789"/>
            <a:ext cx="8418173" cy="2084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编程题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zh-CN" altLang="en-US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选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做  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写一个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my_max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函数，获取指定序列中元素的最大值。如果序列是字典，取字典值的最大值。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8355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0.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转换相关的方法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106886" cy="1992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转换相关：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把列表、元组、字典等转换为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xmlns="" id="{688DCED1-7F0E-4BD9-951D-C76AA5882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231759"/>
              </p:ext>
            </p:extLst>
          </p:nvPr>
        </p:nvGraphicFramePr>
        <p:xfrm>
          <a:off x="1537176" y="2914515"/>
          <a:ext cx="503918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590">
                  <a:extLst>
                    <a:ext uri="{9D8B030D-6E8A-4147-A177-3AD203B41FA5}">
                      <a16:colId xmlns:a16="http://schemas.microsoft.com/office/drawing/2014/main" xmlns="" val="2307721719"/>
                    </a:ext>
                  </a:extLst>
                </a:gridCol>
                <a:gridCol w="2519590">
                  <a:extLst>
                    <a:ext uri="{9D8B030D-6E8A-4147-A177-3AD203B41FA5}">
                      <a16:colId xmlns:a16="http://schemas.microsoft.com/office/drawing/2014/main" xmlns="" val="533984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/>
                        <a:t>Python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/>
                        <a:t>JSON</a:t>
                      </a:r>
                      <a:endParaRPr lang="zh-CN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027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000"/>
                        <a:t>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000"/>
                        <a:t> 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752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000"/>
                        <a:t>字典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000"/>
                        <a:t> 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868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000"/>
                        <a:t>列表、元组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000"/>
                        <a:t> 数组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056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/>
                        <a:t>False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/>
                        <a:t> false</a:t>
                      </a:r>
                      <a:endParaRPr lang="zh-CN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698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/>
                        <a:t>True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/>
                        <a:t> true</a:t>
                      </a:r>
                      <a:endParaRPr lang="zh-CN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9060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35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什么是函数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3626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。。。。。。。。。。</a:t>
            </a:r>
            <a:r>
              <a:rPr lang="zh-CN" altLang="en-US" sz="5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。。。。。。。。。。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606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5">
            <a:extLst>
              <a:ext uri="{FF2B5EF4-FFF2-40B4-BE49-F238E27FC236}">
                <a16:creationId xmlns:a16="http://schemas.microsoft.com/office/drawing/2014/main" xmlns="" id="{17573257-EB33-4BC2-80BE-75F4917BC86B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基础语法（一）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43454CA-69FF-4A65-A9DE-785D713C06CD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A875992-025A-4272-9C15-C61B2D85B274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E7EC052-5D42-4F5E-8894-EA2FCC937858}"/>
              </a:ext>
            </a:extLst>
          </p:cNvPr>
          <p:cNvSpPr/>
          <p:nvPr/>
        </p:nvSpPr>
        <p:spPr>
          <a:xfrm>
            <a:off x="1092563" y="2067270"/>
            <a:ext cx="383936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5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5217D95-C3EA-421E-8978-0E032EB40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242" y="3647550"/>
            <a:ext cx="3006286" cy="320024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1478BEE-2427-428E-8DE4-4C3A9D7B154F}"/>
              </a:ext>
            </a:extLst>
          </p:cNvPr>
          <p:cNvSpPr txBox="1"/>
          <p:nvPr/>
        </p:nvSpPr>
        <p:spPr>
          <a:xfrm>
            <a:off x="1410511" y="2566894"/>
            <a:ext cx="4017523" cy="2951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+mn-ea"/>
              </a:rPr>
              <a:t> 5.1   </a:t>
            </a:r>
            <a:r>
              <a:rPr lang="zh-CN" altLang="en-US" sz="1800">
                <a:latin typeface="+mn-ea"/>
              </a:rPr>
              <a:t>什么是函数</a:t>
            </a:r>
            <a:endParaRPr lang="en-US" altLang="zh-CN" sz="18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+mn-ea"/>
              </a:rPr>
              <a:t> 5.2 </a:t>
            </a:r>
            <a:r>
              <a:rPr lang="en-US" altLang="zh-CN" sz="1800">
                <a:latin typeface="+mn-ea"/>
              </a:rPr>
              <a:t>  </a:t>
            </a:r>
            <a:r>
              <a:rPr lang="zh-CN" altLang="en-US" sz="1800">
                <a:latin typeface="+mn-ea"/>
              </a:rPr>
              <a:t>函数的基本使用</a:t>
            </a:r>
            <a:endParaRPr lang="en-US" altLang="zh-CN" sz="18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+mn-ea"/>
              </a:rPr>
              <a:t> 5.3   </a:t>
            </a:r>
            <a:r>
              <a:rPr lang="zh-CN" altLang="en-US">
                <a:latin typeface="+mn-ea"/>
              </a:rPr>
              <a:t>函数的参数</a:t>
            </a:r>
            <a:r>
              <a:rPr lang="en-US" altLang="zh-CN" sz="1800">
                <a:latin typeface="+mn-ea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+mn-ea"/>
              </a:rPr>
              <a:t> </a:t>
            </a:r>
            <a:r>
              <a:rPr lang="en-US" altLang="zh-CN">
                <a:latin typeface="+mn-ea"/>
              </a:rPr>
              <a:t>5.4   </a:t>
            </a:r>
            <a:r>
              <a:rPr lang="zh-CN" altLang="en-US">
                <a:latin typeface="+mn-ea"/>
              </a:rPr>
              <a:t>函数的返回值</a:t>
            </a:r>
            <a:endParaRPr lang="en-US" altLang="zh-CN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+mn-ea"/>
              </a:rPr>
              <a:t> 5.5   </a:t>
            </a:r>
            <a:r>
              <a:rPr lang="zh-CN" altLang="en-US">
                <a:latin typeface="+mn-ea"/>
              </a:rPr>
              <a:t>函数调用函数</a:t>
            </a:r>
            <a:endParaRPr lang="en-US" altLang="zh-CN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+mn-ea"/>
              </a:rPr>
              <a:t> 5.6   </a:t>
            </a:r>
            <a:r>
              <a:rPr lang="zh-CN" altLang="en-US">
                <a:latin typeface="+mn-ea"/>
              </a:rPr>
              <a:t>函数高级</a:t>
            </a:r>
            <a:endParaRPr lang="en-US" altLang="zh-CN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+mn-ea"/>
              </a:rPr>
              <a:t> 5.7   </a:t>
            </a:r>
            <a:r>
              <a:rPr lang="zh-CN" altLang="en-US">
                <a:latin typeface="+mn-ea"/>
              </a:rPr>
              <a:t>函数的注释</a:t>
            </a:r>
            <a:endParaRPr lang="en-US" altLang="zh-CN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A6280A4-B4F9-40F8-A147-884B0E95216A}"/>
              </a:ext>
            </a:extLst>
          </p:cNvPr>
          <p:cNvSpPr txBox="1"/>
          <p:nvPr/>
        </p:nvSpPr>
        <p:spPr>
          <a:xfrm>
            <a:off x="3988336" y="2566894"/>
            <a:ext cx="3006286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+mn-ea"/>
              </a:rPr>
              <a:t> 5.8    </a:t>
            </a:r>
            <a:r>
              <a:rPr lang="zh-CN" altLang="en-US">
                <a:latin typeface="+mn-ea"/>
              </a:rPr>
              <a:t>函数注意事项</a:t>
            </a:r>
            <a:endParaRPr lang="en-US" altLang="zh-CN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+mn-ea"/>
              </a:rPr>
              <a:t> </a:t>
            </a:r>
            <a:r>
              <a:rPr lang="en-US" altLang="zh-CN">
                <a:solidFill>
                  <a:srgbClr val="7030A0"/>
                </a:solidFill>
                <a:latin typeface="+mn-ea"/>
              </a:rPr>
              <a:t>5.9    </a:t>
            </a:r>
            <a:r>
              <a:rPr lang="zh-CN" altLang="en-US">
                <a:solidFill>
                  <a:srgbClr val="7030A0"/>
                </a:solidFill>
                <a:latin typeface="+mn-ea"/>
              </a:rPr>
              <a:t>递归函数</a:t>
            </a:r>
            <a:endParaRPr lang="en-US" altLang="zh-CN">
              <a:solidFill>
                <a:srgbClr val="7030A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7030A0"/>
                </a:solidFill>
                <a:latin typeface="+mn-ea"/>
              </a:rPr>
              <a:t> 5.10  </a:t>
            </a:r>
            <a:r>
              <a:rPr lang="zh-CN" altLang="en-US">
                <a:solidFill>
                  <a:srgbClr val="7030A0"/>
                </a:solidFill>
                <a:latin typeface="+mn-ea"/>
              </a:rPr>
              <a:t>匿名函数</a:t>
            </a:r>
            <a:endParaRPr lang="en-US" altLang="zh-CN">
              <a:solidFill>
                <a:srgbClr val="7030A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7030A0"/>
                </a:solidFill>
                <a:latin typeface="+mn-ea"/>
              </a:rPr>
              <a:t> 5.11  </a:t>
            </a:r>
            <a:r>
              <a:rPr lang="zh-CN" altLang="en-US">
                <a:solidFill>
                  <a:srgbClr val="7030A0"/>
                </a:solidFill>
                <a:latin typeface="+mn-ea"/>
              </a:rPr>
              <a:t>内置函数</a:t>
            </a:r>
            <a:endParaRPr lang="en-US" altLang="zh-CN">
              <a:solidFill>
                <a:srgbClr val="7030A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7030A0"/>
                </a:solidFill>
                <a:latin typeface="+mn-ea"/>
              </a:rPr>
              <a:t> 5.12  </a:t>
            </a:r>
            <a:r>
              <a:rPr lang="zh-CN" altLang="en-US">
                <a:solidFill>
                  <a:srgbClr val="7030A0"/>
                </a:solidFill>
                <a:latin typeface="+mn-ea"/>
              </a:rPr>
              <a:t>高阶函数</a:t>
            </a:r>
            <a:endParaRPr lang="en-US" altLang="zh-CN">
              <a:solidFill>
                <a:srgbClr val="7030A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7030A0"/>
                </a:solidFill>
                <a:latin typeface="+mn-ea"/>
              </a:rPr>
              <a:t> 5.13  </a:t>
            </a:r>
            <a:r>
              <a:rPr lang="zh-CN" altLang="en-US">
                <a:solidFill>
                  <a:srgbClr val="7030A0"/>
                </a:solidFill>
                <a:latin typeface="+mn-ea"/>
              </a:rPr>
              <a:t>闭包和装饰器</a:t>
            </a:r>
          </a:p>
        </p:txBody>
      </p:sp>
    </p:spTree>
    <p:extLst>
      <p:ext uri="{BB962C8B-B14F-4D97-AF65-F5344CB8AC3E}">
        <p14:creationId xmlns:p14="http://schemas.microsoft.com/office/powerpoint/2010/main" val="322684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什么是函数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4300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函数就是一堆准备好的代码，在使用的时候，调用这堆代码。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针对 冗余、可读性很差、维护性差的代码 可以打包为 一个整体（函数）。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里使用关键字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声明一个函数。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函数定义好之后，并不会自动执行。需要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函数名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调用函数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5D098B3-AF87-467B-AEA2-6E15BEA84C6E}"/>
              </a:ext>
            </a:extLst>
          </p:cNvPr>
          <p:cNvSpPr txBox="1"/>
          <p:nvPr/>
        </p:nvSpPr>
        <p:spPr>
          <a:xfrm>
            <a:off x="2623629" y="4013645"/>
            <a:ext cx="2694562" cy="8544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90000"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函数名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):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90000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函数要执行的操作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111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entury Gothic"/>
        <a:ea typeface="黑体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18368</TotalTime>
  <Words>2719</Words>
  <Application>Microsoft Office PowerPoint</Application>
  <PresentationFormat>全屏显示(4:3)</PresentationFormat>
  <Paragraphs>453</Paragraphs>
  <Slides>58</Slides>
  <Notes>57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58</vt:i4>
      </vt:variant>
    </vt:vector>
  </HeadingPairs>
  <TitlesOfParts>
    <vt:vector size="62" baseType="lpstr">
      <vt:lpstr>Office 主题</vt:lpstr>
      <vt:lpstr>自定义设计方案</vt:lpstr>
      <vt:lpstr>1_自定义设计方案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张劼</dc:creator>
  <cp:lastModifiedBy>Colin</cp:lastModifiedBy>
  <cp:revision>1321</cp:revision>
  <dcterms:created xsi:type="dcterms:W3CDTF">2017-02-20T09:48:42Z</dcterms:created>
  <dcterms:modified xsi:type="dcterms:W3CDTF">2021-09-29T00:59:57Z</dcterms:modified>
</cp:coreProperties>
</file>