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9" r:id="rId3"/>
  </p:sldMasterIdLst>
  <p:notesMasterIdLst>
    <p:notesMasterId r:id="rId54"/>
  </p:notesMasterIdLst>
  <p:handoutMasterIdLst>
    <p:handoutMasterId r:id="rId55"/>
  </p:handoutMasterIdLst>
  <p:sldIdLst>
    <p:sldId id="374" r:id="rId4"/>
    <p:sldId id="667" r:id="rId5"/>
    <p:sldId id="640" r:id="rId6"/>
    <p:sldId id="668" r:id="rId7"/>
    <p:sldId id="670" r:id="rId8"/>
    <p:sldId id="669" r:id="rId9"/>
    <p:sldId id="672" r:id="rId10"/>
    <p:sldId id="673" r:id="rId11"/>
    <p:sldId id="676" r:id="rId12"/>
    <p:sldId id="677" r:id="rId13"/>
    <p:sldId id="678" r:id="rId14"/>
    <p:sldId id="679" r:id="rId15"/>
    <p:sldId id="683" r:id="rId16"/>
    <p:sldId id="684" r:id="rId17"/>
    <p:sldId id="685" r:id="rId18"/>
    <p:sldId id="680" r:id="rId19"/>
    <p:sldId id="681" r:id="rId20"/>
    <p:sldId id="686" r:id="rId21"/>
    <p:sldId id="682" r:id="rId22"/>
    <p:sldId id="674" r:id="rId23"/>
    <p:sldId id="691" r:id="rId24"/>
    <p:sldId id="688" r:id="rId25"/>
    <p:sldId id="689" r:id="rId26"/>
    <p:sldId id="692" r:id="rId27"/>
    <p:sldId id="690" r:id="rId28"/>
    <p:sldId id="675" r:id="rId29"/>
    <p:sldId id="693" r:id="rId30"/>
    <p:sldId id="1903" r:id="rId31"/>
    <p:sldId id="1904" r:id="rId32"/>
    <p:sldId id="1907" r:id="rId33"/>
    <p:sldId id="1905" r:id="rId34"/>
    <p:sldId id="1908" r:id="rId35"/>
    <p:sldId id="1909" r:id="rId36"/>
    <p:sldId id="1912" r:id="rId37"/>
    <p:sldId id="1914" r:id="rId38"/>
    <p:sldId id="1916" r:id="rId39"/>
    <p:sldId id="1915" r:id="rId40"/>
    <p:sldId id="1917" r:id="rId41"/>
    <p:sldId id="1919" r:id="rId42"/>
    <p:sldId id="1918" r:id="rId43"/>
    <p:sldId id="1921" r:id="rId44"/>
    <p:sldId id="1922" r:id="rId45"/>
    <p:sldId id="1923" r:id="rId46"/>
    <p:sldId id="1924" r:id="rId47"/>
    <p:sldId id="518" r:id="rId48"/>
    <p:sldId id="1930" r:id="rId49"/>
    <p:sldId id="694" r:id="rId50"/>
    <p:sldId id="1926" r:id="rId51"/>
    <p:sldId id="1927" r:id="rId52"/>
    <p:sldId id="1928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35856"/>
    <a:srgbClr val="DEEBF7"/>
    <a:srgbClr val="406DA5"/>
    <a:srgbClr val="DAE3F3"/>
    <a:srgbClr val="C6DFF5"/>
    <a:srgbClr val="7EB4DA"/>
    <a:srgbClr val="68C0C2"/>
    <a:srgbClr val="EF7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865" autoAdjust="0"/>
  </p:normalViewPr>
  <p:slideViewPr>
    <p:cSldViewPr snapToGrid="0">
      <p:cViewPr varScale="1">
        <p:scale>
          <a:sx n="80" d="100"/>
          <a:sy n="80" d="100"/>
        </p:scale>
        <p:origin x="-154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9A73B-1105-4645-B72F-058D6965751E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1EB56-E48A-4ADA-BC6F-0D3873262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93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938E-ADF2-45CC-ABE9-52F69B7D4B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DE77-57D6-49C1-A633-EF74AB783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4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64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66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2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6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85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99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2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27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37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9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17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62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38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701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191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62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5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89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97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78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1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198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6677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59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995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692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849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093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39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114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62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73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59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957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421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398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098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585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041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42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146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560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8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04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48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3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7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3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80682" y="1"/>
            <a:ext cx="625289" cy="87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635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8833F8-F44B-4AED-AFF0-33CCB9D7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A067C25-8076-4CAE-A89C-0C5F8663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23C98C0-B761-4585-BE10-6C4D0DA0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4DD590F-E6C9-414C-A8FC-01B956DE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0932219-54F6-4B76-AD13-B28A1761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06A8800-ED66-4766-A601-2FA2F91D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2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8799FF7-C278-4265-8D60-726059ED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57D408B-BB2B-4D4F-AFFC-B5A62C37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3D40D2F-8ACE-4DA9-8D21-22FEF9468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C9498DE-6E4F-4FFA-8909-628EC644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9F5409F6-BE41-4398-A6D4-B45B21B3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22B296B-6B29-4CCC-97D1-BF028182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E5FCAEEF-94F9-45FE-AD39-A181FD9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9EBBDBF4-72ED-4481-B29B-3E81209E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B1EC02-7783-4A35-88E8-1CE78C4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1FBD4BE-B5D0-42D4-BAA1-012C4B9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3379B7DC-419F-482E-9290-3ED61060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793DA1E-FAB2-4B74-8DB7-69FF12B3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5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81E486C-78D9-410E-9BB5-7B90D9E8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43D9ECD-CCF1-4864-BAB5-EF15154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AD95E24-93DE-4C84-A63B-429DFDDA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18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763D02-BF5F-42F0-996C-282F962E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21A6F9F-1215-4CF9-89F8-AE5CEB40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8135175-F24B-46E2-AB9D-C7AD3EF52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AF0AB76-C56F-4383-8342-3E173A03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9F6F699-13C5-4FBC-9E3C-1E49EEDB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C1FEF12-5DEA-427F-81C4-D2D29D68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3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28DC47-E54D-4E61-B552-DE6123F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7318EC1-55D6-40B8-B9B0-366550116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457AC80-FC2E-4244-B552-E99475CB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36ACC1A-005B-48B6-AC46-38DD3676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0ED9AB3-705A-4E23-A394-7C1AC9ED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DC6F3F0-82D6-4FFE-8DC1-1C7AD067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71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98C7E0-7CF2-48FE-98CD-035861CF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D16FA42-7935-4C9D-96BA-6168CB94B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F5913E7-A444-46A0-8016-8D0CA91D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6C33246-C23E-4F63-A740-44F36EE1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CA22547-D1C6-4CC9-BCE2-24805040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2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E61328D-EBC9-4BE0-B7BC-34AC4D79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C2C966E-0842-457B-8B8C-9FB064E5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1B9450D-5C45-47E0-9E72-28E34612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4B8D126-748D-47DC-8C20-29F3AFE2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C82A81A-15FC-4955-A68E-FEAA71B0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46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528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93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2F14DC0-CA6E-434F-960B-B88DCD979203}"/>
              </a:ext>
            </a:extLst>
          </p:cNvPr>
          <p:cNvSpPr/>
          <p:nvPr userDrawn="1"/>
        </p:nvSpPr>
        <p:spPr>
          <a:xfrm>
            <a:off x="129209" y="92765"/>
            <a:ext cx="675861" cy="742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F51BE896-7B97-41AB-B0B0-7C67BBA1A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6"/>
          <a:stretch/>
        </p:blipFill>
        <p:spPr>
          <a:xfrm>
            <a:off x="4179447" y="0"/>
            <a:ext cx="4964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8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47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8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09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7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60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8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39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4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6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8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1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1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423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EB40-7A4E-4186-B255-4D67ED0C40AC}" type="datetimeFigureOut">
              <a:rPr lang="zh-CN" altLang="en-US" smtClean="0"/>
              <a:pPr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3D34-E332-4D0B-864C-165E0D63E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854ED4-AA9A-410C-B480-42875691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EDF827F-BD43-4848-BF8A-33FAA813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293F57F-1C17-480F-BBC1-363AAD7B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46617B0-D82B-4BED-B775-50EDC67D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CBB056D-5E16-4E4E-A6CC-736A0DD0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4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9303C7-65B8-4C21-A9D9-8BF6D2CD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96BB9AB-B3FD-43C0-9F10-8A97856F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D1F1E64-2667-437A-96DB-998214AD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18CE172-FAD2-4CCA-9F34-5B7FEE8A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262B043-B09B-4353-AF22-30F1DA40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62E59E-155E-4A07-AF5F-B86A237C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EB43223-FBBF-4F1B-92DC-F51B441D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083CA5B-69BD-478D-B018-C35CE656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12F345E-AE9F-401E-BF0A-F0B6697D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57197BE-5985-4772-87BB-764CD271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斜纹 9"/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5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3" r:id="rId3"/>
    <p:sldLayoutId id="2147483650" r:id="rId4"/>
    <p:sldLayoutId id="2147483657" r:id="rId5"/>
    <p:sldLayoutId id="2147483677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D04544C-FDEF-418A-8888-4DF8CCA9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363A222-5833-446A-A6DA-807F01DF3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560D8BF-A1E1-4C10-899C-A701260B2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3A4094E-D159-4A15-BEF8-37CFE0D7D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DB40744-1DE5-4990-9A61-FF30C2E0C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9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8A1815C-7AA9-4804-A8B1-D0D93C3F8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513"/>
            <a:ext cx="9144000" cy="521440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DBB68578-64EB-4F3A-8426-995363241F2F}"/>
              </a:ext>
            </a:extLst>
          </p:cNvPr>
          <p:cNvSpPr/>
          <p:nvPr/>
        </p:nvSpPr>
        <p:spPr>
          <a:xfrm>
            <a:off x="60435" y="36178"/>
            <a:ext cx="720969" cy="119190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15539E60-BB39-4FE8-BE7F-EFE45CBA0B09}"/>
              </a:ext>
            </a:extLst>
          </p:cNvPr>
          <p:cNvSpPr txBox="1"/>
          <p:nvPr/>
        </p:nvSpPr>
        <p:spPr>
          <a:xfrm>
            <a:off x="1748673" y="1453528"/>
            <a:ext cx="5646654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1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931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对象和类的关系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类是模板，对象是根据类这个模板创造出来的，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先有类，再有对象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类只有一个，而对象可以有很多个。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不同对象之间属性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值，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可能会各不相同。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类中定义了什么属性和方法，对象中就具有什么属性和方法。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39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类的设计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在面向对象开发前，应先分析需求，确定程序需要包含哪些类。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在植物大战僵尸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中，需要如下一些类：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="" xmlns:a16="http://schemas.microsoft.com/office/drawing/2014/main" id="{678C3F8F-74EF-453F-8B9D-2C86EDC3B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44940"/>
              </p:ext>
            </p:extLst>
          </p:nvPr>
        </p:nvGraphicFramePr>
        <p:xfrm>
          <a:off x="1329244" y="2660548"/>
          <a:ext cx="1161037" cy="156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037">
                  <a:extLst>
                    <a:ext uri="{9D8B030D-6E8A-4147-A177-3AD203B41FA5}">
                      <a16:colId xmlns="" xmlns:a16="http://schemas.microsoft.com/office/drawing/2014/main" val="1575767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/>
                        <a:t>向日葵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131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生命值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117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/>
                        <a:t>生产阳光</a:t>
                      </a:r>
                      <a:r>
                        <a:rPr lang="en-US" altLang="zh-CN" sz="1600"/>
                        <a:t>()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/>
                        <a:t>摇晃</a:t>
                      </a:r>
                      <a:r>
                        <a:rPr lang="en-US" altLang="zh-CN" sz="1600"/>
                        <a:t>()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9769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="" xmlns:a16="http://schemas.microsoft.com/office/drawing/2014/main" id="{5E313090-82E1-4412-B5DC-C86EED22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60906"/>
              </p:ext>
            </p:extLst>
          </p:nvPr>
        </p:nvGraphicFramePr>
        <p:xfrm>
          <a:off x="3023024" y="2660548"/>
          <a:ext cx="116103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037">
                  <a:extLst>
                    <a:ext uri="{9D8B030D-6E8A-4147-A177-3AD203B41FA5}">
                      <a16:colId xmlns="" xmlns:a16="http://schemas.microsoft.com/office/drawing/2014/main" val="1575767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/>
                        <a:t>豌豆射手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131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生命值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117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发射子弹</a:t>
                      </a:r>
                      <a:r>
                        <a:rPr lang="en-US" altLang="zh-CN" sz="160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976937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F23FBBA6-7E57-4330-817B-E7EF9CC79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54929"/>
              </p:ext>
            </p:extLst>
          </p:nvPr>
        </p:nvGraphicFramePr>
        <p:xfrm>
          <a:off x="4716805" y="2660548"/>
          <a:ext cx="16256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29">
                  <a:extLst>
                    <a:ext uri="{9D8B030D-6E8A-4147-A177-3AD203B41FA5}">
                      <a16:colId xmlns="" xmlns:a16="http://schemas.microsoft.com/office/drawing/2014/main" val="1575767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/>
                        <a:t>冰冻射手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131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生命值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117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发射冰冻子弹</a:t>
                      </a:r>
                      <a:r>
                        <a:rPr lang="en-US" altLang="zh-CN" sz="160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976937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D0B7E46E-D4B4-4E5B-BA19-CD5D9001B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85898"/>
              </p:ext>
            </p:extLst>
          </p:nvPr>
        </p:nvGraphicFramePr>
        <p:xfrm>
          <a:off x="1329244" y="4374532"/>
          <a:ext cx="1015324" cy="156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324">
                  <a:extLst>
                    <a:ext uri="{9D8B030D-6E8A-4147-A177-3AD203B41FA5}">
                      <a16:colId xmlns="" xmlns:a16="http://schemas.microsoft.com/office/drawing/2014/main" val="1575767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/>
                        <a:t>普通僵尸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131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生命值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117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/>
                        <a:t>咬</a:t>
                      </a:r>
                      <a:r>
                        <a:rPr lang="en-US" altLang="zh-CN" sz="1600"/>
                        <a:t>()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/>
                        <a:t>移动</a:t>
                      </a:r>
                      <a:r>
                        <a:rPr lang="en-US" altLang="zh-CN" sz="160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976937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="" xmlns:a16="http://schemas.microsoft.com/office/drawing/2014/main" id="{D80E4A1E-E08C-40F9-9164-03453F9E8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20815"/>
              </p:ext>
            </p:extLst>
          </p:nvPr>
        </p:nvGraphicFramePr>
        <p:xfrm>
          <a:off x="3023024" y="4374532"/>
          <a:ext cx="1015324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324">
                  <a:extLst>
                    <a:ext uri="{9D8B030D-6E8A-4147-A177-3AD203B41FA5}">
                      <a16:colId xmlns="" xmlns:a16="http://schemas.microsoft.com/office/drawing/2014/main" val="1575767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/>
                        <a:t>铁桶僵尸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131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/>
                        <a:t>生命值</a:t>
                      </a:r>
                      <a:endParaRPr lang="en-US" altLang="zh-CN" sz="160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/>
                        <a:t>铁桶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117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/>
                        <a:t>咬</a:t>
                      </a:r>
                      <a:r>
                        <a:rPr lang="en-US" altLang="zh-CN" sz="1600"/>
                        <a:t>()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/>
                        <a:t>移动</a:t>
                      </a:r>
                      <a:r>
                        <a:rPr lang="en-US" altLang="zh-CN" sz="160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976937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="" xmlns:a16="http://schemas.microsoft.com/office/drawing/2014/main" id="{CF826476-4B0C-4C95-8641-01E2C03F7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59354"/>
              </p:ext>
            </p:extLst>
          </p:nvPr>
        </p:nvGraphicFramePr>
        <p:xfrm>
          <a:off x="4716804" y="4374532"/>
          <a:ext cx="1015324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324">
                  <a:extLst>
                    <a:ext uri="{9D8B030D-6E8A-4147-A177-3AD203B41FA5}">
                      <a16:colId xmlns="" xmlns:a16="http://schemas.microsoft.com/office/drawing/2014/main" val="1575767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/>
                        <a:t>跳跃僵尸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131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/>
                        <a:t>生命值</a:t>
                      </a:r>
                      <a:endParaRPr lang="en-US" altLang="zh-CN" sz="160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/>
                        <a:t>竹竿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117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/>
                        <a:t>咬</a:t>
                      </a:r>
                      <a:r>
                        <a:rPr lang="en-US" altLang="zh-CN" sz="1600"/>
                        <a:t>()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/>
                        <a:t>跳</a:t>
                      </a:r>
                      <a:r>
                        <a:rPr lang="en-US" altLang="zh-CN" sz="1600"/>
                        <a:t>()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/>
                        <a:t>移动</a:t>
                      </a:r>
                      <a:r>
                        <a:rPr lang="en-US" altLang="zh-CN" sz="160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976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29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类的设计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431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类的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三要素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这类事物的名字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，按照大驼峰命名法（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每个单词首字母大写）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起名。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：这类事物具有什么样的特征。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：这类事物具有什么样的行为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定义类名：名词提炼法（分析整个业务流程，出现的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名词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通常就是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属性和方法的确定：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*  对对象的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描述，可以定义为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*  对象具有的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（动词），可以定义成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7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类的设计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61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类：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面向对象是更大的封装，在一个类中封装多个方法，这样通过这个类创造出来的对象，就可以直接调用这些方法了！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Python使用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关键字来定义类，class关键字之后是一个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，接下来是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类的定义示例：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E6EEF0E-9A00-4911-96F6-160BE2534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29" y="4227559"/>
            <a:ext cx="2224927" cy="2024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C6B08C2-BA9E-4D00-9B15-716E232D5C0F}"/>
              </a:ext>
            </a:extLst>
          </p:cNvPr>
          <p:cNvSpPr txBox="1"/>
          <p:nvPr/>
        </p:nvSpPr>
        <p:spPr>
          <a:xfrm>
            <a:off x="4880446" y="4227559"/>
            <a:ext cx="3884175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当一个类定义完成之后，要使用这个类来创建对象，语法：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对象变量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2D21FB4D-1EF6-41F0-8C7F-0BC04574947B}"/>
              </a:ext>
            </a:extLst>
          </p:cNvPr>
          <p:cNvCxnSpPr>
            <a:cxnSpLocks/>
          </p:cNvCxnSpPr>
          <p:nvPr/>
        </p:nvCxnSpPr>
        <p:spPr>
          <a:xfrm flipH="1" flipV="1">
            <a:off x="3433864" y="5758774"/>
            <a:ext cx="1713173" cy="1451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9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类的设计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3323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类：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类的定义示例：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创建对象时，可以直接设置对象的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）将希望设置的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值，定义成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__init__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方法的形参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）在方法内部使用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self.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接收外部传递的参数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）在创建对象时，使用 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，属性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2… … )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AE89DE11-3231-490C-B9AB-8F5A9AD40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15" y="4579116"/>
            <a:ext cx="4172701" cy="1744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78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类的设计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4177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类：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类的定义示例：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的定义格式与之前学习过的函数是一样的。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区别在于第一个参数必须是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定义了类之后，就可以用来实例化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，并通过“对象名.成员”的方式来访问其中的数据成员或成员方法。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E214347-5CE1-4D70-BF82-E89071E76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278" y="3529316"/>
            <a:ext cx="6603737" cy="875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5E3F48BC-C7EE-4465-97BA-402AF0642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278" y="5675833"/>
            <a:ext cx="4082074" cy="624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箭头: 右 12">
            <a:extLst>
              <a:ext uri="{FF2B5EF4-FFF2-40B4-BE49-F238E27FC236}">
                <a16:creationId xmlns="" xmlns:a16="http://schemas.microsoft.com/office/drawing/2014/main" id="{CB3A38D7-AC07-40D3-B11A-F969C88C5ABD}"/>
              </a:ext>
            </a:extLst>
          </p:cNvPr>
          <p:cNvSpPr/>
          <p:nvPr/>
        </p:nvSpPr>
        <p:spPr>
          <a:xfrm>
            <a:off x="5629477" y="5892734"/>
            <a:ext cx="411400" cy="132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76797969-2F28-4FEA-B1EF-DA2B4C883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002" y="5740359"/>
            <a:ext cx="2155382" cy="390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940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431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练习：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小明今年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岁，身高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1.75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，每天早上跑完步，会去吃东西。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小美今年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岁，身高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1.65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，小美不跑步，小美喜欢吃东西。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一只黄颜色的狗狗叫大黄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看见生人汪汪叫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看见家人摇尾巴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2510991-33CB-4C46-AA34-689D8F0D7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62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练习：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小明今年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岁，身高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1.75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，每天早上跑完步，会去吃东西。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小美今年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岁，身高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1.65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，小美不跑步，小美喜欢吃东西。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run()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eat()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D77749B-B218-430F-9BC3-139DBCEC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48487"/>
            <a:ext cx="4184833" cy="2452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075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练习：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D77749B-B218-430F-9BC3-139DBCEC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14" y="2678992"/>
            <a:ext cx="3578992" cy="2097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6EBBF88-446E-4422-845E-4E1C953C3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14" y="5090464"/>
            <a:ext cx="3055885" cy="441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11CAD83-B255-49F1-A661-CED5631B4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14" y="5846645"/>
            <a:ext cx="830652" cy="823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63C1786C-1D29-41F7-AC49-1DFF31B3C28E}"/>
              </a:ext>
            </a:extLst>
          </p:cNvPr>
          <p:cNvSpPr txBox="1"/>
          <p:nvPr/>
        </p:nvSpPr>
        <p:spPr>
          <a:xfrm>
            <a:off x="5087567" y="2194739"/>
            <a:ext cx="3326859" cy="874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在__init__方法里以参数的形式定义特征，我们称之为属性。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8B4DD596-8670-4020-86E2-47B9048B2564}"/>
              </a:ext>
            </a:extLst>
          </p:cNvPr>
          <p:cNvCxnSpPr>
            <a:cxnSpLocks/>
          </p:cNvCxnSpPr>
          <p:nvPr/>
        </p:nvCxnSpPr>
        <p:spPr>
          <a:xfrm flipV="1">
            <a:off x="3356043" y="2491188"/>
            <a:ext cx="1640653" cy="397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439DE63B-AE7A-4D76-848D-D6B25A84B128}"/>
              </a:ext>
            </a:extLst>
          </p:cNvPr>
          <p:cNvSpPr txBox="1"/>
          <p:nvPr/>
        </p:nvSpPr>
        <p:spPr>
          <a:xfrm>
            <a:off x="5087567" y="3429000"/>
            <a:ext cx="3326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行为定义为一个个的函数</a:t>
            </a:r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C5238D30-8001-4184-A370-77212A43BCF8}"/>
              </a:ext>
            </a:extLst>
          </p:cNvPr>
          <p:cNvCxnSpPr>
            <a:cxnSpLocks/>
          </p:cNvCxnSpPr>
          <p:nvPr/>
        </p:nvCxnSpPr>
        <p:spPr>
          <a:xfrm flipV="1">
            <a:off x="2185640" y="3633734"/>
            <a:ext cx="2811056" cy="2928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2825D60D-CD58-492D-BC5D-6BC364DB6B68}"/>
              </a:ext>
            </a:extLst>
          </p:cNvPr>
          <p:cNvCxnSpPr>
            <a:cxnSpLocks/>
          </p:cNvCxnSpPr>
          <p:nvPr/>
        </p:nvCxnSpPr>
        <p:spPr>
          <a:xfrm flipV="1">
            <a:off x="2185640" y="3798332"/>
            <a:ext cx="2901927" cy="6655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E73F04B4-40DE-424D-B685-34AC9E39E01A}"/>
              </a:ext>
            </a:extLst>
          </p:cNvPr>
          <p:cNvSpPr txBox="1"/>
          <p:nvPr/>
        </p:nvSpPr>
        <p:spPr>
          <a:xfrm>
            <a:off x="5087567" y="4104921"/>
            <a:ext cx="3793786" cy="212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使用 PersonInfo类 创建了两个实例对象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；②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s1和s2都会有name,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age,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height属性，同时都有run和eat方法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；③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创建对象时，会自动调用__init__方法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="" xmlns:a16="http://schemas.microsoft.com/office/drawing/2014/main" id="{A5C1F71B-1555-455D-9D0E-62CC960AAD0C}"/>
              </a:ext>
            </a:extLst>
          </p:cNvPr>
          <p:cNvCxnSpPr>
            <a:cxnSpLocks/>
          </p:cNvCxnSpPr>
          <p:nvPr/>
        </p:nvCxnSpPr>
        <p:spPr>
          <a:xfrm flipV="1">
            <a:off x="3545732" y="5082870"/>
            <a:ext cx="1450964" cy="2317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EA964E54-A265-4C81-BDC9-A56189916EFC}"/>
              </a:ext>
            </a:extLst>
          </p:cNvPr>
          <p:cNvSpPr txBox="1"/>
          <p:nvPr/>
        </p:nvSpPr>
        <p:spPr>
          <a:xfrm>
            <a:off x="2164790" y="5846645"/>
            <a:ext cx="2761884" cy="873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根据业务逻辑让不同的对象执行不同的行为</a:t>
            </a:r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="" xmlns:a16="http://schemas.microsoft.com/office/drawing/2014/main" id="{1A6ADBFB-FF5B-4381-B6F8-996939B0CC2A}"/>
              </a:ext>
            </a:extLst>
          </p:cNvPr>
          <p:cNvCxnSpPr>
            <a:cxnSpLocks/>
          </p:cNvCxnSpPr>
          <p:nvPr/>
        </p:nvCxnSpPr>
        <p:spPr>
          <a:xfrm flipV="1">
            <a:off x="1326745" y="6113247"/>
            <a:ext cx="769511" cy="182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0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30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练习：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一只黄颜色的狗狗叫大黄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看见生人汪汪叫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看见家人摇尾巴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D509A50-1969-4A75-9045-831325DDC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>
            <a:extLst>
              <a:ext uri="{FF2B5EF4-FFF2-40B4-BE49-F238E27FC236}">
                <a16:creationId xmlns="" xmlns:a16="http://schemas.microsoft.com/office/drawing/2014/main" id="{17573257-EB33-4BC2-80BE-75F4917BC86B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基础语法（一）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343454CA-69FF-4A65-A9DE-785D713C06CD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A875992-025A-4272-9C15-C61B2D85B274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E7EC052-5D42-4F5E-8894-EA2FCC937858}"/>
              </a:ext>
            </a:extLst>
          </p:cNvPr>
          <p:cNvSpPr/>
          <p:nvPr/>
        </p:nvSpPr>
        <p:spPr>
          <a:xfrm>
            <a:off x="1092563" y="2067270"/>
            <a:ext cx="3839360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面向对象介绍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面向对象基本语法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内置属性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类属性和对象属性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私有属性和方法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5217D95-C3EA-421E-8978-0E032EB4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42" y="3647550"/>
            <a:ext cx="3006286" cy="32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6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面向对象基本语法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面向对象基本语法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基本语法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3359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5">
            <a:extLst>
              <a:ext uri="{FF2B5EF4-FFF2-40B4-BE49-F238E27FC236}">
                <a16:creationId xmlns="" xmlns:a16="http://schemas.microsoft.com/office/drawing/2014/main" id="{143844B8-5AA6-4551-B968-CABC2B77D1F9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面向对象基本语法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B2BCB50-8F05-4745-B3B1-57E29D6DC6AD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8C588752-5D5C-4FFD-85CE-B20739C7DE61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面向对象基本语法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ED942D0F-A9E1-4AF5-B7D1-4F63772B7587}"/>
              </a:ext>
            </a:extLst>
          </p:cNvPr>
          <p:cNvGrpSpPr/>
          <p:nvPr/>
        </p:nvGrpSpPr>
        <p:grpSpPr>
          <a:xfrm>
            <a:off x="256435" y="1693095"/>
            <a:ext cx="8619508" cy="4904785"/>
            <a:chOff x="256435" y="1693095"/>
            <a:chExt cx="8619508" cy="4904785"/>
          </a:xfrm>
        </p:grpSpPr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9D77749B-B218-430F-9BC3-139DBCEC6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435" y="2138246"/>
              <a:ext cx="3919934" cy="229708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56EBBF88-446E-4422-845E-4E1C953C3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435" y="4851521"/>
              <a:ext cx="3709163" cy="53648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图片 7">
              <a:extLst>
                <a:ext uri="{FF2B5EF4-FFF2-40B4-BE49-F238E27FC236}">
                  <a16:creationId xmlns="" xmlns:a16="http://schemas.microsoft.com/office/drawing/2014/main" id="{D11CAD83-B255-49F1-A661-CED5631B4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057" y="5628613"/>
              <a:ext cx="978242" cy="96926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63C1786C-1D29-41F7-AC49-1DFF31B3C28E}"/>
                </a:ext>
              </a:extLst>
            </p:cNvPr>
            <p:cNvSpPr txBox="1"/>
            <p:nvPr/>
          </p:nvSpPr>
          <p:spPr>
            <a:xfrm>
              <a:off x="5082157" y="1693095"/>
              <a:ext cx="3326859" cy="874407"/>
            </a:xfrm>
            <a:prstGeom prst="rect">
              <a:avLst/>
            </a:prstGeom>
            <a:ln w="28575">
              <a:solidFill>
                <a:srgbClr val="FF33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在__init__方法里以参数的形式定义特征，我们称之为属性。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439DE63B-AE7A-4D76-848D-D6B25A84B128}"/>
                </a:ext>
              </a:extLst>
            </p:cNvPr>
            <p:cNvSpPr txBox="1"/>
            <p:nvPr/>
          </p:nvSpPr>
          <p:spPr>
            <a:xfrm>
              <a:off x="5082157" y="2927356"/>
              <a:ext cx="3326859" cy="369332"/>
            </a:xfrm>
            <a:prstGeom prst="rect">
              <a:avLst/>
            </a:prstGeom>
            <a:ln w="28575">
              <a:solidFill>
                <a:srgbClr val="FF33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行为定义为一个个的函数</a:t>
              </a:r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E73F04B4-40DE-424D-B685-34AC9E39E01A}"/>
                </a:ext>
              </a:extLst>
            </p:cNvPr>
            <p:cNvSpPr txBox="1"/>
            <p:nvPr/>
          </p:nvSpPr>
          <p:spPr>
            <a:xfrm>
              <a:off x="5082157" y="3603277"/>
              <a:ext cx="3793786" cy="2120902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r>
                <a: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PersonInfo类 创建了两个实例对象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；② </a:t>
              </a:r>
              <a:r>
                <a: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s1和s2都会有name,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age,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height属性，同时都有run和eat方法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；③ </a:t>
              </a:r>
              <a:r>
                <a: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创建对象时，会自动调用__init__方法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EA964E54-A265-4C81-BDC9-A56189916EFC}"/>
                </a:ext>
              </a:extLst>
            </p:cNvPr>
            <p:cNvSpPr txBox="1"/>
            <p:nvPr/>
          </p:nvSpPr>
          <p:spPr>
            <a:xfrm>
              <a:off x="1847738" y="5724179"/>
              <a:ext cx="2761884" cy="87370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根据业务逻辑让不同的对象执行不同的行为</a:t>
              </a:r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9982D30-EF97-4933-B0C1-0B7A7A136694}"/>
                </a:ext>
              </a:extLst>
            </p:cNvPr>
            <p:cNvCxnSpPr/>
            <p:nvPr/>
          </p:nvCxnSpPr>
          <p:spPr>
            <a:xfrm flipV="1">
              <a:off x="3161489" y="2023353"/>
              <a:ext cx="1920668" cy="350196"/>
            </a:xfrm>
            <a:prstGeom prst="line">
              <a:avLst/>
            </a:prstGeom>
            <a:ln w="28575">
              <a:solidFill>
                <a:srgbClr val="FF33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425C4A39-41B8-4F52-99CF-4D6EE02E4E69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044930" y="3112022"/>
              <a:ext cx="3037227" cy="3597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="" xmlns:a16="http://schemas.microsoft.com/office/drawing/2014/main" id="{DFB9574C-6257-43D5-BD31-530E8922A46C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044930" y="3112022"/>
              <a:ext cx="3037227" cy="955840"/>
            </a:xfrm>
            <a:prstGeom prst="line">
              <a:avLst/>
            </a:prstGeom>
            <a:ln w="28575">
              <a:solidFill>
                <a:srgbClr val="FF33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="" xmlns:a16="http://schemas.microsoft.com/office/drawing/2014/main" id="{32B6D307-B537-45B8-97E3-93153AE34A2B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3965598" y="4663728"/>
              <a:ext cx="1116559" cy="440636"/>
            </a:xfrm>
            <a:prstGeom prst="line">
              <a:avLst/>
            </a:prstGeom>
            <a:ln w="28575">
              <a:solidFill>
                <a:srgbClr val="FF33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="" xmlns:a16="http://schemas.microsoft.com/office/drawing/2014/main" id="{B5E30432-4B38-4B6A-AAAA-9B7951D0247D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1246299" y="6161030"/>
              <a:ext cx="601439" cy="6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27307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面向对象基本语法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3.1  self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语句的使用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self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的介绍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DAA4562-BF0E-4D3D-B5FB-EF6D2DE2B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7" y="2001066"/>
            <a:ext cx="3604145" cy="1932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A0E59EAF-03CF-46E3-967C-043C1C2BE22E}"/>
              </a:ext>
            </a:extLst>
          </p:cNvPr>
          <p:cNvSpPr txBox="1"/>
          <p:nvPr/>
        </p:nvSpPr>
        <p:spPr>
          <a:xfrm>
            <a:off x="482637" y="4331542"/>
            <a:ext cx="646291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 = 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Student('Tom', 20)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这段代码具体做了什么呢？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6022D4A6-A466-47FF-9311-0278E9E332E1}"/>
              </a:ext>
            </a:extLst>
          </p:cNvPr>
          <p:cNvSpPr txBox="1"/>
          <p:nvPr/>
        </p:nvSpPr>
        <p:spPr>
          <a:xfrm>
            <a:off x="699288" y="4943888"/>
            <a:ext cx="7035938" cy="1422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调用__new__方法，用来申请内存空间；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调用__init__方法，并让 self 指向申请好的那段内存空间；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让 s1 也指向创建好的这段内存空间。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564744EC-501A-484F-B267-DCA8A1196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230" y="2001066"/>
            <a:ext cx="2972058" cy="441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箭头: 下 14">
            <a:extLst>
              <a:ext uri="{FF2B5EF4-FFF2-40B4-BE49-F238E27FC236}">
                <a16:creationId xmlns="" xmlns:a16="http://schemas.microsoft.com/office/drawing/2014/main" id="{DB4FB3E7-4448-4F93-9B69-DC11F9F9DD6A}"/>
              </a:ext>
            </a:extLst>
          </p:cNvPr>
          <p:cNvSpPr/>
          <p:nvPr/>
        </p:nvSpPr>
        <p:spPr>
          <a:xfrm>
            <a:off x="6303523" y="2587294"/>
            <a:ext cx="447472" cy="289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0A49D4DC-F363-41AB-A408-FAC245750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453" y="3068168"/>
            <a:ext cx="2217612" cy="426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88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面向对象基本语法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3.1  self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语句的使用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self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的介绍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1CFA128-6907-49C8-A8D6-41B07D00B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42" y="2008537"/>
            <a:ext cx="7281841" cy="1692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9067406-43EB-4992-9B9B-276C8ABE9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42" y="4302544"/>
            <a:ext cx="2808658" cy="601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D66D190-885A-4304-BEAE-F40C04FDB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42" y="5451211"/>
            <a:ext cx="2808658" cy="601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AAD0077F-17B7-4D24-A25A-177169918250}"/>
              </a:ext>
            </a:extLst>
          </p:cNvPr>
          <p:cNvSpPr txBox="1"/>
          <p:nvPr/>
        </p:nvSpPr>
        <p:spPr>
          <a:xfrm>
            <a:off x="4489862" y="4166268"/>
            <a:ext cx="2908238" cy="873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此时，调用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say_hello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方法中的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self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相当于是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s1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2B404DFB-2EC0-4C87-BBB4-A63AF7EC563A}"/>
              </a:ext>
            </a:extLst>
          </p:cNvPr>
          <p:cNvSpPr txBox="1"/>
          <p:nvPr/>
        </p:nvSpPr>
        <p:spPr>
          <a:xfrm>
            <a:off x="4489862" y="5314935"/>
            <a:ext cx="2908238" cy="873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此时，调用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say_hello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方法中的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self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相当于是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FF53E1C4-66FE-4269-9A35-A3093D703C71}"/>
              </a:ext>
            </a:extLst>
          </p:cNvPr>
          <p:cNvCxnSpPr/>
          <p:nvPr/>
        </p:nvCxnSpPr>
        <p:spPr>
          <a:xfrm flipV="1">
            <a:off x="2607013" y="4603119"/>
            <a:ext cx="1741251" cy="143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44653972-DDF6-4C02-9366-5AD03A23BF02}"/>
              </a:ext>
            </a:extLst>
          </p:cNvPr>
          <p:cNvCxnSpPr/>
          <p:nvPr/>
        </p:nvCxnSpPr>
        <p:spPr>
          <a:xfrm flipV="1">
            <a:off x="2607013" y="5734028"/>
            <a:ext cx="1741251" cy="143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0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面向对象基本语法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3.1  self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语句的使用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431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self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的介绍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没有的属性会报错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直接使用等号给一个属性赋值，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这个属性不存在，会给对象添加一个新的属性，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这个属性已存在，会修改这个属性对应的值。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1CFA128-6907-49C8-A8D6-41B07D00B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42" y="2008537"/>
            <a:ext cx="7281841" cy="1692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D6F5ED02-9D8A-4C29-95ED-224A868DC321}"/>
              </a:ext>
            </a:extLst>
          </p:cNvPr>
          <p:cNvSpPr txBox="1"/>
          <p:nvPr/>
        </p:nvSpPr>
        <p:spPr>
          <a:xfrm>
            <a:off x="1189410" y="4302544"/>
            <a:ext cx="728184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 = Student(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'Tom'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s1.height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AttributeError: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'Student' object has no attribute 'height'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27F97F3C-4710-4622-9BAA-D1A3C0596398}"/>
              </a:ext>
            </a:extLst>
          </p:cNvPr>
          <p:cNvSpPr txBox="1"/>
          <p:nvPr/>
        </p:nvSpPr>
        <p:spPr>
          <a:xfrm>
            <a:off x="1189410" y="5722842"/>
            <a:ext cx="283784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 = Student(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'Joy'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s2.city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(s2.city)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6594389-16C3-4D48-ABD0-86A56D1B917C}"/>
              </a:ext>
            </a:extLst>
          </p:cNvPr>
          <p:cNvSpPr txBox="1"/>
          <p:nvPr/>
        </p:nvSpPr>
        <p:spPr>
          <a:xfrm>
            <a:off x="4309353" y="5722842"/>
            <a:ext cx="283784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 = Student(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'Joy'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s2.name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小花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(s2.name)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小花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1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面向对象基本语法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3.2  __slots__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属性的使用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00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__slots__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若要 规定 由类创建的对象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随意增加属性，如何实现？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__slots__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定义在类里，是一个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，用来规定对象可以存在的属性。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E37295F-31BF-4E08-9C6C-3DE92E78F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944" y="3754702"/>
            <a:ext cx="4587638" cy="2728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6879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魔法方法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3401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931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里有一种方法叫做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魔法方法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，也叫魔术方法。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里的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特殊方法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的类里提供的，两个下划线开始，两个下划线结束的方法，就是魔法方法，魔法方法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在恰当的时候会被激活，自动执行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魔法方法的两个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：① 两侧各有两个下划线；② 名字已由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官方定义好了，我们不能乱写。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5906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常用的魔法方法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431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__init__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__del__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 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创建对象时，为对象分配空间后，会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自动调用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__init__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当一个对象被从内存中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销毁前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（如程序结束）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，会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自动调用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__del__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1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__init__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改造初始化方法可以让创建对象更加灵活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2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__del__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如果希望对象在被销毁前再做一些事情可以考虑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__del__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6867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04164" cy="2931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__init__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__del__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 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1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）一个对象从调用 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创建，生命周期开始</a:t>
            </a:r>
          </a:p>
          <a:p>
            <a:pPr algn="just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2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）一个对象的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__del__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方法一旦被调用，生命周期结束</a:t>
            </a:r>
          </a:p>
          <a:p>
            <a:pPr algn="just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3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）在对象的生命周期内，可以访问对象属性，或让对象调用方法</a:t>
            </a:r>
          </a:p>
          <a:p>
            <a:pPr algn="just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43A774E-3724-402A-AA74-3D7DC3AFD96A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常用的魔法方法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03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面向对象介绍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面向对象和面向过程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4069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概述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面向过程：根据业务逻辑从上到下写代码。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面向对象：将变量与函数绑定到一起，分类进行封装，每个程序只要负责分配给自己的分类，这样能够更快速的开发程序，减少了重复代码。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面向过程编程易被初学者接受，其往往用一长段代码来实现指定功能，开发过程的思路是将数据与函数按照执行的逻辑顺序组织在一起，数据与函数分开考虑，面向过程基本是由函数组成的。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1119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04164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__init__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__del__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 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D2BEC4D-4D7C-4F08-A71E-F939DAD4E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27" y="2567722"/>
            <a:ext cx="3337849" cy="2674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B80A826-1001-4DC2-9AE0-714218058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969" y="5805882"/>
            <a:ext cx="1775614" cy="655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CE11986C-B747-4204-AD8D-3DE4D750C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879" y="2567722"/>
            <a:ext cx="3307367" cy="2651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94465CEE-9D1B-4F69-BCD0-D47B40381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263" y="5785558"/>
            <a:ext cx="1767993" cy="609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箭头: 下 13">
            <a:extLst>
              <a:ext uri="{FF2B5EF4-FFF2-40B4-BE49-F238E27FC236}">
                <a16:creationId xmlns="" xmlns:a16="http://schemas.microsoft.com/office/drawing/2014/main" id="{D7700D65-0A57-4EAA-AA52-5ADFC35C935B}"/>
              </a:ext>
            </a:extLst>
          </p:cNvPr>
          <p:cNvSpPr/>
          <p:nvPr/>
        </p:nvSpPr>
        <p:spPr>
          <a:xfrm>
            <a:off x="2208179" y="5356906"/>
            <a:ext cx="301557" cy="314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="" xmlns:a16="http://schemas.microsoft.com/office/drawing/2014/main" id="{35556880-4215-4985-BB6A-3B6E09C652BD}"/>
              </a:ext>
            </a:extLst>
          </p:cNvPr>
          <p:cNvSpPr/>
          <p:nvPr/>
        </p:nvSpPr>
        <p:spPr>
          <a:xfrm>
            <a:off x="6483487" y="5356906"/>
            <a:ext cx="301557" cy="314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37F7F703-1366-41CD-AE47-C947654D9546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常用的魔法方法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4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04164" cy="3853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__str__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__str__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方法返回对象的描述信息。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print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输出对象变量，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情况下，会输出这个变量 引用的对象 是由哪一个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创建的对象，以及 在内存中的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进制）。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如果在开发中，希望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输出对象变量时，能够打印自定义的内容，就可以利用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__str__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这个内置方法。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__str__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必须返回一个</a:t>
            </a:r>
            <a:r>
              <a:rPr lang="zh-CN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0801862-C98D-41F2-A07B-090391BD0E5E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常用的魔法方法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948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04164" cy="523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__str__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当打印一个对象的时候，会调用这个对象的__str__或__repr__方法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。若两个方法都写了，选择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__str__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D182D8E-FD7B-4864-A5B2-80ECA7DC9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50" y="2697795"/>
            <a:ext cx="3475021" cy="2057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6682EC9-A1E4-4AEE-BFEE-662845EE3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23" y="5271259"/>
            <a:ext cx="4305673" cy="243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7F860CBD-0BF5-46B9-AFD1-B49F12F6E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431" y="2697795"/>
            <a:ext cx="3345470" cy="2042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6C228DF4-AD8F-4D77-B940-BF2E2E7F6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4652" y="5244253"/>
            <a:ext cx="1707028" cy="259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箭头: 下 14">
            <a:extLst>
              <a:ext uri="{FF2B5EF4-FFF2-40B4-BE49-F238E27FC236}">
                <a16:creationId xmlns="" xmlns:a16="http://schemas.microsoft.com/office/drawing/2014/main" id="{0C4F0C76-BA1F-43FF-B2BA-9F3047F6947A}"/>
              </a:ext>
            </a:extLst>
          </p:cNvPr>
          <p:cNvSpPr/>
          <p:nvPr/>
        </p:nvSpPr>
        <p:spPr>
          <a:xfrm>
            <a:off x="2390480" y="4854344"/>
            <a:ext cx="301557" cy="314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="" xmlns:a16="http://schemas.microsoft.com/office/drawing/2014/main" id="{60232BA1-7C33-4C57-A279-DC20815D197C}"/>
              </a:ext>
            </a:extLst>
          </p:cNvPr>
          <p:cNvSpPr/>
          <p:nvPr/>
        </p:nvSpPr>
        <p:spPr>
          <a:xfrm>
            <a:off x="6737387" y="4844616"/>
            <a:ext cx="301557" cy="314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39770D33-D309-4792-B6CD-53E816F4C488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常用的魔法方法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45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04164" cy="1083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__call__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对象名</a:t>
            </a:r>
            <a:r>
              <a:rPr lang="en-US" altLang="zh-CN" sz="2000">
                <a:latin typeface="+mn-ea"/>
              </a:rPr>
              <a:t>() </a:t>
            </a:r>
            <a:r>
              <a:rPr lang="zh-CN" altLang="en-US" sz="2000">
                <a:latin typeface="+mn-ea"/>
              </a:rPr>
              <a:t>是调用这个对象的</a:t>
            </a:r>
            <a:r>
              <a:rPr lang="en-US" altLang="zh-CN" sz="2000">
                <a:latin typeface="+mn-ea"/>
              </a:rPr>
              <a:t>__call__</a:t>
            </a:r>
            <a:r>
              <a:rPr lang="zh-CN" altLang="en-US" sz="2000">
                <a:latin typeface="+mn-ea"/>
              </a:rPr>
              <a:t>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FCFBE9E-6072-4487-86A2-DA0BE7317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81" y="2571334"/>
            <a:ext cx="4679085" cy="1714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BA77D3F-B126-4DA1-860A-C5420FEA4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81" y="4444443"/>
            <a:ext cx="4945809" cy="2225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7983DAFA-0318-4B25-8FA3-7BE070D30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413" y="6410574"/>
            <a:ext cx="1798476" cy="259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直接箭头连接符 12">
            <a:extLst>
              <a:ext uri="{FF2B5EF4-FFF2-40B4-BE49-F238E27FC236}">
                <a16:creationId xmlns="" xmlns:a16="http://schemas.microsoft.com/office/drawing/2014/main" id="{C022D1DF-3200-41E1-8A64-FF0EC37948CA}"/>
              </a:ext>
            </a:extLst>
          </p:cNvPr>
          <p:cNvCxnSpPr>
            <a:cxnSpLocks/>
          </p:cNvCxnSpPr>
          <p:nvPr/>
        </p:nvCxnSpPr>
        <p:spPr>
          <a:xfrm>
            <a:off x="1177047" y="6566171"/>
            <a:ext cx="4940949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ED88750D-5038-4FCD-9B17-C9E3FD024D1B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常用的魔法方法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907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04164" cy="1083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__eq__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如下代码中 </a:t>
            </a:r>
            <a:r>
              <a:rPr lang="en-US" altLang="zh-CN" sz="2000">
                <a:latin typeface="+mn-ea"/>
              </a:rPr>
              <a:t>p1 </a:t>
            </a:r>
            <a:r>
              <a:rPr lang="zh-CN" altLang="en-US" sz="2000">
                <a:latin typeface="+mn-ea"/>
              </a:rPr>
              <a:t>和 </a:t>
            </a:r>
            <a:r>
              <a:rPr lang="en-US" altLang="zh-CN" sz="2000">
                <a:latin typeface="+mn-ea"/>
              </a:rPr>
              <a:t>p2 </a:t>
            </a:r>
            <a:r>
              <a:rPr lang="zh-CN" altLang="en-US" sz="2000">
                <a:latin typeface="+mn-ea"/>
              </a:rPr>
              <a:t>是同一个对象吗？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F1CF29A-575D-4D53-B6ED-C4EAACDDB8EC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运算符相关的魔法方法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A670D74-CC3E-44F1-A2A6-BDD7D4537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32" y="2586917"/>
            <a:ext cx="3553517" cy="1887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E05980F-1D19-4F97-A170-41283F186E5C}"/>
              </a:ext>
            </a:extLst>
          </p:cNvPr>
          <p:cNvSpPr txBox="1"/>
          <p:nvPr/>
        </p:nvSpPr>
        <p:spPr>
          <a:xfrm>
            <a:off x="628649" y="4807327"/>
            <a:ext cx="6530907" cy="961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>
                <a:solidFill>
                  <a:srgbClr val="0070C0"/>
                </a:solidFill>
                <a:latin typeface="+mn-ea"/>
              </a:rPr>
              <a:t>创建对象时，会</a:t>
            </a:r>
            <a:r>
              <a:rPr lang="zh-CN" altLang="zh-CN" sz="2000">
                <a:solidFill>
                  <a:srgbClr val="0070C0"/>
                </a:solidFill>
                <a:latin typeface="+mn-ea"/>
              </a:rPr>
              <a:t>调用__new__方法，用来申请内存空间</a:t>
            </a:r>
            <a:r>
              <a:rPr lang="zh-CN" altLang="en-US" sz="2000">
                <a:solidFill>
                  <a:srgbClr val="0070C0"/>
                </a:solidFill>
                <a:latin typeface="+mn-ea"/>
              </a:rPr>
              <a:t>！</a:t>
            </a:r>
            <a:endParaRPr lang="en-US" altLang="zh-CN" sz="2000">
              <a:solidFill>
                <a:srgbClr val="0070C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>
                <a:solidFill>
                  <a:srgbClr val="0070C0"/>
                </a:solidFill>
                <a:latin typeface="+mn-ea"/>
              </a:rPr>
              <a:t>==&gt;   p1 </a:t>
            </a:r>
            <a:r>
              <a:rPr lang="zh-CN" altLang="en-US" sz="2000">
                <a:solidFill>
                  <a:srgbClr val="0070C0"/>
                </a:solidFill>
                <a:latin typeface="+mn-ea"/>
              </a:rPr>
              <a:t>和 </a:t>
            </a:r>
            <a:r>
              <a:rPr lang="en-US" altLang="zh-CN" sz="2000">
                <a:solidFill>
                  <a:srgbClr val="0070C0"/>
                </a:solidFill>
                <a:latin typeface="+mn-ea"/>
              </a:rPr>
              <a:t>p2 </a:t>
            </a:r>
            <a:r>
              <a:rPr lang="zh-CN" altLang="en-US" sz="2000">
                <a:solidFill>
                  <a:srgbClr val="0070C0"/>
                </a:solidFill>
                <a:latin typeface="+mn-ea"/>
              </a:rPr>
              <a:t>是不可能申请到相同的内存空间的。</a:t>
            </a:r>
            <a:endParaRPr lang="zh-CN" altLang="zh-CN" sz="200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6175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04164" cy="431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__eq__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怎么比较两个对象是否是同一个对象呢 ？</a:t>
            </a: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is 身份运算符，可以用来判断两个对象是否是同一个对象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F1CF29A-575D-4D53-B6ED-C4EAACDDB8EC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运算符相关的魔法方法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BE2471A-16D5-478B-9029-C2A1E437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49" y="2593383"/>
            <a:ext cx="4115426" cy="2581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BEFC5435-AFA2-4A57-8115-99E843E79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604" y="5816040"/>
            <a:ext cx="3392830" cy="409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215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04164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__eq__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怎么比较两个对象是否是同一个对象呢 ？</a:t>
            </a: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</a:rPr>
              <a:t> </a:t>
            </a:r>
            <a:r>
              <a:rPr lang="zh-CN" altLang="zh-CN" sz="2000">
                <a:latin typeface="+mn-ea"/>
              </a:rPr>
              <a:t>is 身份运算符，可以用来判断两个对象是否是同一个对象</a:t>
            </a:r>
            <a:r>
              <a:rPr lang="zh-CN" altLang="en-US" sz="2000">
                <a:latin typeface="+mn-ea"/>
              </a:rPr>
              <a:t>。</a:t>
            </a: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</a:rPr>
              <a:t> is </a:t>
            </a:r>
            <a:r>
              <a:rPr lang="zh-CN" altLang="en-US" sz="2000">
                <a:latin typeface="+mn-ea"/>
              </a:rPr>
              <a:t>比较两个对象的内存地址。</a:t>
            </a: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</a:rPr>
              <a:t> == </a:t>
            </a:r>
            <a:r>
              <a:rPr lang="zh-CN" altLang="en-US" sz="2000">
                <a:latin typeface="+mn-ea"/>
              </a:rPr>
              <a:t>会调用对象的</a:t>
            </a:r>
            <a:r>
              <a:rPr lang="en-US" altLang="zh-CN" sz="2000">
                <a:latin typeface="+mn-ea"/>
              </a:rPr>
              <a:t>__eq__</a:t>
            </a:r>
            <a:r>
              <a:rPr lang="zh-CN" altLang="en-US" sz="2000">
                <a:latin typeface="+mn-ea"/>
              </a:rPr>
              <a:t>方法，获取这个方法的比较结果。</a:t>
            </a:r>
            <a:r>
              <a:rPr lang="en-US" altLang="zh-CN" sz="2000">
                <a:latin typeface="+mn-ea"/>
              </a:rPr>
              <a:t> </a:t>
            </a:r>
            <a:endParaRPr lang="zh-CN" altLang="zh-CN" sz="200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F1CF29A-575D-4D53-B6ED-C4EAACDDB8EC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运算符相关的魔法方法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BD6DFE60-431F-4543-AFD6-6E58B965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88" y="4152685"/>
            <a:ext cx="2365265" cy="1960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263FD310-BF13-465F-A8D1-33EBA2626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953" y="4152685"/>
            <a:ext cx="1166987" cy="1960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3CDA3077-4B49-4C69-A5F0-2E37268B0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88" y="4152685"/>
            <a:ext cx="3532252" cy="1960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A24FC7F1-AC39-4792-854F-97FCC31E0CC7}"/>
              </a:ext>
            </a:extLst>
          </p:cNvPr>
          <p:cNvSpPr txBox="1"/>
          <p:nvPr/>
        </p:nvSpPr>
        <p:spPr>
          <a:xfrm>
            <a:off x="5253900" y="4152685"/>
            <a:ext cx="3368610" cy="234628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sz="2000">
                <a:latin typeface="+mn-ea"/>
              </a:rPr>
              <a:t> __eq__ 如果不重写，默认比较的是</a:t>
            </a:r>
            <a:r>
              <a:rPr lang="zh-CN" altLang="zh-CN" sz="2000" b="1">
                <a:latin typeface="+mn-ea"/>
              </a:rPr>
              <a:t>内存地址</a:t>
            </a:r>
            <a:r>
              <a:rPr lang="zh-CN" altLang="en-US" sz="2000">
                <a:latin typeface="+mn-ea"/>
              </a:rPr>
              <a:t>。</a:t>
            </a:r>
            <a:endParaRPr lang="en-US" altLang="zh-CN" sz="2000">
              <a:latin typeface="+mn-ea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sz="2000">
                <a:latin typeface="+mn-ea"/>
              </a:rPr>
              <a:t> p1 == p2 本质是调用 p1.__eq__(p2)</a:t>
            </a:r>
            <a:r>
              <a:rPr lang="en-US" altLang="zh-CN" sz="2000">
                <a:latin typeface="+mn-ea"/>
              </a:rPr>
              <a:t>  </a:t>
            </a:r>
            <a:r>
              <a:rPr lang="zh-CN" altLang="en-US" sz="2000">
                <a:latin typeface="+mn-ea"/>
              </a:rPr>
              <a:t>，并获取这个方法的返回结果。</a:t>
            </a:r>
            <a:endParaRPr lang="zh-CN" altLang="zh-CN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18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04164" cy="1083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__eq__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F1CF29A-575D-4D53-B6ED-C4EAACDDB8EC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运算符相关的魔法方法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="" xmlns:a16="http://schemas.microsoft.com/office/drawing/2014/main" id="{5DDC4E96-FB46-4790-8028-6123CBAE06B7}"/>
              </a:ext>
            </a:extLst>
          </p:cNvPr>
          <p:cNvSpPr/>
          <p:nvPr/>
        </p:nvSpPr>
        <p:spPr>
          <a:xfrm>
            <a:off x="1624519" y="5291847"/>
            <a:ext cx="311285" cy="41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9586C1DD-6685-4ECD-8A9C-06E1B22E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04" y="2125271"/>
            <a:ext cx="4775375" cy="30693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E425FCC7-89C6-40B4-8CC8-F190F9634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4" y="5802548"/>
            <a:ext cx="7130659" cy="876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6A7C06ED-ECFA-4D3E-A70A-3EC7D151EB2D}"/>
              </a:ext>
            </a:extLst>
          </p:cNvPr>
          <p:cNvSpPr/>
          <p:nvPr/>
        </p:nvSpPr>
        <p:spPr>
          <a:xfrm>
            <a:off x="6010347" y="6200550"/>
            <a:ext cx="1980415" cy="285235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10AEC689-1C5E-4F86-BC9F-812F65B6FB7E}"/>
              </a:ext>
            </a:extLst>
          </p:cNvPr>
          <p:cNvSpPr/>
          <p:nvPr/>
        </p:nvSpPr>
        <p:spPr>
          <a:xfrm>
            <a:off x="860103" y="5970629"/>
            <a:ext cx="1474534" cy="285235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38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04164" cy="1083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__eq__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F1CF29A-575D-4D53-B6ED-C4EAACDDB8EC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运算符相关的魔法方法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0C5F7E4-6642-4D3E-8068-6BF39D007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10" y="2148462"/>
            <a:ext cx="5913632" cy="3436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箭头: 右 8">
            <a:extLst>
              <a:ext uri="{FF2B5EF4-FFF2-40B4-BE49-F238E27FC236}">
                <a16:creationId xmlns="" xmlns:a16="http://schemas.microsoft.com/office/drawing/2014/main" id="{DA7C0FDC-50C0-4A70-9C2A-0D4DFDD67164}"/>
              </a:ext>
            </a:extLst>
          </p:cNvPr>
          <p:cNvSpPr/>
          <p:nvPr/>
        </p:nvSpPr>
        <p:spPr>
          <a:xfrm>
            <a:off x="2467178" y="6079787"/>
            <a:ext cx="626218" cy="26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B7A43B51-39D7-4F38-B70D-0E72ED00C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688" y="5738644"/>
            <a:ext cx="2088346" cy="1021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08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面向对象练习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167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面向对象介绍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面向对象和面向过程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4731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面向过程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面向过程的关注点在于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怎么做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把完成某一个需求的所有步骤从头到尾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根据开发需求，将某些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功能独立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的代码封装成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最后完成的代码，就是顺序的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不同的函数。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注重步骤与过程，不注重职责与分工。</a:t>
            </a: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如果需求复杂，代码会变得很复杂。</a:t>
            </a: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开发复杂项目没有固定的套路，开发难度大。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6658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259429" cy="463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编程题：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【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摆放家具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】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需求：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indent="3048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1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房子（</a:t>
            </a:r>
            <a:r>
              <a:rPr lang="en-US" altLang="zh-CN" sz="2000" kern="1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House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）有</a:t>
            </a:r>
            <a:r>
              <a:rPr lang="zh-CN" altLang="zh-CN" sz="2000" kern="10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户型、总面积</a:t>
            </a:r>
            <a:r>
              <a:rPr lang="zh-CN" altLang="en-US" sz="2000" kern="10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、剩余面积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000" kern="10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家具名称列表</a:t>
            </a:r>
            <a:r>
              <a:rPr lang="en-US" altLang="zh-CN" sz="2000" kern="10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kern="100">
                <a:latin typeface="+mn-ea"/>
                <a:cs typeface="Times New Roman" panose="02020603050405020304" pitchFamily="18" charset="0"/>
              </a:rPr>
              <a:t>属性。</a:t>
            </a:r>
            <a:endParaRPr lang="zh-CN" altLang="zh-CN" sz="2000" kern="10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en-US" sz="2000" kern="100">
                <a:latin typeface="+mn-ea"/>
                <a:cs typeface="Times New Roman" panose="02020603050405020304" pitchFamily="18" charset="0"/>
              </a:rPr>
              <a:t>注：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新房子没有任何家具</a:t>
            </a:r>
          </a:p>
          <a:p>
            <a:pPr indent="3048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2 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家具（</a:t>
            </a:r>
            <a:r>
              <a:rPr lang="en-US" altLang="zh-CN" sz="2000" kern="1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HouseItem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）有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000" kern="10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名字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000" kern="10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占地面积</a:t>
            </a:r>
            <a:r>
              <a:rPr lang="en-US" altLang="zh-CN" sz="2000" kern="10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kern="100">
                <a:latin typeface="+mn-ea"/>
                <a:cs typeface="Times New Roman" panose="02020603050405020304" pitchFamily="18" charset="0"/>
              </a:rPr>
              <a:t>属性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，其中</a:t>
            </a:r>
          </a:p>
          <a:p>
            <a:pPr lvl="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席梦思（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bed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）占地 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4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平米</a:t>
            </a:r>
          </a:p>
          <a:p>
            <a:pPr lvl="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衣柜（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chest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）占地 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2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平米</a:t>
            </a:r>
          </a:p>
          <a:p>
            <a:pPr lvl="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餐桌（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table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）占地 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1.5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平米</a:t>
            </a:r>
          </a:p>
          <a:p>
            <a:pPr indent="3048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3 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将以上三件家具添加到房子中</a:t>
            </a:r>
            <a:r>
              <a:rPr lang="zh-CN" altLang="en-US" sz="2000" kern="100"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2000" kern="10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4  </a:t>
            </a:r>
            <a:r>
              <a:rPr lang="zh-CN" altLang="en-US" sz="2000" kern="100">
                <a:latin typeface="+mn-ea"/>
                <a:cs typeface="Times New Roman" panose="02020603050405020304" pitchFamily="18" charset="0"/>
              </a:rPr>
              <a:t>判断 家具的面积 是否 超过剩余面积，如果超过，提示不能添加这件家具；</a:t>
            </a:r>
            <a:endParaRPr lang="zh-CN" altLang="zh-CN" sz="2000" kern="10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5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打印房子时，要求输出：户型、总面积、剩余面积、家具名称列表</a:t>
            </a:r>
            <a:r>
              <a:rPr lang="zh-CN" altLang="en-US" sz="2000" kern="10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00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4790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259429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编程题：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【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摆放家具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】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sym typeface="Wingdings" panose="05000000000000000000" pitchFamily="2" charset="2"/>
              </a:rPr>
              <a:t> </a:t>
            </a:r>
            <a:r>
              <a:rPr lang="zh-CN" altLang="en-US" sz="2000">
                <a:latin typeface="+mn-ea"/>
                <a:sym typeface="Wingdings" panose="05000000000000000000" pitchFamily="2" charset="2"/>
              </a:rPr>
              <a:t>绘制类图：</a:t>
            </a:r>
            <a:endParaRPr lang="en-US" altLang="zh-CN" sz="2000">
              <a:latin typeface="+mn-ea"/>
              <a:sym typeface="Wingdings" panose="05000000000000000000" pitchFamily="2" charset="2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="" xmlns:a16="http://schemas.microsoft.com/office/drawing/2014/main" id="{1A368DE4-5CDD-45DE-88BB-53FB71B10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96570"/>
              </p:ext>
            </p:extLst>
          </p:nvPr>
        </p:nvGraphicFramePr>
        <p:xfrm>
          <a:off x="706876" y="2573270"/>
          <a:ext cx="334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9558">
                  <a:extLst>
                    <a:ext uri="{9D8B030D-6E8A-4147-A177-3AD203B41FA5}">
                      <a16:colId xmlns="" xmlns:a16="http://schemas.microsoft.com/office/drawing/2014/main" val="2144417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latin typeface="+mn-ea"/>
                          <a:ea typeface="+mn-ea"/>
                        </a:rPr>
                        <a:t>HouseItem</a:t>
                      </a:r>
                      <a:endParaRPr lang="zh-CN" altLang="en-US" sz="20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081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name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area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129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__init__(self, name, area)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__str__(self)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561927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1493D43A-21A2-4261-8EE0-AE839B083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98713"/>
              </p:ext>
            </p:extLst>
          </p:nvPr>
        </p:nvGraphicFramePr>
        <p:xfrm>
          <a:off x="4455267" y="2573270"/>
          <a:ext cx="4017526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7526">
                  <a:extLst>
                    <a:ext uri="{9D8B030D-6E8A-4147-A177-3AD203B41FA5}">
                      <a16:colId xmlns="" xmlns:a16="http://schemas.microsoft.com/office/drawing/2014/main" val="2144417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latin typeface="+mn-ea"/>
                          <a:ea typeface="+mn-ea"/>
                        </a:rPr>
                        <a:t>House</a:t>
                      </a:r>
                      <a:endParaRPr lang="zh-CN" altLang="en-US" sz="20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081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house_type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area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free_area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item_list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129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__init__(self, house_type, area)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__str__(self)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add_item(self, item)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561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41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259429" cy="4608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编程题：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【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摆放家具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】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sym typeface="Wingdings" panose="05000000000000000000" pitchFamily="2" charset="2"/>
              </a:rPr>
              <a:t> </a:t>
            </a:r>
            <a:r>
              <a:rPr lang="zh-CN" altLang="en-US" sz="2000">
                <a:latin typeface="+mn-ea"/>
                <a:sym typeface="Wingdings" panose="05000000000000000000" pitchFamily="2" charset="2"/>
              </a:rPr>
              <a:t>剩余面积处理：</a:t>
            </a:r>
            <a:endParaRPr lang="en-US" altLang="zh-CN" sz="2000">
              <a:latin typeface="+mn-ea"/>
              <a:sym typeface="Wingdings" panose="05000000000000000000" pitchFamily="2" charset="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在创建房子对象时，定义一个剩余面积的属性，初始值和总面积相等。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当调用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add_item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方法，向房间添加家具时，让剩余面积减去家具的占地面积。</a:t>
            </a:r>
            <a:endParaRPr lang="en-US" altLang="zh-CN" sz="2000" kern="10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zh-CN" altLang="zh-CN" sz="2000" kern="10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Wingdings" panose="05000000000000000000" pitchFamily="2" charset="2"/>
              </a:rPr>
              <a:t>思考：应先开发哪个类？</a:t>
            </a:r>
            <a:endParaRPr lang="en-US" altLang="zh-CN" sz="2000">
              <a:latin typeface="+mn-ea"/>
              <a:sym typeface="Wingdings" panose="05000000000000000000" pitchFamily="2" charset="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答：家具类</a:t>
            </a:r>
            <a:endParaRPr lang="en-US" altLang="zh-CN" sz="2000" kern="10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（家具类简单；房子要使用到家具，被使用的类应当先开发）</a:t>
            </a: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6696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259429" cy="4481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编程题：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【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摆放家具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】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sym typeface="Wingdings" panose="05000000000000000000" pitchFamily="2" charset="2"/>
              </a:rPr>
              <a:t> </a:t>
            </a:r>
            <a:r>
              <a:rPr lang="zh-CN" altLang="en-US" sz="2000">
                <a:latin typeface="+mn-ea"/>
                <a:sym typeface="Wingdings" panose="05000000000000000000" pitchFamily="2" charset="2"/>
              </a:rPr>
              <a:t>添加家具处理：</a:t>
            </a:r>
            <a:endParaRPr lang="en-US" altLang="zh-CN" sz="2000">
              <a:latin typeface="+mn-ea"/>
              <a:sym typeface="Wingdings" panose="05000000000000000000" pitchFamily="2" charset="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1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判断家具的面积是否超过剩余面积、如果超过，提示不能添加这件家具</a:t>
            </a:r>
            <a:r>
              <a:rPr lang="zh-CN" altLang="en-US" sz="2000" kern="100"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2000" kern="10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2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将家具名称追加到家具名称列表中</a:t>
            </a:r>
            <a:r>
              <a:rPr lang="zh-CN" altLang="en-US" sz="2000" kern="100"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2000" kern="10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3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用房子的剩余面积 减 家具面积</a:t>
            </a:r>
            <a:r>
              <a:rPr lang="zh-CN" altLang="en-US" sz="2000" kern="100"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2000" kern="10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solidFill>
                <a:srgbClr val="7030A0"/>
              </a:solidFill>
            </a:endParaRP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solidFill>
                <a:srgbClr val="7030A0"/>
              </a:solidFill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Wingdings" panose="05000000000000000000" pitchFamily="2" charset="2"/>
              </a:rPr>
              <a:t>代码见：</a:t>
            </a:r>
            <a:r>
              <a:rPr lang="zh-CN" altLang="en-US" sz="2000">
                <a:solidFill>
                  <a:srgbClr val="7030A0"/>
                </a:solidFill>
              </a:rPr>
              <a:t>L01.20_家具摆放练习2</a:t>
            </a:r>
            <a:r>
              <a:rPr lang="en-US" altLang="zh-CN" sz="2000">
                <a:solidFill>
                  <a:srgbClr val="7030A0"/>
                </a:solidFill>
              </a:rPr>
              <a:t>.py</a:t>
            </a:r>
            <a:endParaRPr lang="zh-CN" altLang="en-US" sz="2000">
              <a:solidFill>
                <a:srgbClr val="7030A0"/>
              </a:solidFill>
            </a:endParaRP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0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07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259429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编程题：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【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摆放家具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】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sym typeface="Wingdings" panose="05000000000000000000" pitchFamily="2" charset="2"/>
              </a:rPr>
              <a:t> </a:t>
            </a:r>
            <a:r>
              <a:rPr lang="zh-CN" altLang="en-US" sz="2000">
                <a:latin typeface="+mn-ea"/>
                <a:sym typeface="Wingdings" panose="05000000000000000000" pitchFamily="2" charset="2"/>
              </a:rPr>
              <a:t>案例小结：</a:t>
            </a:r>
            <a:endParaRPr lang="en-US" altLang="zh-CN" sz="2000">
              <a:latin typeface="+mn-ea"/>
              <a:sym typeface="Wingdings" panose="05000000000000000000" pitchFamily="2" charset="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）主程序只负责创建房子对象和家具对象。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）让房子对象调用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add_item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方法将家具添加到房子中。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）面积计算、剩余面积、家具列表等处理都被封装在房子类的内部。</a:t>
            </a: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solidFill>
                <a:srgbClr val="7030A0"/>
              </a:solidFill>
              <a:latin typeface="+mn-ea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补充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：定义属性时，如果不知道设置什么初始值，可以先设为 </a:t>
            </a:r>
            <a:r>
              <a:rPr lang="en-US" altLang="zh-CN" sz="2000" kern="1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None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关键字，表示什么也没有；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）表示一个空对象，没有方法和属性，是一个特殊的常量；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）可以将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None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赋值给任何一个变量。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注：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针对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None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进行比较的时候，要使用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is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进行比较。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==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和 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is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的区别。</a:t>
            </a:r>
          </a:p>
        </p:txBody>
      </p:sp>
    </p:spTree>
    <p:extLst>
      <p:ext uri="{BB962C8B-B14F-4D97-AF65-F5344CB8AC3E}">
        <p14:creationId xmlns:p14="http://schemas.microsoft.com/office/powerpoint/2010/main" val="3589614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83503E2-1BA6-41EB-95D5-ED839E6AEA19}"/>
              </a:ext>
            </a:extLst>
          </p:cNvPr>
          <p:cNvSpPr/>
          <p:nvPr/>
        </p:nvSpPr>
        <p:spPr>
          <a:xfrm>
            <a:off x="239437" y="1406789"/>
            <a:ext cx="8748919" cy="359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1.</a:t>
            </a: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需求：设计两个类：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一个点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Point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类，属性包括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y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坐标。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一个矩形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Rectangle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类，属性有左上角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(top_left)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 右下角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(bottom_right)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的坐标。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方法：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计算矩形的面积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；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判断点是否在矩形内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is_inside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主程序：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实例化一个点对象，一个正方形对象，输出矩形的面积，输出点是否在矩形内。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9FACE01-8FB5-4E56-B5E9-A3A7E0112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42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259429" cy="15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2.</a:t>
            </a: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需求：：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设计一个计算器类，可以进行加、减、乘、除计算。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FA38D337-D440-4A87-B11D-536E9E93C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83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0.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阶段总结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2823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0.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面向对象总结：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魔法方法：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3CF6E97-43F6-4551-A98B-EF8ECD5CD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293" y="2086361"/>
            <a:ext cx="6177796" cy="4661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545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0.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477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面向对象总结：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其它魔法方法：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==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运算符本质是调用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__eq__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!=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运算符本质是调用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__ne__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 或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__eq__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方法取反。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&gt;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运算符本质是调用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__gt__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(greater than)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&gt;=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运算符本质是调用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__ge__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&lt;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运算符本质是调用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__lt__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(less than)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&lt;=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运算符本质是调用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__le__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+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运算符本质是调用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__add__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运算符本质是调用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__sub__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233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面向对象介绍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面向对象和面向过程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4285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面向对象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面向对象编程（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OOP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）和面向过程编程，是两种不同的编程方式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面向对象的关注点在于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谁来做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相比较函数，面向对象是 更大的封装，根据职责在一个对象中封装多个方法。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在完成某个需求前，首先需要确定职责，即要做的事情（方法）。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根据职责确定不同的对象，在对象内部封装不同的方法（多个）。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最后完成的代码，就是顺序的让不同的对象调用不同的方法。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40898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0.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523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面向对象总结：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其它魔法方法：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运算符本质是调用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__mul__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/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运算符本质是调用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__truediv__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运算符本质是调用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__mod__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**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运算符本质是调用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__pow__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str()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将对象转化成字符串，会自动调用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__str__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int()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调用对象的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__int__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float()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调用对象的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__float__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…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7305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面向对象介绍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面向对象和面向过程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4808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面向对象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面向对象编程（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OOP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）和面向过程编程，是两种不同的编程方式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面向对象的关注点在于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谁来做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相比较函数，面向对象是 更大的封装，根据职责在一个对象中封装多个方法。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注重 对象和职责，不同的对象承担不同的责任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更加适合应对复杂的需求变化，是专门应对复杂项目开发，提供的固定套路。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需要在面向过程基础上，在学习一些面向对象的语法。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65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en-US" altLang="zh-CN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55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385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类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 和 对象 是面向对象编程的两个核心概念。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 是对一群具有相同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的事物的统称，是抽象的。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其实就是一个变量，在类里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为属性。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其实就是一个函数，在类里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为方法。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 其实就是由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和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组成的一个抽象概念。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类相当于印章，是一个模板，是负责创建对象的。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9FCA461-B222-4502-BA05-CC4902D5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826" y="5536143"/>
            <a:ext cx="2002083" cy="11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对象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是由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创建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出来的一个具体存在，可以直接使用。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由哪个类创造出来的对象就具有那个类中定义的 属性和方法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对象相当于印章刻出来的姓名（可以用不同颜色的印泥）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在程序开发中，先有类，再有对象。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32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黑体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19583</TotalTime>
  <Words>3469</Words>
  <Application>Microsoft Office PowerPoint</Application>
  <PresentationFormat>全屏显示(4:3)</PresentationFormat>
  <Paragraphs>477</Paragraphs>
  <Slides>50</Slides>
  <Notes>49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53" baseType="lpstr">
      <vt:lpstr>Office 主题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张劼</dc:creator>
  <cp:lastModifiedBy>Colin</cp:lastModifiedBy>
  <cp:revision>1629</cp:revision>
  <dcterms:created xsi:type="dcterms:W3CDTF">2017-02-20T09:48:42Z</dcterms:created>
  <dcterms:modified xsi:type="dcterms:W3CDTF">2020-12-15T08:50:50Z</dcterms:modified>
</cp:coreProperties>
</file>