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  <p:sldMasterId id="2147483692" r:id="rId4"/>
  </p:sldMasterIdLst>
  <p:notesMasterIdLst>
    <p:notesMasterId r:id="rId65"/>
  </p:notesMasterIdLst>
  <p:sldIdLst>
    <p:sldId id="374" r:id="rId5"/>
    <p:sldId id="667" r:id="rId6"/>
    <p:sldId id="1925" r:id="rId7"/>
    <p:sldId id="1926" r:id="rId8"/>
    <p:sldId id="1927" r:id="rId9"/>
    <p:sldId id="1928" r:id="rId10"/>
    <p:sldId id="695" r:id="rId11"/>
    <p:sldId id="1931" r:id="rId12"/>
    <p:sldId id="1934" r:id="rId13"/>
    <p:sldId id="1943" r:id="rId14"/>
    <p:sldId id="1944" r:id="rId15"/>
    <p:sldId id="518" r:id="rId16"/>
    <p:sldId id="696" r:id="rId17"/>
    <p:sldId id="1935" r:id="rId18"/>
    <p:sldId id="1936" r:id="rId19"/>
    <p:sldId id="1937" r:id="rId20"/>
    <p:sldId id="1938" r:id="rId21"/>
    <p:sldId id="1939" r:id="rId22"/>
    <p:sldId id="1940" r:id="rId23"/>
    <p:sldId id="1942" r:id="rId24"/>
    <p:sldId id="1945" r:id="rId25"/>
    <p:sldId id="1948" r:id="rId26"/>
    <p:sldId id="1947" r:id="rId27"/>
    <p:sldId id="1950" r:id="rId28"/>
    <p:sldId id="1946" r:id="rId29"/>
    <p:sldId id="1951" r:id="rId30"/>
    <p:sldId id="1949" r:id="rId31"/>
    <p:sldId id="1952" r:id="rId32"/>
    <p:sldId id="1957" r:id="rId33"/>
    <p:sldId id="1958" r:id="rId34"/>
    <p:sldId id="1969" r:id="rId35"/>
    <p:sldId id="1932" r:id="rId36"/>
    <p:sldId id="1959" r:id="rId37"/>
    <p:sldId id="1961" r:id="rId38"/>
    <p:sldId id="1962" r:id="rId39"/>
    <p:sldId id="1963" r:id="rId40"/>
    <p:sldId id="1965" r:id="rId41"/>
    <p:sldId id="1966" r:id="rId42"/>
    <p:sldId id="1967" r:id="rId43"/>
    <p:sldId id="1970" r:id="rId44"/>
    <p:sldId id="1973" r:id="rId45"/>
    <p:sldId id="1972" r:id="rId46"/>
    <p:sldId id="1974" r:id="rId47"/>
    <p:sldId id="1980" r:id="rId48"/>
    <p:sldId id="1981" r:id="rId49"/>
    <p:sldId id="1982" r:id="rId50"/>
    <p:sldId id="1979" r:id="rId51"/>
    <p:sldId id="1985" r:id="rId52"/>
    <p:sldId id="1976" r:id="rId53"/>
    <p:sldId id="1983" r:id="rId54"/>
    <p:sldId id="1977" r:id="rId55"/>
    <p:sldId id="1984" r:id="rId56"/>
    <p:sldId id="1971" r:id="rId57"/>
    <p:sldId id="1975" r:id="rId58"/>
    <p:sldId id="1978" r:id="rId59"/>
    <p:sldId id="275" r:id="rId60"/>
    <p:sldId id="1986" r:id="rId61"/>
    <p:sldId id="1987" r:id="rId62"/>
    <p:sldId id="1988" r:id="rId63"/>
    <p:sldId id="1989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3300"/>
    <a:srgbClr val="F35856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6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2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5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25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7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6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75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9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71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63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11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13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90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71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5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83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5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80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75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01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18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09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87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77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41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54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9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43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68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48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306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9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504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820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66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7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017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033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585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40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81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35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0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3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520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922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068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4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1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0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4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4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45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1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5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A825546A-FCFD-4F0E-A2A2-E7E4FBD0EB1D}"/>
              </a:ext>
            </a:extLst>
          </p:cNvPr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xmlns="" id="{D01FDB34-971C-4120-BDE0-4F2B9335B278}"/>
              </a:ext>
            </a:extLst>
          </p:cNvPr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198C16-EE4C-476F-8369-EC84F987DD5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400">
                <a:latin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类属性</a:t>
            </a:r>
            <a:r>
              <a:rPr lang="zh-CN" altLang="en-US" sz="2400">
                <a:latin typeface="+mn-ea"/>
              </a:rPr>
              <a:t>：可以通过类对象和实例对象获取。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代码示例：</a:t>
            </a:r>
            <a:r>
              <a:rPr lang="zh-CN" altLang="en-US" sz="2000">
                <a:solidFill>
                  <a:srgbClr val="7030A0"/>
                </a:solidFill>
                <a:latin typeface="+mn-ea"/>
              </a:rPr>
              <a:t>阅读代码，报错的原因是什么呢</a:t>
            </a:r>
            <a:r>
              <a:rPr lang="zh-CN" altLang="en-US" sz="2000">
                <a:latin typeface="+mn-ea"/>
              </a:rPr>
              <a:t>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F787D456-7E3C-4496-8B77-4CFFDC9D0AB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对象属性和类属性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759C012-7FEE-4C92-A351-0B95FAF6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96" y="2565579"/>
            <a:ext cx="4600227" cy="2262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FB23195-56A3-471B-93C4-BB1AD1082774}"/>
              </a:ext>
            </a:extLst>
          </p:cNvPr>
          <p:cNvSpPr/>
          <p:nvPr/>
        </p:nvSpPr>
        <p:spPr>
          <a:xfrm>
            <a:off x="1750917" y="4981113"/>
            <a:ext cx="56615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</a:rPr>
              <a:t>Traceback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(most recent call last):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  File "&lt;pyshell#11&gt;", line 1, in &lt;module&gt;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</a:rPr>
              <a:t>    s2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charset="0"/>
              </a:rPr>
              <a:t>SingleInstance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  File "&lt;pyshell#9&gt;", line 5, in __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charset="0"/>
              </a:rPr>
              <a:t>init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__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    raise Exception('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charset="0"/>
              </a:rPr>
              <a:t>只能创建一个对象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')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</a:rPr>
              <a:t>Exception: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charset="0"/>
              </a:rPr>
              <a:t>只能创建一个对象</a:t>
            </a:r>
            <a:endParaRPr lang="en-US" altLang="zh-CN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A7CC9EC1-931B-46C8-9C78-F4AC1D5D632C}"/>
              </a:ext>
            </a:extLst>
          </p:cNvPr>
          <p:cNvSpPr/>
          <p:nvPr/>
        </p:nvSpPr>
        <p:spPr>
          <a:xfrm>
            <a:off x="990516" y="5683178"/>
            <a:ext cx="619381" cy="350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5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51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400">
                <a:latin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类属性</a:t>
            </a:r>
            <a:r>
              <a:rPr lang="zh-CN" altLang="en-US" sz="2400">
                <a:latin typeface="+mn-ea"/>
              </a:rPr>
              <a:t>：可以通过类对象和实例对象获取。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类属性就是给类对象中定义的属性。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通常用来记录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与这个类相关</a:t>
            </a:r>
            <a:r>
              <a:rPr lang="zh-CN" altLang="zh-CN" sz="2000">
                <a:latin typeface="+mn-ea"/>
              </a:rPr>
              <a:t>的特征。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类属性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不会</a:t>
            </a:r>
            <a:r>
              <a:rPr lang="zh-CN" altLang="zh-CN" sz="2000">
                <a:latin typeface="+mn-ea"/>
              </a:rPr>
              <a:t>用于记录具体对象的特征。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类属性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只能</a:t>
            </a:r>
            <a:r>
              <a:rPr lang="zh-CN" altLang="en-US" sz="2000">
                <a:latin typeface="+mn-ea"/>
              </a:rPr>
              <a:t>通过类对象来修改。</a:t>
            </a:r>
            <a:endParaRPr lang="zh-CN" altLang="zh-CN" sz="2000">
              <a:latin typeface="+mn-ea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F787D456-7E3C-4496-8B77-4CFFDC9D0AB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对象属性和类属性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定义一个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，记录通过这个类创建了多少个对象。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代码见：</a:t>
            </a: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L03.21_创建对象数量的统计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E2D3B64-52E7-4536-92DB-2EF52779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私有属性和方法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6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私有属性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两个下划线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开始的变量是私有变量。一般只在类的内部使用，可以定义为私有变量。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如上例，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__money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是私有变量。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真正意义的私有。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55821FE-2A50-4FEB-9C91-80F9F642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27" y="3153573"/>
            <a:ext cx="3571437" cy="1407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51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获取私有变量的方式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1. 使用 </a:t>
            </a:r>
            <a:r>
              <a:rPr kumimoji="0" lang="zh-CN" altLang="zh-CN" sz="20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对象名._类名__私有变量名 </a:t>
            </a:r>
            <a:r>
              <a:rPr kumimoji="0" lang="zh-CN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获取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1335F34-6274-4B05-99D9-8AC29E02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60" y="3041303"/>
            <a:ext cx="3465123" cy="2243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F743AF3-F22A-4777-93EC-2BCDD8EE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729" y="2810438"/>
            <a:ext cx="3170195" cy="2705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B0738AE-B918-485B-B3D3-4077EBBCBB35}"/>
              </a:ext>
            </a:extLst>
          </p:cNvPr>
          <p:cNvSpPr txBox="1"/>
          <p:nvPr/>
        </p:nvSpPr>
        <p:spPr>
          <a:xfrm>
            <a:off x="5388612" y="5686463"/>
            <a:ext cx="3405193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在类的外部通过调用对象的公有成员方法来访问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68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获取私有变量的方式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2</a:t>
            </a:r>
            <a:r>
              <a:rPr lang="zh-CN" altLang="zh-CN" sz="2000">
                <a:latin typeface="+mn-ea"/>
              </a:rPr>
              <a:t>. </a:t>
            </a:r>
            <a:r>
              <a:rPr lang="en-US" altLang="zh-CN" sz="2000">
                <a:latin typeface="+mn-ea"/>
              </a:rPr>
              <a:t> </a:t>
            </a:r>
            <a:r>
              <a:rPr lang="zh-CN" altLang="zh-CN" sz="2000">
                <a:latin typeface="+mn-ea"/>
              </a:rPr>
              <a:t>定义 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get 和 set </a:t>
            </a:r>
            <a:r>
              <a:rPr lang="zh-CN" altLang="zh-CN" sz="2000">
                <a:latin typeface="+mn-ea"/>
              </a:rPr>
              <a:t>方法来获取</a:t>
            </a:r>
            <a:endParaRPr kumimoji="0" lang="zh-CN" altLang="zh-CN" sz="2000" b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EDC4EA8-8B24-46D5-985D-495EF8A6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59" y="3049715"/>
            <a:ext cx="3465123" cy="288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80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获取私有变量的方式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2</a:t>
            </a:r>
            <a:r>
              <a:rPr lang="zh-CN" altLang="zh-CN" sz="2000">
                <a:latin typeface="+mn-ea"/>
              </a:rPr>
              <a:t>. </a:t>
            </a:r>
            <a:r>
              <a:rPr lang="en-US" altLang="zh-CN" sz="2000">
                <a:latin typeface="+mn-ea"/>
              </a:rPr>
              <a:t> </a:t>
            </a:r>
            <a:r>
              <a:rPr lang="zh-CN" altLang="zh-CN" sz="2000">
                <a:latin typeface="+mn-ea"/>
              </a:rPr>
              <a:t>定义 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get 和 set </a:t>
            </a:r>
            <a:r>
              <a:rPr lang="zh-CN" altLang="zh-CN" sz="2000">
                <a:latin typeface="+mn-ea"/>
              </a:rPr>
              <a:t>方法来获取</a:t>
            </a:r>
            <a:endParaRPr kumimoji="0" lang="zh-CN" altLang="zh-CN" sz="2000" b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F76ED7C-F3A9-4696-9674-0F546470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76" y="2319726"/>
            <a:ext cx="7087214" cy="4465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ECCFF4E-E7B1-4662-B071-2C119C40F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02" y="5999752"/>
            <a:ext cx="3734124" cy="617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xmlns="" id="{74F9DFF7-6EE7-4193-9648-664906E04A3F}"/>
              </a:ext>
            </a:extLst>
          </p:cNvPr>
          <p:cNvSpPr/>
          <p:nvPr/>
        </p:nvSpPr>
        <p:spPr>
          <a:xfrm>
            <a:off x="4294761" y="6113246"/>
            <a:ext cx="554477" cy="29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7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私有方法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两个下划线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开始的函数，是私有函数，在外部无法调用。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473363-B75A-4232-9D8D-A7AE9EEE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58" y="3049715"/>
            <a:ext cx="3465123" cy="2901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25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私有方法的调用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使用 </a:t>
            </a:r>
            <a:r>
              <a:rPr kumimoji="0" lang="zh-CN" altLang="zh-CN" sz="20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对象名._类名__私有</a:t>
            </a:r>
            <a:r>
              <a:rPr kumimoji="0" lang="zh-CN" altLang="en-US" sz="20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0" lang="zh-CN" altLang="zh-CN" sz="20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名 </a:t>
            </a:r>
            <a:r>
              <a:rPr kumimoji="0" lang="zh-CN" altLang="en-US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调用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6FFE2B9-74A8-478B-A266-D024659B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58" y="3049715"/>
            <a:ext cx="3465123" cy="3432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16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xmlns="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面向对象介绍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面向对象基本语法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类属性和对象属性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类方法</a:t>
            </a:r>
            <a:r>
              <a:rPr lang="en-US" altLang="zh-CN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静态方法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03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实例方法（对象方法）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7933B1A-56C8-43BE-8738-00546F9A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0" y="2788336"/>
            <a:ext cx="4257465" cy="3322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1CF56C4-74C4-45D5-9320-2F2F76A61C81}"/>
              </a:ext>
            </a:extLst>
          </p:cNvPr>
          <p:cNvSpPr txBox="1"/>
          <p:nvPr/>
        </p:nvSpPr>
        <p:spPr>
          <a:xfrm>
            <a:off x="4572000" y="5066061"/>
            <a:ext cx="4399068" cy="14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直接使用实例对象调用方法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对象方法还可以使用类对象来调用，调用方法为</a:t>
            </a:r>
            <a:r>
              <a:rPr lang="zh-CN" altLang="en-US">
                <a:solidFill>
                  <a:schemeClr val="dk1"/>
                </a:solidFill>
                <a:latin typeface="+mn-ea"/>
              </a:rPr>
              <a:t>：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R="0"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>
                <a:solidFill>
                  <a:schemeClr val="dk1"/>
                </a:solidFill>
                <a:latin typeface="+mn-ea"/>
              </a:rPr>
              <a:t>         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 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类名.方法名(实例对象名, 参数)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A6A2979-60C7-425E-B38E-36CAFCE6B723}"/>
              </a:ext>
            </a:extLst>
          </p:cNvPr>
          <p:cNvSpPr txBox="1"/>
          <p:nvPr/>
        </p:nvSpPr>
        <p:spPr>
          <a:xfrm>
            <a:off x="4576312" y="1846206"/>
            <a:ext cx="4399068" cy="2938048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实例对象在调用方法时，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不需要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给形参self传参，程序会自动把实例对象传递给self。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eat 是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对象方法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，可以直接使用</a:t>
            </a:r>
            <a:r>
              <a:rPr lang="zh-CN" altLang="en-US">
                <a:solidFill>
                  <a:schemeClr val="dk1"/>
                </a:solidFill>
                <a:latin typeface="+mn-ea"/>
              </a:rPr>
              <a:t>下述方法调用：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R="0"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>
                <a:solidFill>
                  <a:schemeClr val="dk1"/>
                </a:solidFill>
                <a:latin typeface="+mn-ea"/>
              </a:rPr>
              <a:t>            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实例对象名.方法名(参数)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 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使用 实例对象名.方法名(参数) 调用的方式，不需要传递self</a:t>
            </a:r>
            <a:r>
              <a:rPr lang="zh-CN" altLang="en-US">
                <a:solidFill>
                  <a:schemeClr val="dk1"/>
                </a:solidFill>
                <a:latin typeface="+mn-ea"/>
              </a:rPr>
              <a:t>。</a:t>
            </a:r>
            <a:endParaRPr lang="en-US" altLang="zh-CN">
              <a:solidFill>
                <a:schemeClr val="dk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00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3787806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对象方法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7933B1A-56C8-43BE-8738-00546F9A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0" y="2788336"/>
            <a:ext cx="4257465" cy="3322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1CF56C4-74C4-45D5-9320-2F2F76A61C81}"/>
              </a:ext>
            </a:extLst>
          </p:cNvPr>
          <p:cNvSpPr txBox="1"/>
          <p:nvPr/>
        </p:nvSpPr>
        <p:spPr>
          <a:xfrm>
            <a:off x="4572000" y="5066061"/>
            <a:ext cx="4399068" cy="14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直接使用实例对象调用方法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对象方法还可以使用类对象来调用，调用方法为</a:t>
            </a:r>
            <a:r>
              <a:rPr lang="zh-CN" altLang="en-US">
                <a:solidFill>
                  <a:schemeClr val="dk1"/>
                </a:solidFill>
                <a:latin typeface="+mn-ea"/>
              </a:rPr>
              <a:t>：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R="0"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>
                <a:solidFill>
                  <a:schemeClr val="dk1"/>
                </a:solidFill>
                <a:latin typeface="+mn-ea"/>
              </a:rPr>
              <a:t>         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 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类名.方法名(实例对象名, 参数)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A6A2979-60C7-425E-B38E-36CAFCE6B723}"/>
              </a:ext>
            </a:extLst>
          </p:cNvPr>
          <p:cNvSpPr txBox="1"/>
          <p:nvPr/>
        </p:nvSpPr>
        <p:spPr>
          <a:xfrm>
            <a:off x="4576312" y="1846206"/>
            <a:ext cx="4399068" cy="2938048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实例对象在调用方法时，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不需要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给形参self传参，程序会自动把实例对象传递给self。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eat 是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对象方法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，可以直接使用</a:t>
            </a:r>
            <a:r>
              <a:rPr lang="zh-CN" altLang="en-US">
                <a:solidFill>
                  <a:schemeClr val="dk1"/>
                </a:solidFill>
                <a:latin typeface="+mn-ea"/>
              </a:rPr>
              <a:t>下述方法调用：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R="0"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>
                <a:solidFill>
                  <a:schemeClr val="dk1"/>
                </a:solidFill>
                <a:latin typeface="+mn-ea"/>
              </a:rPr>
              <a:t>            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实例对象名.方法名(参数)</a:t>
            </a:r>
            <a:r>
              <a:rPr lang="zh-CN" altLang="zh-CN">
                <a:solidFill>
                  <a:schemeClr val="dk1"/>
                </a:solidFill>
                <a:latin typeface="+mn-ea"/>
              </a:rPr>
              <a:t> 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marR="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使用 实例对象名.方法名(参数) 调用的方式，不需要传递self</a:t>
            </a:r>
            <a:r>
              <a:rPr lang="zh-CN" altLang="en-US">
                <a:solidFill>
                  <a:schemeClr val="dk1"/>
                </a:solidFill>
                <a:latin typeface="+mn-ea"/>
              </a:rPr>
              <a:t>。</a:t>
            </a:r>
            <a:endParaRPr lang="en-US" altLang="zh-CN">
              <a:solidFill>
                <a:schemeClr val="dk1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6C14815-BBF7-4D69-AFB7-3CFA9BC19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6" y="1773335"/>
            <a:ext cx="9056451" cy="47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类方法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类方法需要用修饰器</a:t>
            </a:r>
            <a:r>
              <a:rPr lang="en-US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@classmethod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来标识，告诉解释器这是一个类方法。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类方法的第一个参数需是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cls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由哪一个类调用的方法，方法内的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cls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就是哪一个类的引用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这个参数和实例方法的第一个参数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self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类似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提示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：使用其它名称也可以，不过习惯使用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[cls]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通过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类名</a:t>
            </a:r>
            <a:r>
              <a:rPr lang="en-US" altLang="zh-CN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sz="2000" kern="1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类方法名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调用类方法，调用方法时，不需要传递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cls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参数</a:t>
            </a:r>
            <a:r>
              <a:rPr lang="zh-CN" altLang="en-US" sz="2000" kern="10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在方法内部：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也可以通过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cls.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访问类的属性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也可以通过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 cls. 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调用其它的类方法</a:t>
            </a:r>
            <a:endParaRPr lang="zh-CN" altLang="zh-CN" sz="2000" kern="10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类方法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>
                <a:effectLst/>
                <a:latin typeface="+mn-ea"/>
                <a:cs typeface="Times New Roman" panose="02020603050405020304" pitchFamily="18" charset="0"/>
              </a:rPr>
              <a:t>代码示例：</a:t>
            </a:r>
            <a:endParaRPr lang="zh-CN" altLang="zh-CN" sz="2000" kern="10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B4694E4-FAEC-4953-9861-642C7C761E7C}"/>
              </a:ext>
            </a:extLst>
          </p:cNvPr>
          <p:cNvSpPr txBox="1"/>
          <p:nvPr/>
        </p:nvSpPr>
        <p:spPr>
          <a:xfrm>
            <a:off x="4572000" y="5928581"/>
            <a:ext cx="439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latin typeface="+mn-ea"/>
              </a:rPr>
              <a:t>类方法可以通过实例对象和类对象调用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967DB5F-B8C0-4C7A-B441-BD38D036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36" y="2579637"/>
            <a:ext cx="3881715" cy="4200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F6D723F-882B-4E3C-A9C9-D759EAAC4991}"/>
              </a:ext>
            </a:extLst>
          </p:cNvPr>
          <p:cNvSpPr txBox="1"/>
          <p:nvPr/>
        </p:nvSpPr>
        <p:spPr>
          <a:xfrm>
            <a:off x="4572000" y="2785237"/>
            <a:ext cx="4328809" cy="2217145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latin typeface="+mn-ea"/>
              </a:rPr>
              <a:t>如果这个函数只用到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类属性</a:t>
            </a:r>
            <a:r>
              <a:rPr lang="zh-CN" altLang="zh-CN">
                <a:latin typeface="+mn-ea"/>
              </a:rPr>
              <a:t>，可以将其定义为类方法</a:t>
            </a:r>
            <a:endParaRPr lang="en-US" altLang="zh-CN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latin typeface="+mn-ea"/>
              </a:rPr>
              <a:t>类方法会有一个参数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cls</a:t>
            </a:r>
            <a:r>
              <a:rPr lang="zh-CN" altLang="zh-CN">
                <a:latin typeface="+mn-ea"/>
              </a:rPr>
              <a:t>，会自动传参，不需要手动传参</a:t>
            </a:r>
            <a:endParaRPr lang="en-US" altLang="zh-CN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>
                <a:latin typeface="+mn-ea"/>
              </a:rPr>
              <a:t>cls 指的是类对象，</a:t>
            </a:r>
            <a:r>
              <a:rPr lang="zh-CN" altLang="en-US">
                <a:latin typeface="+mn-ea"/>
              </a:rPr>
              <a:t>即</a:t>
            </a:r>
            <a:r>
              <a:rPr lang="zh-CN" altLang="zh-CN">
                <a:latin typeface="+mn-ea"/>
              </a:rPr>
              <a:t>  </a:t>
            </a:r>
            <a:endParaRPr lang="en-US" altLang="zh-CN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>
                <a:latin typeface="+mn-ea"/>
              </a:rPr>
              <a:t>          </a:t>
            </a:r>
            <a:r>
              <a:rPr lang="zh-CN" altLang="zh-CN">
                <a:solidFill>
                  <a:srgbClr val="FF0000"/>
                </a:solidFill>
                <a:latin typeface="+mn-ea"/>
              </a:rPr>
              <a:t>cls is Person  ==&gt;  True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4BA251EF-9F67-4BA7-B6CA-72EEAFF3EBDC}"/>
              </a:ext>
            </a:extLst>
          </p:cNvPr>
          <p:cNvCxnSpPr>
            <a:endCxn id="12" idx="1"/>
          </p:cNvCxnSpPr>
          <p:nvPr/>
        </p:nvCxnSpPr>
        <p:spPr>
          <a:xfrm flipV="1">
            <a:off x="2828778" y="3893810"/>
            <a:ext cx="1743222" cy="12423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2A826E3-E0E9-40D1-8F97-E2EA4C03069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57167" y="6113247"/>
            <a:ext cx="2614833" cy="4243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6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静态方法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静态方法需要使用修饰器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@staticmethod</a:t>
            </a:r>
            <a:r>
              <a:rPr lang="zh-CN" altLang="zh-CN" sz="2000">
                <a:latin typeface="+mn-ea"/>
              </a:rPr>
              <a:t>来标识。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通过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类名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静态方法名</a:t>
            </a:r>
            <a:r>
              <a:rPr lang="zh-CN" altLang="zh-CN" sz="2000">
                <a:latin typeface="+mn-ea"/>
              </a:rPr>
              <a:t>的方式调用静态方法。不需要创建对象。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01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静态方法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CAA4B67-9717-4027-BA8E-D4CD3D7FAA4B}"/>
              </a:ext>
            </a:extLst>
          </p:cNvPr>
          <p:cNvSpPr txBox="1"/>
          <p:nvPr/>
        </p:nvSpPr>
        <p:spPr>
          <a:xfrm>
            <a:off x="168620" y="2530100"/>
            <a:ext cx="4650924" cy="427809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age):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 = age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eat(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food):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+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在吃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food)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@staticmethod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demo():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Person.demo()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p1.demo()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E738F5F-49D0-4D80-A237-EB56769A2ECA}"/>
              </a:ext>
            </a:extLst>
          </p:cNvPr>
          <p:cNvSpPr txBox="1"/>
          <p:nvPr/>
        </p:nvSpPr>
        <p:spPr>
          <a:xfrm>
            <a:off x="5039819" y="3176641"/>
            <a:ext cx="3935561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+mn-ea"/>
              </a:rPr>
              <a:t>对象方法有一个参数 self,指的是实例对象</a:t>
            </a:r>
            <a:endParaRPr lang="en-US" altLang="zh-CN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A3FD2CB-A601-4BC3-BAEC-A76185DF5A0A}"/>
              </a:ext>
            </a:extLst>
          </p:cNvPr>
          <p:cNvSpPr txBox="1"/>
          <p:nvPr/>
        </p:nvSpPr>
        <p:spPr>
          <a:xfrm>
            <a:off x="5039819" y="4513975"/>
            <a:ext cx="3935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latin typeface="+mn-ea"/>
              </a:rPr>
              <a:t>如果一个方法里没有用到实例对象的任何属性，可以将这个方法定义成static</a:t>
            </a:r>
            <a:endParaRPr lang="zh-CN" altLang="en-US" sz="180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57A6308-4A02-46BC-A61B-34D44AFAA9E0}"/>
              </a:ext>
            </a:extLst>
          </p:cNvPr>
          <p:cNvSpPr txBox="1"/>
          <p:nvPr/>
        </p:nvSpPr>
        <p:spPr>
          <a:xfrm>
            <a:off x="5039819" y="6214751"/>
            <a:ext cx="393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>
                <a:latin typeface="+mn-ea"/>
              </a:rPr>
              <a:t>静态方法的调用</a:t>
            </a:r>
            <a:endParaRPr lang="zh-CN" altLang="en-US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A73C25FE-9792-41B4-BCF3-5446F04C04D5}"/>
              </a:ext>
            </a:extLst>
          </p:cNvPr>
          <p:cNvCxnSpPr>
            <a:endCxn id="12" idx="1"/>
          </p:cNvCxnSpPr>
          <p:nvPr/>
        </p:nvCxnSpPr>
        <p:spPr>
          <a:xfrm flipV="1">
            <a:off x="3112851" y="3613845"/>
            <a:ext cx="1926968" cy="2966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FBB0AEAE-6FA2-4262-BA40-4F3CD73B4CEE}"/>
              </a:ext>
            </a:extLst>
          </p:cNvPr>
          <p:cNvCxnSpPr>
            <a:endCxn id="16" idx="1"/>
          </p:cNvCxnSpPr>
          <p:nvPr/>
        </p:nvCxnSpPr>
        <p:spPr>
          <a:xfrm>
            <a:off x="2607013" y="4828494"/>
            <a:ext cx="2432806" cy="1471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003BB610-B791-4C1F-863F-FCEF25FF353D}"/>
              </a:ext>
            </a:extLst>
          </p:cNvPr>
          <p:cNvCxnSpPr>
            <a:endCxn id="13" idx="1"/>
          </p:cNvCxnSpPr>
          <p:nvPr/>
        </p:nvCxnSpPr>
        <p:spPr>
          <a:xfrm flipV="1">
            <a:off x="1964987" y="6399417"/>
            <a:ext cx="3074832" cy="1083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51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静态方法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有时候，并不需要创建实例对象，只是为了使用某一类的方法，此时可以将该方法定义为某一类里的静态方法。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309335A-A5BA-47F3-A37B-E854BCC7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24" y="3495497"/>
            <a:ext cx="3038776" cy="3057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16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85357" y="1406789"/>
            <a:ext cx="818470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实例方法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类方法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+mn-ea"/>
                <a:sym typeface="+mn-ea"/>
              </a:rPr>
              <a:t>实例方法</a:t>
            </a:r>
            <a:r>
              <a:rPr lang="zh-CN" altLang="en-US" sz="2000">
                <a:latin typeface="+mn-ea"/>
                <a:sym typeface="+mn-ea"/>
              </a:rPr>
              <a:t>：会用到实例</a:t>
            </a:r>
            <a:r>
              <a:rPr lang="zh-CN" altLang="en-US" sz="2000">
                <a:solidFill>
                  <a:srgbClr val="33CC33"/>
                </a:solidFill>
                <a:latin typeface="+mn-ea"/>
                <a:sym typeface="+mn-ea"/>
              </a:rPr>
              <a:t>对象属性</a:t>
            </a:r>
            <a:r>
              <a:rPr lang="zh-CN" altLang="en-US" sz="2000">
                <a:latin typeface="+mn-ea"/>
                <a:sym typeface="+mn-ea"/>
              </a:rPr>
              <a:t>，</a:t>
            </a: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self</a:t>
            </a:r>
            <a:r>
              <a:rPr lang="zh-CN" altLang="en-US" sz="2000">
                <a:latin typeface="+mn-ea"/>
                <a:sym typeface="+mn-ea"/>
              </a:rPr>
              <a:t>指向调用这个方法的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实例对象</a:t>
            </a:r>
            <a:r>
              <a:rPr lang="zh-CN" altLang="en-US" sz="2000">
                <a:latin typeface="+mn-ea"/>
                <a:sym typeface="+mn-ea"/>
              </a:rPr>
              <a:t>。两种</a:t>
            </a:r>
            <a:r>
              <a:rPr lang="zh-CN" altLang="en-US" sz="2000" b="1">
                <a:latin typeface="+mn-ea"/>
                <a:sym typeface="+mn-ea"/>
              </a:rPr>
              <a:t>调用方式</a:t>
            </a:r>
            <a:r>
              <a:rPr lang="zh-CN" altLang="en-US" sz="2000">
                <a:latin typeface="+mn-ea"/>
                <a:sym typeface="+mn-ea"/>
              </a:rPr>
              <a:t>：① 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实例对象</a:t>
            </a: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.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方法名 </a:t>
            </a:r>
            <a:r>
              <a:rPr lang="zh-CN" altLang="en-US" sz="2000">
                <a:latin typeface="+mn-ea"/>
                <a:sym typeface="+mn-ea"/>
              </a:rPr>
              <a:t>（不需要手动传参，会自动将实例对象传递给</a:t>
            </a:r>
            <a:r>
              <a:rPr lang="en-US" altLang="zh-CN" sz="2000">
                <a:latin typeface="+mn-ea"/>
                <a:sym typeface="+mn-ea"/>
              </a:rPr>
              <a:t>self</a:t>
            </a:r>
            <a:r>
              <a:rPr lang="zh-CN" altLang="en-US" sz="2000">
                <a:latin typeface="+mn-ea"/>
                <a:sym typeface="+mn-ea"/>
              </a:rPr>
              <a:t>）；② 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类对象</a:t>
            </a: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.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方法名 </a:t>
            </a:r>
            <a:r>
              <a:rPr lang="zh-CN" altLang="en-US" sz="2000">
                <a:latin typeface="+mn-ea"/>
                <a:sym typeface="+mn-ea"/>
              </a:rPr>
              <a:t>（需要手动给</a:t>
            </a:r>
            <a:r>
              <a:rPr lang="en-US" altLang="zh-CN" sz="2000">
                <a:latin typeface="+mn-ea"/>
                <a:sym typeface="+mn-ea"/>
              </a:rPr>
              <a:t>self</a:t>
            </a:r>
            <a:r>
              <a:rPr lang="zh-CN" altLang="en-US" sz="2000">
                <a:latin typeface="+mn-ea"/>
                <a:sym typeface="+mn-ea"/>
              </a:rPr>
              <a:t>传参）。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+mn-ea"/>
                <a:sym typeface="+mn-ea"/>
              </a:rPr>
              <a:t>类方法</a:t>
            </a:r>
            <a:r>
              <a:rPr lang="zh-CN" altLang="en-US" sz="2000">
                <a:latin typeface="+mn-ea"/>
                <a:sym typeface="+mn-ea"/>
              </a:rPr>
              <a:t>：会有一个参数</a:t>
            </a:r>
            <a:r>
              <a:rPr lang="en-US" altLang="zh-CN" sz="2000">
                <a:latin typeface="+mn-ea"/>
                <a:sym typeface="+mn-ea"/>
              </a:rPr>
              <a:t>cls</a:t>
            </a:r>
            <a:r>
              <a:rPr lang="zh-CN" altLang="en-US" sz="2000">
                <a:latin typeface="+mn-ea"/>
                <a:sym typeface="+mn-ea"/>
              </a:rPr>
              <a:t>，这个</a:t>
            </a: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cls</a:t>
            </a:r>
            <a:r>
              <a:rPr lang="zh-CN" altLang="en-US" sz="2000">
                <a:latin typeface="+mn-ea"/>
                <a:sym typeface="+mn-ea"/>
              </a:rPr>
              <a:t>指的是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类对象</a:t>
            </a:r>
            <a:r>
              <a:rPr lang="zh-CN" altLang="en-US" sz="2000">
                <a:latin typeface="+mn-ea"/>
                <a:sym typeface="+mn-ea"/>
              </a:rPr>
              <a:t>。如果一个方法只用到</a:t>
            </a:r>
            <a:r>
              <a:rPr lang="zh-CN" altLang="en-US" sz="2000">
                <a:solidFill>
                  <a:srgbClr val="33CC33"/>
                </a:solidFill>
                <a:latin typeface="+mn-ea"/>
                <a:sym typeface="+mn-ea"/>
              </a:rPr>
              <a:t>类属性</a:t>
            </a:r>
            <a:r>
              <a:rPr lang="zh-CN" altLang="en-US" sz="2000">
                <a:latin typeface="+mn-ea"/>
                <a:sym typeface="+mn-ea"/>
              </a:rPr>
              <a:t>，可以将这个方法定义为类方法。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+mn-ea"/>
                <a:sym typeface="+mn-ea"/>
              </a:rPr>
              <a:t>静态方法</a:t>
            </a:r>
            <a:r>
              <a:rPr lang="zh-CN" altLang="en-US" sz="2000">
                <a:latin typeface="+mn-ea"/>
                <a:sym typeface="+mn-ea"/>
              </a:rPr>
              <a:t>：如果一个方法既用不到实例对象的属性，也不用类对象，感觉就像和这个类没有关系一样，可以把这个方法定义为静态方法。</a:t>
            </a:r>
            <a:endParaRPr lang="en-US" altLang="zh-CN" sz="200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483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385356" y="1406789"/>
            <a:ext cx="8259429" cy="456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&amp;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静态方法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设计一个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定义一个类属性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top_score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记录游戏的历史最高分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定义一个实例属性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player_name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记录当前游戏的玩家姓名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3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静态方法：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show_help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显示游戏帮助信息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类方法：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show_top_score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显示历史最高分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实例方法：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start_game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开始当前玩家的游戏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19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926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385356" y="1406789"/>
            <a:ext cx="8259429" cy="25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&amp;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静态方法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4.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主程序步骤：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 查看帮助信息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 查看历史最高分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 创建游戏对象，开始游戏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01EB34F-2AAD-43C8-914E-101DA968BB12}"/>
              </a:ext>
            </a:extLst>
          </p:cNvPr>
          <p:cNvSpPr txBox="1"/>
          <p:nvPr/>
        </p:nvSpPr>
        <p:spPr>
          <a:xfrm>
            <a:off x="589738" y="3958093"/>
            <a:ext cx="7766322" cy="2269339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/>
              <a:t>小结：</a:t>
            </a:r>
            <a:endParaRPr lang="zh-CN" altLang="zh-CN" sz="2000"/>
          </a:p>
          <a:p>
            <a:pPr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实例方法——方法内部需要访问实例属性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实例方法内部可以使用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.]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访问类属性</a:t>
            </a:r>
          </a:p>
          <a:p>
            <a:pPr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类方法——方法内部只 需要访问类属性</a:t>
            </a:r>
          </a:p>
          <a:p>
            <a:pPr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静态方法——方法内部，既不访问实例属性也不访问类属性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4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385356" y="1406789"/>
            <a:ext cx="8259429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&amp;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静态方法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案例：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CCD62D2-79B4-484E-9FCC-0E743AD3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2" y="2725553"/>
            <a:ext cx="4724809" cy="3673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30ECF99-D598-4562-9474-DC24E1D7E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82" y="4153386"/>
            <a:ext cx="2301439" cy="1897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3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8535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14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65901" y="1406789"/>
            <a:ext cx="818470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面向对象编程里的三大特性：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，其实就是 打包。 函数是对语句的封装。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类是对函数和变量的封装。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，类和类之间认为手动的建立父子关系，父类的属性和方法子类可以使用。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，是一种技巧。提高代码的灵活度。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243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5" y="1426244"/>
            <a:ext cx="8184708" cy="443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继承的基本使用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专业术语：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类是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Animal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类的</a:t>
            </a:r>
            <a:r>
              <a:rPr lang="zh-CN" altLang="zh-CN" sz="2000" b="1" kern="100">
                <a:latin typeface="+mn-ea"/>
                <a:cs typeface="Times New Roman" panose="02020603050405020304" pitchFamily="18" charset="0"/>
              </a:rPr>
              <a:t>子类</a:t>
            </a:r>
            <a:endParaRPr lang="en-US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Animal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类是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类的</a:t>
            </a:r>
            <a:r>
              <a:rPr lang="zh-CN" altLang="zh-CN" sz="2000" b="1" kern="100">
                <a:latin typeface="+mn-ea"/>
                <a:cs typeface="Times New Roman" panose="02020603050405020304" pitchFamily="18" charset="0"/>
              </a:rPr>
              <a:t>父类</a:t>
            </a:r>
            <a:endParaRPr lang="en-US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类从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Animal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</a:t>
            </a:r>
            <a:r>
              <a:rPr lang="zh-CN" altLang="zh-CN" sz="2000" b="1" kern="100">
                <a:latin typeface="+mn-ea"/>
                <a:cs typeface="Times New Roman" panose="02020603050405020304" pitchFamily="18" charset="0"/>
              </a:rPr>
              <a:t>继承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类是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Animal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类的</a:t>
            </a:r>
            <a:r>
              <a:rPr lang="zh-CN" altLang="zh-CN" sz="2000" b="1" kern="100">
                <a:latin typeface="+mn-ea"/>
                <a:cs typeface="Times New Roman" panose="02020603050405020304" pitchFamily="18" charset="0"/>
              </a:rPr>
              <a:t>派生类</a:t>
            </a:r>
            <a:endParaRPr lang="en-US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Animal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类是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类的</a:t>
            </a:r>
            <a:r>
              <a:rPr lang="zh-CN" altLang="zh-CN" sz="2000" b="1" kern="100">
                <a:latin typeface="+mn-ea"/>
                <a:cs typeface="Times New Roman" panose="02020603050405020304" pitchFamily="18" charset="0"/>
              </a:rPr>
              <a:t>基类</a:t>
            </a:r>
            <a:endParaRPr lang="en-US" altLang="zh-CN" sz="2000" kern="10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zh-CN" sz="2000" kern="100">
                <a:latin typeface="+mn-ea"/>
                <a:cs typeface="Times New Roman" panose="02020603050405020304" pitchFamily="18" charset="0"/>
              </a:rPr>
              <a:t>类从</a:t>
            </a:r>
            <a:r>
              <a:rPr lang="en-US" altLang="zh-CN" sz="2000" kern="100">
                <a:latin typeface="+mn-ea"/>
                <a:cs typeface="Times New Roman" panose="02020603050405020304" pitchFamily="18" charset="0"/>
              </a:rPr>
              <a:t>Animal </a:t>
            </a:r>
            <a:r>
              <a:rPr lang="zh-CN" altLang="zh-CN" sz="2000" b="1" kern="100">
                <a:latin typeface="+mn-ea"/>
                <a:cs typeface="Times New Roman" panose="02020603050405020304" pitchFamily="18" charset="0"/>
              </a:rPr>
              <a:t>类派生</a:t>
            </a:r>
            <a:endParaRPr lang="zh-CN" altLang="zh-CN" sz="2000" kern="10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B22FB57-AB6E-4AFC-98D2-01ECC690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30" y="1909180"/>
            <a:ext cx="4032027" cy="4575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09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5" y="1480118"/>
            <a:ext cx="8184708" cy="5377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继承的基本使用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</a:rPr>
              <a:t>    </a:t>
            </a:r>
            <a:endParaRPr lang="en-US" altLang="zh-CN" sz="2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       </a:t>
            </a:r>
            <a:r>
              <a:rPr lang="zh-CN" altLang="en-US" sz="2000">
                <a:latin typeface="+mn-ea"/>
              </a:rPr>
              <a:t>如上代码，</a:t>
            </a:r>
            <a:r>
              <a:rPr lang="en-US" altLang="zh-CN" sz="2000">
                <a:latin typeface="+mn-ea"/>
              </a:rPr>
              <a:t>__init__</a:t>
            </a:r>
            <a:r>
              <a:rPr lang="zh-CN" altLang="en-US" sz="2000">
                <a:latin typeface="+mn-ea"/>
              </a:rPr>
              <a:t>和 </a:t>
            </a:r>
            <a:r>
              <a:rPr lang="en-US" altLang="zh-CN" sz="2000">
                <a:latin typeface="+mn-ea"/>
              </a:rPr>
              <a:t>eat </a:t>
            </a:r>
            <a:r>
              <a:rPr lang="zh-CN" altLang="en-US" sz="2000">
                <a:latin typeface="+mn-ea"/>
              </a:rPr>
              <a:t>方法是 </a:t>
            </a:r>
            <a:r>
              <a:rPr lang="en-US" altLang="zh-CN" sz="2000">
                <a:latin typeface="+mn-ea"/>
              </a:rPr>
              <a:t>Dog</a:t>
            </a:r>
            <a:r>
              <a:rPr lang="zh-CN" altLang="en-US" sz="2000">
                <a:latin typeface="+mn-ea"/>
              </a:rPr>
              <a:t>类 和 </a:t>
            </a:r>
            <a:r>
              <a:rPr lang="en-US" altLang="zh-CN" sz="2000">
                <a:latin typeface="+mn-ea"/>
              </a:rPr>
              <a:t>Student</a:t>
            </a:r>
            <a:r>
              <a:rPr lang="zh-CN" altLang="en-US" sz="2000">
                <a:latin typeface="+mn-ea"/>
              </a:rPr>
              <a:t>类共有的方法。而我们却编写了两次。如果使用 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继承</a:t>
            </a:r>
            <a:r>
              <a:rPr lang="zh-CN" altLang="en-US" sz="2000">
                <a:latin typeface="+mn-ea"/>
              </a:rPr>
              <a:t> 的思想。如下实现：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+mn-ea"/>
              </a:rPr>
              <a:t>　</a:t>
            </a:r>
            <a:r>
              <a:rPr lang="en-US" altLang="zh-CN" sz="2000">
                <a:latin typeface="+mn-ea"/>
              </a:rPr>
              <a:t>Animal </a:t>
            </a:r>
            <a:r>
              <a:rPr lang="zh-CN" altLang="en-US" sz="2000">
                <a:latin typeface="+mn-ea"/>
              </a:rPr>
              <a:t>：</a:t>
            </a:r>
            <a:r>
              <a:rPr lang="en-US" altLang="zh-CN" sz="2000">
                <a:latin typeface="+mn-ea"/>
              </a:rPr>
              <a:t>__init__</a:t>
            </a:r>
            <a:r>
              <a:rPr lang="zh-CN" altLang="en-US" sz="2000">
                <a:latin typeface="+mn-ea"/>
              </a:rPr>
              <a:t>、</a:t>
            </a:r>
            <a:r>
              <a:rPr lang="en-US" altLang="zh-CN" sz="2000">
                <a:latin typeface="+mn-ea"/>
              </a:rPr>
              <a:t>eat</a:t>
            </a:r>
            <a:r>
              <a:rPr lang="zh-CN" altLang="en-US" sz="2000">
                <a:latin typeface="+mn-ea"/>
              </a:rPr>
              <a:t>、 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+mn-ea"/>
              </a:rPr>
              <a:t>　</a:t>
            </a:r>
            <a:r>
              <a:rPr lang="en-US" altLang="zh-CN" sz="2000">
                <a:latin typeface="+mn-ea"/>
              </a:rPr>
              <a:t>Dog      </a:t>
            </a:r>
            <a:r>
              <a:rPr lang="zh-CN" altLang="en-US" sz="2000">
                <a:latin typeface="+mn-ea"/>
              </a:rPr>
              <a:t>：</a:t>
            </a:r>
            <a:r>
              <a:rPr lang="en-US" altLang="zh-CN" sz="2000">
                <a:latin typeface="+mn-ea"/>
              </a:rPr>
              <a:t>bark</a:t>
            </a:r>
            <a:r>
              <a:rPr lang="zh-CN" altLang="en-US" sz="2000">
                <a:latin typeface="+mn-ea"/>
              </a:rPr>
              <a:t>（</a:t>
            </a:r>
            <a:r>
              <a:rPr lang="en-US" altLang="zh-CN" sz="2000">
                <a:latin typeface="+mn-ea"/>
              </a:rPr>
              <a:t>Dog</a:t>
            </a:r>
            <a:r>
              <a:rPr lang="zh-CN" altLang="en-US" sz="2000">
                <a:latin typeface="+mn-ea"/>
              </a:rPr>
              <a:t>继承</a:t>
            </a:r>
            <a:r>
              <a:rPr lang="en-US" altLang="zh-CN" sz="2000">
                <a:latin typeface="+mn-ea"/>
              </a:rPr>
              <a:t>Animal</a:t>
            </a:r>
            <a:r>
              <a:rPr lang="zh-CN" altLang="en-US" sz="2000">
                <a:latin typeface="+mn-ea"/>
              </a:rPr>
              <a:t>的</a:t>
            </a:r>
            <a:r>
              <a:rPr lang="en-US" altLang="zh-CN" sz="2000">
                <a:latin typeface="+mn-ea"/>
              </a:rPr>
              <a:t>__init__</a:t>
            </a:r>
            <a:r>
              <a:rPr lang="zh-CN" altLang="en-US" sz="2000">
                <a:latin typeface="+mn-ea"/>
              </a:rPr>
              <a:t>、</a:t>
            </a:r>
            <a:r>
              <a:rPr lang="en-US" altLang="zh-CN" sz="2000">
                <a:latin typeface="+mn-ea"/>
              </a:rPr>
              <a:t>eat </a:t>
            </a:r>
            <a:r>
              <a:rPr lang="zh-CN" altLang="en-US" sz="2000">
                <a:latin typeface="+mn-ea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+mn-ea"/>
              </a:rPr>
              <a:t>　</a:t>
            </a:r>
            <a:r>
              <a:rPr lang="en-US" altLang="zh-CN" sz="2000">
                <a:latin typeface="+mn-ea"/>
              </a:rPr>
              <a:t>Student</a:t>
            </a:r>
            <a:r>
              <a:rPr lang="zh-CN" altLang="en-US" sz="2000">
                <a:latin typeface="+mn-ea"/>
              </a:rPr>
              <a:t>：</a:t>
            </a:r>
            <a:r>
              <a:rPr lang="en-US" altLang="zh-CN" sz="2000">
                <a:latin typeface="+mn-ea"/>
              </a:rPr>
              <a:t>study</a:t>
            </a:r>
            <a:r>
              <a:rPr lang="zh-CN" altLang="en-US" sz="2000">
                <a:latin typeface="+mn-ea"/>
              </a:rPr>
              <a:t>（</a:t>
            </a:r>
            <a:r>
              <a:rPr lang="en-US" altLang="zh-CN" sz="2000">
                <a:latin typeface="+mn-ea"/>
              </a:rPr>
              <a:t>Student</a:t>
            </a:r>
            <a:r>
              <a:rPr lang="zh-CN" altLang="en-US" sz="2000">
                <a:latin typeface="+mn-ea"/>
              </a:rPr>
              <a:t>继承</a:t>
            </a:r>
            <a:r>
              <a:rPr lang="en-US" altLang="zh-CN" sz="2000">
                <a:latin typeface="+mn-ea"/>
              </a:rPr>
              <a:t>Animal</a:t>
            </a:r>
            <a:r>
              <a:rPr lang="zh-CN" altLang="en-US" sz="2000">
                <a:latin typeface="+mn-ea"/>
              </a:rPr>
              <a:t>的</a:t>
            </a:r>
            <a:r>
              <a:rPr lang="en-US" altLang="zh-CN" sz="2000">
                <a:latin typeface="+mn-ea"/>
              </a:rPr>
              <a:t>__init__</a:t>
            </a:r>
            <a:r>
              <a:rPr lang="zh-CN" altLang="en-US" sz="2000">
                <a:latin typeface="+mn-ea"/>
              </a:rPr>
              <a:t>、</a:t>
            </a:r>
            <a:r>
              <a:rPr lang="en-US" altLang="zh-CN" sz="2000">
                <a:latin typeface="+mn-ea"/>
              </a:rPr>
              <a:t>eat </a:t>
            </a:r>
            <a:r>
              <a:rPr lang="zh-CN" altLang="en-US" sz="2000">
                <a:latin typeface="+mn-ea"/>
              </a:rPr>
              <a:t>）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F05E8CD-AFC0-48C0-B15F-98AF3AA4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0" y="2103143"/>
            <a:ext cx="3866442" cy="2361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929D425-4257-4C96-900B-89D780390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547" y="2103143"/>
            <a:ext cx="3866441" cy="2361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44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464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继承的基本使用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上页代码可利用 </a:t>
            </a:r>
            <a:r>
              <a:rPr lang="zh-CN" altLang="en-US" sz="2000" b="1">
                <a:latin typeface="+mn-ea"/>
                <a:sym typeface="+mn-ea"/>
              </a:rPr>
              <a:t>继承 </a:t>
            </a:r>
            <a:r>
              <a:rPr lang="zh-CN" altLang="en-US" sz="2000">
                <a:latin typeface="+mn-ea"/>
                <a:sym typeface="+mn-ea"/>
              </a:rPr>
              <a:t>如右侧实现：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d1 = Dog(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小黄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zh-CN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父类里定义的属性，子类可以直接用</a:t>
            </a:r>
            <a:endParaRPr kumimoji="0" lang="en-US" altLang="zh-CN" sz="2000" b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d1.name  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父类的方法子类的实例对象可以直接用</a:t>
            </a:r>
            <a:endParaRPr lang="en-US" altLang="zh-CN" sz="2000" i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d1.eat() 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子类的实例对象调用子类里定义的方法</a:t>
            </a:r>
            <a:endParaRPr lang="en-US" altLang="zh-CN" sz="2000"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d1.bark()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530FC6F-D36D-49FC-A7D1-A95D8704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1" y="2078528"/>
            <a:ext cx="3655472" cy="459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037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488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里继承的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1.  </a:t>
            </a:r>
            <a:r>
              <a:rPr lang="zh-CN" altLang="zh-CN" sz="2000">
                <a:latin typeface="+mn-ea"/>
              </a:rPr>
              <a:t>如果不写父类，在Python3以后，默认继承object</a:t>
            </a:r>
            <a:r>
              <a:rPr lang="en-US" altLang="zh-CN" sz="2000">
                <a:latin typeface="+mn-ea"/>
              </a:rPr>
              <a:t> </a:t>
            </a:r>
            <a:r>
              <a:rPr lang="zh-CN" altLang="en-US" sz="2000">
                <a:latin typeface="+mn-ea"/>
              </a:rPr>
              <a:t>。</a:t>
            </a:r>
            <a:endParaRPr lang="zh-CN" altLang="zh-CN" sz="2000">
              <a:latin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2.  </a:t>
            </a:r>
            <a:r>
              <a:rPr lang="en-US" altLang="zh-CN" sz="2000">
                <a:latin typeface="+mn-ea"/>
              </a:rPr>
              <a:t>Python</a:t>
            </a:r>
            <a:r>
              <a:rPr lang="zh-CN" altLang="en-US" sz="2000">
                <a:latin typeface="+mn-ea"/>
              </a:rPr>
              <a:t>的类可以继承多个类，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Java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和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C#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中则只能继承一个类 </a:t>
            </a:r>
            <a:r>
              <a:rPr lang="zh-CN" altLang="en-US" sz="2000">
                <a:latin typeface="+mn-ea"/>
              </a:rPr>
              <a:t>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</a:rPr>
              <a:t>Python</a:t>
            </a:r>
            <a:r>
              <a:rPr lang="zh-CN" altLang="en-US" sz="2000">
                <a:latin typeface="+mn-ea"/>
              </a:rPr>
              <a:t>的类如果继承了多个类，那么其寻找方法的方式有两种，分别是：深度优先 和 广度优先。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如果父类中有相同的方法名，而在子类中使用时没有指定父类名，</a:t>
            </a:r>
            <a:r>
              <a:rPr lang="en-US" altLang="zh-CN" sz="2000">
                <a:latin typeface="+mn-ea"/>
              </a:rPr>
              <a:t>Python</a:t>
            </a:r>
            <a:r>
              <a:rPr lang="zh-CN" altLang="en-US" sz="2000">
                <a:latin typeface="+mn-ea"/>
              </a:rPr>
              <a:t>解释器将</a:t>
            </a:r>
            <a:r>
              <a:rPr lang="zh-CN" altLang="en-US" sz="2000">
                <a:solidFill>
                  <a:srgbClr val="7030A0"/>
                </a:solidFill>
                <a:latin typeface="+mn-ea"/>
              </a:rPr>
              <a:t>从左向右</a:t>
            </a:r>
            <a:r>
              <a:rPr lang="zh-CN" altLang="en-US" sz="2000">
                <a:latin typeface="+mn-ea"/>
              </a:rPr>
              <a:t>按顺序进行搜索，使用第一个匹配的成员。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ED21C90-B11C-4F1C-9609-19E88EB4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96" y="2676323"/>
            <a:ext cx="1842197" cy="662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101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9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里继承的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2.  </a:t>
            </a:r>
            <a:r>
              <a:rPr lang="en-US" altLang="zh-CN" sz="2000">
                <a:latin typeface="+mn-ea"/>
              </a:rPr>
              <a:t>Python</a:t>
            </a:r>
            <a:r>
              <a:rPr lang="zh-CN" altLang="en-US" sz="2000">
                <a:latin typeface="+mn-ea"/>
              </a:rPr>
              <a:t>的类可以继承多个类。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代码示例：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5BA16A-4871-4FAC-88FD-9154F320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86" y="2722621"/>
            <a:ext cx="3877809" cy="394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411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2361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里继承的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2.  </a:t>
            </a:r>
            <a:r>
              <a:rPr lang="en-US" altLang="zh-CN" sz="2000">
                <a:latin typeface="+mn-ea"/>
              </a:rPr>
              <a:t>Python</a:t>
            </a:r>
            <a:r>
              <a:rPr lang="zh-CN" altLang="en-US" sz="2000">
                <a:latin typeface="+mn-ea"/>
              </a:rPr>
              <a:t>的类可以继承多个类。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如果父类中有相同的方法名，而在子类中使用时没有指定父类名。有一个类属性 </a:t>
            </a:r>
            <a:r>
              <a:rPr lang="en-US" altLang="zh-CN" sz="2000">
                <a:solidFill>
                  <a:srgbClr val="7030A0"/>
                </a:solidFill>
                <a:latin typeface="+mn-ea"/>
              </a:rPr>
              <a:t>__mro__ </a:t>
            </a:r>
            <a:r>
              <a:rPr lang="zh-CN" altLang="en-US" sz="2000">
                <a:latin typeface="+mn-ea"/>
              </a:rPr>
              <a:t>可以查看方法的调用顺序。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FE5FA9B-93EE-405E-BEEC-EA3AE438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0" y="3429000"/>
            <a:ext cx="3017415" cy="3240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1344F2E-DFC0-4C61-91A5-2A1D1FABE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11" y="3429000"/>
            <a:ext cx="1562235" cy="1310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71F374E-4C52-478F-AC8B-A3561A0FDE92}"/>
              </a:ext>
            </a:extLst>
          </p:cNvPr>
          <p:cNvSpPr txBox="1"/>
          <p:nvPr/>
        </p:nvSpPr>
        <p:spPr>
          <a:xfrm>
            <a:off x="5233482" y="5189917"/>
            <a:ext cx="2859932" cy="1200329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latin typeface="+mn-ea"/>
              </a:rPr>
              <a:t>(&lt;class '__main__.C’&gt;, 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&lt;class '__main__.A’&gt;,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 &lt;class '__main__.B’&gt;,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 &lt;class 'object'&gt;)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F43B6580-6322-4A88-B36A-35617F6F634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93404" y="4581728"/>
            <a:ext cx="1070044" cy="608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6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484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内置属性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对象名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可将对象所支持的所有属性和函数列出。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B102E00-C35F-42F6-B373-C14A6B3A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" y="2812914"/>
            <a:ext cx="3857883" cy="2837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0890149-0151-4D9C-8B9E-114C4A58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54" y="4663280"/>
            <a:ext cx="4435224" cy="1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E8372496-AE8C-4F87-B110-496544B04D34}"/>
              </a:ext>
            </a:extLst>
          </p:cNvPr>
          <p:cNvSpPr/>
          <p:nvPr/>
        </p:nvSpPr>
        <p:spPr>
          <a:xfrm>
            <a:off x="3410832" y="5964606"/>
            <a:ext cx="856820" cy="29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7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私有属性的继承特点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私有属性的继承特点：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猜猜右侧代码运行的结果是什么</a:t>
            </a:r>
            <a:r>
              <a:rPr lang="zh-CN" altLang="en-US" sz="2000">
                <a:latin typeface="+mn-ea"/>
                <a:sym typeface="+mn-ea"/>
              </a:rPr>
              <a:t>？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3DA3492-01C0-457B-A3B8-7C4117A3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" y="2653781"/>
            <a:ext cx="4053861" cy="3737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79AD5C6-1065-421F-8C8B-8511E37D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58" y="2661252"/>
            <a:ext cx="2461875" cy="154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0331450B-977E-4338-BA59-4F5F3F9F4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058" y="4533729"/>
            <a:ext cx="2880291" cy="136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81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私有属性的继承特点：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猜猜右侧代码运行的结果是什么</a:t>
            </a:r>
            <a:r>
              <a:rPr lang="zh-CN" altLang="en-US" sz="2000">
                <a:latin typeface="+mn-ea"/>
                <a:sym typeface="+mn-ea"/>
              </a:rPr>
              <a:t>？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自己类里定义的私有方法可以通过</a:t>
            </a:r>
            <a:endParaRPr lang="en-US" altLang="zh-CN" sz="200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对象名</a:t>
            </a: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._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类名</a:t>
            </a: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__</a:t>
            </a: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私有方法名</a:t>
            </a: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()</a:t>
            </a:r>
            <a:r>
              <a:rPr lang="zh-CN" altLang="en-US" sz="2000">
                <a:latin typeface="+mn-ea"/>
                <a:sym typeface="+mn-ea"/>
              </a:rPr>
              <a:t>访问。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父类的私有方法子类无法继承。</a:t>
            </a:r>
            <a:endParaRPr lang="en-US" altLang="zh-CN" sz="200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latin typeface="+mn-ea"/>
                <a:sym typeface="+mn-ea"/>
              </a:rPr>
              <a:t>即，</a:t>
            </a:r>
            <a:r>
              <a:rPr lang="zh-CN" altLang="en-US" sz="2000">
                <a:solidFill>
                  <a:srgbClr val="FF0000"/>
                </a:solidFill>
                <a:latin typeface="+mn-ea"/>
                <a:sym typeface="+mn-ea"/>
              </a:rPr>
              <a:t>父类的私有属性和方法子类不会继承</a:t>
            </a:r>
            <a:r>
              <a:rPr lang="zh-CN" altLang="en-US" sz="2000">
                <a:latin typeface="+mn-ea"/>
                <a:sym typeface="+mn-ea"/>
              </a:rPr>
              <a:t>。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79AD5C6-1065-421F-8C8B-8511E37D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58" y="2661252"/>
            <a:ext cx="2461875" cy="154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0331450B-977E-4338-BA59-4F5F3F9F4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58" y="4533729"/>
            <a:ext cx="2880291" cy="1361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76D5B84-7C8D-4CEA-80DC-8A1DC88AE969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私有属性的继承特点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465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242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私有属性的继承特点：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子类对象 不能 在自己的方法内部，直接访问父类的私有属性或方法。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子类对象 可以通过 父类 的 公有方法 间接访问私有属性或方法。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注：在主程序中 无法访问 对象的 私有属性和私有方法</a:t>
            </a:r>
            <a:endParaRPr lang="zh-CN" altLang="en-US" sz="2000">
              <a:latin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B178994-640D-4057-9F21-2BA7F64DCDB8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私有属性的继承特点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009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方法的重写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子类重写父类的方法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如果一个类</a:t>
            </a:r>
            <a:r>
              <a:rPr lang="en-US" altLang="zh-CN" sz="2000">
                <a:latin typeface="+mn-ea"/>
              </a:rPr>
              <a:t>B</a:t>
            </a:r>
            <a:r>
              <a:rPr lang="zh-CN" altLang="en-US" sz="2000">
                <a:latin typeface="+mn-ea"/>
              </a:rPr>
              <a:t>继承自类</a:t>
            </a:r>
            <a:r>
              <a:rPr lang="en-US" altLang="zh-CN" sz="2000">
                <a:latin typeface="+mn-ea"/>
              </a:rPr>
              <a:t>A</a:t>
            </a:r>
            <a:r>
              <a:rPr lang="zh-CN" altLang="en-US" sz="2000">
                <a:latin typeface="+mn-ea"/>
              </a:rPr>
              <a:t>，由类</a:t>
            </a:r>
            <a:r>
              <a:rPr lang="en-US" altLang="zh-CN" sz="2000">
                <a:latin typeface="+mn-ea"/>
              </a:rPr>
              <a:t>B</a:t>
            </a:r>
            <a:r>
              <a:rPr lang="zh-CN" altLang="en-US" sz="2000">
                <a:latin typeface="+mn-ea"/>
              </a:rPr>
              <a:t>创造出来的实例对象都能直接是由类</a:t>
            </a:r>
            <a:r>
              <a:rPr lang="en-US" altLang="zh-CN" sz="2000">
                <a:latin typeface="+mn-ea"/>
              </a:rPr>
              <a:t>A</a:t>
            </a:r>
            <a:r>
              <a:rPr lang="zh-CN" altLang="en-US" sz="2000">
                <a:latin typeface="+mn-ea"/>
              </a:rPr>
              <a:t>里定义的方法。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>
                <a:latin typeface="+mn-ea"/>
              </a:rPr>
              <a:t>当父类中封装的方法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无法</a:t>
            </a:r>
            <a:r>
              <a:rPr lang="zh-CN" altLang="zh-CN" sz="2000">
                <a:latin typeface="+mn-ea"/>
              </a:rPr>
              <a:t>满足子类的需要，可以对方法进行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重写</a:t>
            </a:r>
            <a:r>
              <a:rPr lang="zh-CN" altLang="en-US" sz="2000">
                <a:latin typeface="+mn-ea"/>
              </a:rPr>
              <a:t>。</a:t>
            </a:r>
            <a:endParaRPr lang="en-US" altLang="zh-CN" sz="2000">
              <a:latin typeface="+mn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>
                <a:latin typeface="+mn-ea"/>
              </a:rPr>
              <a:t>父类方法</a:t>
            </a:r>
            <a:r>
              <a:rPr lang="zh-CN" altLang="en-US" sz="2000">
                <a:latin typeface="+mn-ea"/>
              </a:rPr>
              <a:t>的</a:t>
            </a:r>
            <a:r>
              <a:rPr lang="zh-CN" altLang="zh-CN" sz="2000">
                <a:latin typeface="+mn-ea"/>
              </a:rPr>
              <a:t>实现和子类方法</a:t>
            </a:r>
            <a:r>
              <a:rPr lang="zh-CN" altLang="en-US" sz="2000">
                <a:latin typeface="+mn-ea"/>
              </a:rPr>
              <a:t>的</a:t>
            </a:r>
            <a:r>
              <a:rPr lang="zh-CN" altLang="zh-CN" sz="2000">
                <a:latin typeface="+mn-ea"/>
              </a:rPr>
              <a:t>实现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完全不同</a:t>
            </a:r>
            <a:r>
              <a:rPr lang="zh-CN" altLang="zh-CN" sz="2000">
                <a:latin typeface="+mn-ea"/>
              </a:rPr>
              <a:t>时：</a:t>
            </a:r>
            <a:r>
              <a:rPr lang="zh-CN" altLang="en-US" sz="2000">
                <a:latin typeface="+mn-ea"/>
              </a:rPr>
              <a:t>重写子类中的</a:t>
            </a:r>
            <a:r>
              <a:rPr lang="zh-CN" altLang="zh-CN" sz="2000">
                <a:latin typeface="+mn-ea"/>
              </a:rPr>
              <a:t>方法即可。会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覆盖</a:t>
            </a:r>
            <a:r>
              <a:rPr lang="zh-CN" altLang="zh-CN" sz="2000">
                <a:latin typeface="+mn-ea"/>
              </a:rPr>
              <a:t>父类的方法</a:t>
            </a:r>
            <a:r>
              <a:rPr lang="zh-CN" altLang="en-US" sz="2000">
                <a:latin typeface="+mn-ea"/>
              </a:rPr>
              <a:t>。</a:t>
            </a:r>
            <a:endParaRPr lang="en-US" altLang="zh-CN" sz="2000">
              <a:latin typeface="+mn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>
                <a:latin typeface="+mn-ea"/>
              </a:rPr>
              <a:t>子类方法</a:t>
            </a:r>
            <a:r>
              <a:rPr lang="zh-CN" altLang="en-US" sz="2000">
                <a:latin typeface="+mn-ea"/>
              </a:rPr>
              <a:t>的</a:t>
            </a:r>
            <a:r>
              <a:rPr lang="zh-CN" altLang="zh-CN" sz="2000">
                <a:latin typeface="+mn-ea"/>
              </a:rPr>
              <a:t>实现</a:t>
            </a:r>
            <a:r>
              <a:rPr lang="zh-CN" altLang="en-US" sz="2000">
                <a:latin typeface="+mn-ea"/>
              </a:rPr>
              <a:t>在</a:t>
            </a:r>
            <a:r>
              <a:rPr lang="zh-CN" altLang="zh-CN" sz="2000">
                <a:latin typeface="+mn-ea"/>
              </a:rPr>
              <a:t>父类方法实现</a:t>
            </a:r>
            <a:r>
              <a:rPr lang="zh-CN" altLang="en-US" sz="2000">
                <a:latin typeface="+mn-ea"/>
              </a:rPr>
              <a:t>的基础上有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更多</a:t>
            </a:r>
            <a:r>
              <a:rPr lang="zh-CN" altLang="en-US" sz="2000">
                <a:latin typeface="+mn-ea"/>
              </a:rPr>
              <a:t>的实现</a:t>
            </a:r>
            <a:r>
              <a:rPr lang="zh-CN" altLang="zh-CN" sz="2000">
                <a:latin typeface="+mn-ea"/>
              </a:rPr>
              <a:t>时</a:t>
            </a:r>
            <a:r>
              <a:rPr lang="zh-CN" altLang="en-US" sz="2000">
                <a:latin typeface="+mn-ea"/>
              </a:rPr>
              <a:t>，需要对父类方法进行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扩展</a:t>
            </a:r>
            <a:r>
              <a:rPr lang="zh-CN" altLang="en-US" sz="2000">
                <a:latin typeface="+mn-ea"/>
              </a:rPr>
              <a:t>。</a:t>
            </a:r>
            <a:endParaRPr lang="zh-CN" altLang="zh-CN" sz="2000">
              <a:latin typeface="+mn-ea"/>
            </a:endParaRPr>
          </a:p>
          <a:p>
            <a:pPr marL="457200" lvl="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+mn-ea"/>
              </a:rPr>
              <a:t> </a:t>
            </a:r>
            <a:r>
              <a:rPr lang="zh-CN" altLang="zh-CN" sz="2000">
                <a:latin typeface="+mn-ea"/>
              </a:rPr>
              <a:t>在子类中重写父类的方法</a:t>
            </a:r>
          </a:p>
          <a:p>
            <a:pPr marL="457200" lvl="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+mn-ea"/>
              </a:rPr>
              <a:t> </a:t>
            </a:r>
            <a:r>
              <a:rPr lang="zh-CN" altLang="zh-CN" sz="2000">
                <a:latin typeface="+mn-ea"/>
              </a:rPr>
              <a:t>在需要的位置使用</a:t>
            </a:r>
            <a:r>
              <a:rPr lang="en-US" altLang="zh-CN" sz="2000">
                <a:latin typeface="+mn-ea"/>
              </a:rPr>
              <a:t>super()</a:t>
            </a:r>
            <a:r>
              <a:rPr lang="zh-CN" altLang="zh-CN" sz="2000">
                <a:latin typeface="+mn-ea"/>
              </a:rPr>
              <a:t>父类方法，来调用父类方法的执行</a:t>
            </a:r>
          </a:p>
          <a:p>
            <a:pPr marL="457200" lvl="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+mn-ea"/>
              </a:rPr>
              <a:t> </a:t>
            </a:r>
            <a:r>
              <a:rPr lang="zh-CN" altLang="zh-CN" sz="2000">
                <a:latin typeface="+mn-ea"/>
              </a:rPr>
              <a:t>其它</a:t>
            </a:r>
            <a:r>
              <a:rPr lang="zh-CN" altLang="en-US" sz="2000">
                <a:latin typeface="+mn-ea"/>
              </a:rPr>
              <a:t>方式</a:t>
            </a:r>
            <a:endParaRPr lang="en-US" altLang="zh-CN" sz="200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274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方法的重写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43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子类重写父类的方法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>
                <a:latin typeface="+mn-ea"/>
              </a:rPr>
              <a:t>在子类中重写父类的方法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B725FEA-1464-4204-BB3F-18B19883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69477"/>
            <a:ext cx="4798409" cy="2768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690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方法的重写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21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子类重写父类的方法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0"/>
              </a:spcAft>
              <a:buAutoNum type="circleNumDbPlain" startAt="2"/>
            </a:pPr>
            <a:r>
              <a:rPr lang="zh-CN" altLang="zh-CN" sz="2000">
                <a:latin typeface="+mn-ea"/>
              </a:rPr>
              <a:t>在需要的位置使用</a:t>
            </a:r>
            <a:r>
              <a:rPr lang="en-US" altLang="zh-CN" sz="2000">
                <a:latin typeface="+mn-ea"/>
              </a:rPr>
              <a:t>super()</a:t>
            </a:r>
            <a:r>
              <a:rPr lang="zh-CN" altLang="zh-CN" sz="2000">
                <a:latin typeface="+mn-ea"/>
              </a:rPr>
              <a:t>父类方法，来调用父类方法的执行</a:t>
            </a:r>
            <a:endParaRPr lang="en-US" altLang="zh-CN" sz="2000">
              <a:latin typeface="+mn-ea"/>
            </a:endParaRPr>
          </a:p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en-US" altLang="zh-CN" sz="2000">
                <a:latin typeface="+mn-ea"/>
                <a:sym typeface="+mn-ea"/>
              </a:rPr>
              <a:t>                                                                      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推荐使用此种方式！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0B12195-68E5-49CE-9BBC-77FB4607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69476"/>
            <a:ext cx="5042576" cy="2344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349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方法的重写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43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子类重写父类的方法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2000">
                <a:latin typeface="+mn-ea"/>
                <a:sym typeface="+mn-ea"/>
              </a:rPr>
              <a:t>③   其它方式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3D12B49-9B3F-41C0-9D8B-872C9814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2" y="3169477"/>
            <a:ext cx="4875888" cy="2768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963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方法的重写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子类重写父类的方法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66C4A18C-8D58-46DF-BF7C-ECF0D1C2C927}"/>
              </a:ext>
            </a:extLst>
          </p:cNvPr>
          <p:cNvSpPr/>
          <p:nvPr/>
        </p:nvSpPr>
        <p:spPr>
          <a:xfrm>
            <a:off x="350197" y="2146674"/>
            <a:ext cx="8240485" cy="190626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关于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super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：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1.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super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是一个特殊的类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2. super()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就是使用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super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类创造出来的对象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3.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多用在重写父类方法时，调用在父类中封装的方法</a:t>
            </a:r>
            <a:r>
              <a:rPr lang="zh-CN" altLang="zh-CN" sz="2000">
                <a:solidFill>
                  <a:schemeClr val="tx1"/>
                </a:solidFill>
                <a:latin typeface="+mn-ea"/>
              </a:rPr>
              <a:t>实现。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8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085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建立一个汽车类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Auto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，包括轮胎个数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(wheel_count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，默认为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、汽车颜色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(color)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、车身重量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(weight)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、速度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(speed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，默认为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等属性，并定义一个可以改变车速的方法。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至少要求汽车能够加速、减速、停车。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再定义一个小汽车类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CarAuto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，继承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Auto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，并添加空调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(ac)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CD(cd)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属性，并且重新实现方法覆盖加速、减速的方法。</a:t>
            </a:r>
            <a:endParaRPr lang="zh-CN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E2D3B64-52E7-4536-92DB-2EF52779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7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多态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多态是基于继承，通过子类重写父类的方法，达到不同的子类对象调用相同的父类方法，得到不同的结果。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多态是为了提高代码的灵活度。</a:t>
            </a:r>
            <a:endParaRPr lang="en-US" altLang="zh-CN" sz="200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30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484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内置属性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对象名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可将对象所支持的所有属性和函数列出。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DAD1949-046E-4E88-BB42-EC683D1B6C2B}"/>
              </a:ext>
            </a:extLst>
          </p:cNvPr>
          <p:cNvSpPr txBox="1"/>
          <p:nvPr/>
        </p:nvSpPr>
        <p:spPr>
          <a:xfrm>
            <a:off x="930206" y="3131620"/>
            <a:ext cx="6686551" cy="2954911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(p.__class__)  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&lt;class '__main__.Person'&gt;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__dict__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{'name': 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 'age': 18}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en-US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把对象属性和值转化成字典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__dir__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 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&lt;==&gt;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dir(p)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__doc__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这是一个人类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__doc__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这是一个人类</a:t>
            </a:r>
            <a:endParaRPr kumimoji="0" lang="en-US" altLang="zh-CN" sz="18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__module__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__main__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23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（了解即可）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不使用多态的问题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代码示例：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0276FC6D-22A7-493D-B6CD-84937829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76" y="2049344"/>
            <a:ext cx="3195290" cy="2965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762B2DA5-43B5-45CA-8A0B-D99A3FD3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811" y="2049344"/>
            <a:ext cx="3627526" cy="2878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1636BC57-5233-424E-AAF8-BECA998D7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8" y="4372172"/>
            <a:ext cx="1887469" cy="2297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8E916E7F-ABE1-4525-B344-F246FC24B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892" y="5444471"/>
            <a:ext cx="1629319" cy="796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xmlns="" id="{42969E09-8DD9-45C7-9E6A-5A7363D84886}"/>
              </a:ext>
            </a:extLst>
          </p:cNvPr>
          <p:cNvSpPr/>
          <p:nvPr/>
        </p:nvSpPr>
        <p:spPr>
          <a:xfrm>
            <a:off x="2308993" y="5703991"/>
            <a:ext cx="415613" cy="32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（了解即可）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43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多态的使用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代码示例：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664E99D-AD15-4251-9A40-B6AB673D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6" y="2558249"/>
            <a:ext cx="2727693" cy="74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833AA99-2DFA-4972-A342-3103C91B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7" y="1806174"/>
            <a:ext cx="2866816" cy="2770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3894818-8C8D-4AED-AC2C-2EF50B62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454" y="1806173"/>
            <a:ext cx="2792816" cy="1296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E787DE2B-7624-45B9-856D-58F6CA891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1" y="4040548"/>
            <a:ext cx="2065199" cy="2629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xmlns="" id="{BD521BC7-A6D7-4730-A1B9-A60356F06F3A}"/>
              </a:ext>
            </a:extLst>
          </p:cNvPr>
          <p:cNvSpPr/>
          <p:nvPr/>
        </p:nvSpPr>
        <p:spPr>
          <a:xfrm>
            <a:off x="2402314" y="5669314"/>
            <a:ext cx="415613" cy="32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F72F4523-565C-41B3-BEBF-D61C3A7AE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891" y="5431444"/>
            <a:ext cx="1621629" cy="796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6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多态的使用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（了解即可）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43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多态的使用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代码示例：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上述代码中的</a:t>
            </a:r>
            <a:r>
              <a:rPr lang="en-US" altLang="zh-CN" sz="2000">
                <a:latin typeface="+mn-ea"/>
                <a:sym typeface="+mn-ea"/>
              </a:rPr>
              <a:t>Person</a:t>
            </a:r>
            <a:r>
              <a:rPr lang="zh-CN" altLang="en-US" sz="2000">
                <a:latin typeface="+mn-ea"/>
                <a:sym typeface="+mn-ea"/>
              </a:rPr>
              <a:t>类这么写更好：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84D6D98-164D-458C-A0EC-3FAC39F7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83" y="3429000"/>
            <a:ext cx="5753599" cy="169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620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新式类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经典类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282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新式类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经典类： </a:t>
            </a:r>
            <a:r>
              <a:rPr lang="zh-CN" altLang="en-US" sz="2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Python2</a:t>
            </a:r>
            <a:r>
              <a:rPr lang="zh-CN" altLang="en-US" sz="2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Python3</a:t>
            </a:r>
            <a:r>
              <a:rPr lang="zh-CN" altLang="en-US" sz="2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的区别）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新式类：以</a:t>
            </a:r>
            <a:r>
              <a:rPr lang="en-US" altLang="zh-CN" sz="2000">
                <a:latin typeface="+mn-ea"/>
              </a:rPr>
              <a:t>object</a:t>
            </a:r>
            <a:r>
              <a:rPr lang="zh-CN" altLang="zh-CN" sz="2000">
                <a:latin typeface="+mn-ea"/>
              </a:rPr>
              <a:t>类为基类，推荐使用！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经典类：不以</a:t>
            </a:r>
            <a:r>
              <a:rPr lang="en-US" altLang="zh-CN" sz="2000">
                <a:latin typeface="+mn-ea"/>
              </a:rPr>
              <a:t>object</a:t>
            </a:r>
            <a:r>
              <a:rPr lang="zh-CN" altLang="zh-CN" sz="2000">
                <a:latin typeface="+mn-ea"/>
              </a:rPr>
              <a:t>类为基类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在</a:t>
            </a:r>
            <a:r>
              <a:rPr lang="en-US" altLang="zh-CN" sz="2000">
                <a:latin typeface="+mn-ea"/>
                <a:sym typeface="+mn-ea"/>
              </a:rPr>
              <a:t>Python2</a:t>
            </a:r>
            <a:r>
              <a:rPr lang="zh-CN" altLang="en-US" sz="2000">
                <a:latin typeface="+mn-ea"/>
                <a:sym typeface="+mn-ea"/>
              </a:rPr>
              <a:t>里，如果不手动指定父类是</a:t>
            </a:r>
            <a:r>
              <a:rPr lang="en-US" altLang="zh-CN" sz="2000">
                <a:latin typeface="+mn-ea"/>
                <a:sym typeface="+mn-ea"/>
              </a:rPr>
              <a:t>object</a:t>
            </a:r>
            <a:r>
              <a:rPr lang="zh-CN" altLang="en-US" sz="2000">
                <a:latin typeface="+mn-ea"/>
                <a:sym typeface="+mn-ea"/>
              </a:rPr>
              <a:t>，这个类就是一个经典类。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6456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9.7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 &amp; isinstance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 is </a:t>
            </a:r>
            <a:r>
              <a:rPr lang="zh-CN" altLang="en-US" sz="2000">
                <a:latin typeface="+mn-ea"/>
                <a:sym typeface="+mn-ea"/>
              </a:rPr>
              <a:t>：身份运算符，用来比较是否是同一个对象。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 isinstance </a:t>
            </a:r>
            <a:r>
              <a:rPr lang="zh-CN" altLang="en-US" sz="2000">
                <a:latin typeface="+mn-ea"/>
                <a:sym typeface="+mn-ea"/>
              </a:rPr>
              <a:t>：用来判断一个对象是否是由指定的类（或父类）实例化出来的。</a:t>
            </a:r>
            <a:endParaRPr lang="en-US" altLang="zh-CN" sz="2000">
              <a:latin typeface="+mn-ea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8DE9369-33EF-4761-8040-B4CD170F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8" y="3539594"/>
            <a:ext cx="3505691" cy="3130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2A942A2-795F-4B4F-9E5E-EBAF05C9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7" y="3539594"/>
            <a:ext cx="2735817" cy="1508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392DE44-AB36-4DC4-87F3-EA02EC817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105" y="3539594"/>
            <a:ext cx="787730" cy="1508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560EFE29-C57C-4450-99C6-6625B4032153}"/>
              </a:ext>
            </a:extLst>
          </p:cNvPr>
          <p:cNvSpPr/>
          <p:nvPr/>
        </p:nvSpPr>
        <p:spPr>
          <a:xfrm>
            <a:off x="7318818" y="4133532"/>
            <a:ext cx="415613" cy="32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9.7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339364" y="1447596"/>
            <a:ext cx="8454439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 &amp; isinstance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</a:t>
            </a:r>
            <a:endParaRPr lang="en-US" altLang="zh-CN" sz="2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 issubclass </a:t>
            </a:r>
            <a:r>
              <a:rPr lang="zh-CN" altLang="en-US" sz="2000">
                <a:latin typeface="+mn-ea"/>
                <a:sym typeface="+mn-ea"/>
              </a:rPr>
              <a:t>：判断一个类是否是另一个类的子类。</a:t>
            </a:r>
            <a:endParaRPr lang="en-US" altLang="zh-CN" sz="200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latin typeface="+mn-ea"/>
                <a:sym typeface="+mn-ea"/>
              </a:rPr>
              <a:t>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8DE9369-33EF-4761-8040-B4CD170F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8" y="3539594"/>
            <a:ext cx="3505691" cy="3130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560EFE29-C57C-4450-99C6-6625B4032153}"/>
              </a:ext>
            </a:extLst>
          </p:cNvPr>
          <p:cNvSpPr/>
          <p:nvPr/>
        </p:nvSpPr>
        <p:spPr>
          <a:xfrm>
            <a:off x="4468935" y="5424872"/>
            <a:ext cx="415613" cy="32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B3EBFD8-EDE4-4CBD-A30D-81051EB3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7" y="3522151"/>
            <a:ext cx="3651149" cy="932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D0F9DB0-B282-439D-B419-745759264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895" y="5130334"/>
            <a:ext cx="831438" cy="910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55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9552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23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有一个银行账户类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Account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，包括名字、余额等属性，方法有存钱、取钱、查询余额等操作。要求：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1.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在存钱时，注意存款数据的格式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2.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取钱时，要判断余额是否充足，余额不够的时候要提示余额不足。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代码见：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L03.23_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练习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银行账户类</a:t>
            </a:r>
            <a:endParaRPr lang="zh-CN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E2D3B64-52E7-4536-92DB-2EF52779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93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定义一个点类 Pointer，属性是横向左边 x 和 纵向坐标 y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定义一个圆类 Circle，属性有圆心点 cp 和 半径 radius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方法有：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求圆的面积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求圆的周长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 求指定点与圆的关系(圆内、圆外、圆上)</a:t>
            </a:r>
            <a:b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涉及到的数学公式：指定点与圆心点之间的距离 与 圆的半径进行比较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代码见：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L03.24_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练习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点和圆类</a:t>
            </a:r>
            <a:endParaRPr lang="zh-CN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245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486266" cy="516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一个宠物店类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PetShop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：属性有店名、店中的宠物（使用列表存储宠物）；方法：展示所有宠物的信息。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定义一个宠物狗类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PetDog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：属性有昵称、性别、年龄、品种；方法：叫、拆家、吃饭。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定义一个宠物猫类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PetCat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：属性有昵称、性别、年龄、品种、眼睛的颜色；方法：叫、撒娇、吃饭。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注：狗的叫声是“汪汪”，吃的是骨头，猫的叫声是“喵喵”，吃的是鱼。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代码见：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L03.24_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练习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宠物狗猫类</a:t>
            </a:r>
            <a:endParaRPr lang="zh-CN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9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0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内置属性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若要 规定 由类创建的对象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随意增加属性，如何实现？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103F6D3-0759-4E40-8622-54C7B03700FE}"/>
              </a:ext>
            </a:extLst>
          </p:cNvPr>
          <p:cNvSpPr txBox="1"/>
          <p:nvPr/>
        </p:nvSpPr>
        <p:spPr>
          <a:xfrm>
            <a:off x="942680" y="2991796"/>
            <a:ext cx="654220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__slots__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定义在类里，是一个</a:t>
            </a:r>
            <a:r>
              <a: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，用来规定对象可以存在的属性。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2DE5740-3111-4794-9FE3-6A778904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26" y="4000721"/>
            <a:ext cx="3859747" cy="2163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7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486266" cy="516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】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需求：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一个学生类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：属性有学号、姓名、年龄、性别、成绩。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定义一个班级类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：属性有班级名称、班级中的学生（使用列表存储学生）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方法有：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1.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查看该班级中的所有学生信息；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查看指定学号的学生信息；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查看班级中成绩不及格的学生信息；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将班级中的学生按照成绩降序排序。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代码见：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L03.24_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练习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3_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学生类</a:t>
            </a:r>
            <a:endParaRPr lang="zh-CN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4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类属性和对象属性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类属性和对象属性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类属性和对象属性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54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对象属性和类属性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616F079-EFA7-4904-A4B6-405AA55026C6}"/>
              </a:ext>
            </a:extLst>
          </p:cNvPr>
          <p:cNvSpPr txBox="1"/>
          <p:nvPr/>
        </p:nvSpPr>
        <p:spPr>
          <a:xfrm>
            <a:off x="193449" y="2363620"/>
            <a:ext cx="4894117" cy="34163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age):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 = age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 = Person(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'0x%X'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(Person))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'0x%X,0x%X'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(p2)))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CF2909C-7515-413E-BFCE-777798FB07F9}"/>
              </a:ext>
            </a:extLst>
          </p:cNvPr>
          <p:cNvSpPr txBox="1"/>
          <p:nvPr/>
        </p:nvSpPr>
        <p:spPr>
          <a:xfrm>
            <a:off x="5290112" y="2336581"/>
            <a:ext cx="3660439" cy="3658246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Person 称之为 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类对象</a:t>
            </a:r>
            <a:endParaRPr kumimoji="0" lang="en-US" altLang="zh-CN" sz="1800" b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p1 和 p2 称之为 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实例对象</a:t>
            </a:r>
            <a:endParaRPr kumimoji="0" lang="en-US" altLang="zh-CN" sz="1800" b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p1 和 p2 是通过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Person类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创建出来的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实例对象</a:t>
            </a:r>
            <a:r>
              <a:rPr lang="zh-CN" altLang="en-US">
                <a:latin typeface="+mn-ea"/>
              </a:rPr>
              <a:t>。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 </a:t>
            </a:r>
            <a:endParaRPr kumimoji="0" lang="en-US" altLang="zh-CN" sz="1800" b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p1 和 p2 </a:t>
            </a:r>
            <a:r>
              <a:rPr kumimoji="0" lang="zh-CN" altLang="en-US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都有自己的 </a:t>
            </a:r>
            <a:r>
              <a:rPr kumimoji="0" lang="en-US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name </a:t>
            </a:r>
            <a:r>
              <a:rPr kumimoji="0" lang="zh-CN" altLang="en-US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和 </a:t>
            </a:r>
            <a:r>
              <a:rPr kumimoji="0" lang="en-US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age </a:t>
            </a:r>
            <a:r>
              <a:rPr kumimoji="0" lang="zh-CN" altLang="en-US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属性。</a:t>
            </a:r>
            <a:endParaRPr kumimoji="0" lang="en-US" altLang="zh-CN" sz="1800" b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+mn-ea"/>
              </a:rPr>
              <a:t>name 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和 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age 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是对象属性</a:t>
            </a:r>
            <a:r>
              <a:rPr lang="zh-CN" altLang="en-US">
                <a:latin typeface="+mn-ea"/>
              </a:rPr>
              <a:t>，是每一个实例对象都会单独保存的一份属性。每个实例对象之间的属性没有关联，互不影响。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0453918-55C6-4911-873F-1E26ABF4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9" y="6185093"/>
            <a:ext cx="3151253" cy="546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xmlns="" id="{49DAFD63-B31A-4ED9-868F-2CDA2C53C925}"/>
              </a:ext>
            </a:extLst>
          </p:cNvPr>
          <p:cNvSpPr/>
          <p:nvPr/>
        </p:nvSpPr>
        <p:spPr>
          <a:xfrm>
            <a:off x="1624518" y="5836602"/>
            <a:ext cx="262647" cy="291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86D17A4-A3A8-4728-BD34-4EB5C5B3BBD5}"/>
              </a:ext>
            </a:extLst>
          </p:cNvPr>
          <p:cNvSpPr txBox="1"/>
          <p:nvPr/>
        </p:nvSpPr>
        <p:spPr>
          <a:xfrm>
            <a:off x="804042" y="1483847"/>
            <a:ext cx="7902210" cy="85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FF0000"/>
                </a:solidFill>
                <a:latin typeface="+mn-ea"/>
              </a:rPr>
              <a:t>对象属性</a:t>
            </a:r>
            <a:r>
              <a:rPr lang="zh-CN" altLang="en-US" sz="2000">
                <a:latin typeface="+mn-ea"/>
              </a:rPr>
              <a:t>：每个实例对象都单独保存的属性。在</a:t>
            </a:r>
            <a:r>
              <a:rPr lang="en-US" altLang="zh-CN" sz="2000">
                <a:latin typeface="+mn-ea"/>
              </a:rPr>
              <a:t>__init__</a:t>
            </a:r>
            <a:r>
              <a:rPr lang="zh-CN" altLang="en-US" sz="2000">
                <a:latin typeface="+mn-ea"/>
              </a:rPr>
              <a:t>方法里以参数的形式定义的。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6142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8470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86D17A4-A3A8-4728-BD34-4EB5C5B3BBD5}"/>
              </a:ext>
            </a:extLst>
          </p:cNvPr>
          <p:cNvSpPr txBox="1"/>
          <p:nvPr/>
        </p:nvSpPr>
        <p:spPr>
          <a:xfrm>
            <a:off x="852682" y="1532487"/>
            <a:ext cx="7561744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FF0000"/>
                </a:solidFill>
                <a:latin typeface="+mn-ea"/>
              </a:rPr>
              <a:t>类属性</a:t>
            </a:r>
            <a:r>
              <a:rPr lang="zh-CN" altLang="en-US" sz="2000">
                <a:latin typeface="+mn-ea"/>
              </a:rPr>
              <a:t>：可以通过类对象和实例对象获取。</a:t>
            </a:r>
            <a:r>
              <a:rPr lang="zh-CN" altLang="zh-CN" sz="2000">
                <a:latin typeface="+mn-ea"/>
              </a:rPr>
              <a:t> 类属性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只能</a:t>
            </a:r>
            <a:r>
              <a:rPr lang="zh-CN" altLang="zh-CN" sz="2000">
                <a:latin typeface="+mn-ea"/>
              </a:rPr>
              <a:t>通过类对象来修改，实例对象无法修改类属性</a:t>
            </a:r>
            <a:endParaRPr lang="zh-CN" altLang="en-US" sz="200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87D91-90A8-4078-8626-56F3EA250136}"/>
              </a:ext>
            </a:extLst>
          </p:cNvPr>
          <p:cNvSpPr txBox="1"/>
          <p:nvPr/>
        </p:nvSpPr>
        <p:spPr>
          <a:xfrm>
            <a:off x="196639" y="2422359"/>
            <a:ext cx="4456371" cy="42473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type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人类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age):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 = age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(Person.type) 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人类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Person(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(p.type)      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人类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p.type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'human'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(Person.type) 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人类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Person.type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'monkey'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69E3E1F-F946-43AD-9FEA-32FC7E338833}"/>
              </a:ext>
            </a:extLst>
          </p:cNvPr>
          <p:cNvSpPr txBox="1"/>
          <p:nvPr/>
        </p:nvSpPr>
        <p:spPr>
          <a:xfrm>
            <a:off x="4831808" y="2462775"/>
            <a:ext cx="3961996" cy="401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这个属性定义在类里，函数之外，称之为类属性。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通过类对象获取类属性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通过实例对象获取类属性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并未修改类属性，而是给实例对象P增加了新的对象属性</a:t>
            </a:r>
            <a:endParaRPr lang="en-US" altLang="zh-CN">
              <a:solidFill>
                <a:schemeClr val="dk1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dk1"/>
                </a:solidFill>
                <a:latin typeface="+mn-ea"/>
              </a:rPr>
              <a:t>修改了类属性</a:t>
            </a:r>
            <a:endParaRPr lang="zh-CN" altLang="en-US">
              <a:solidFill>
                <a:schemeClr val="dk1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47F9707-FE69-4349-BDA3-C60918C2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4324"/>
            <a:ext cx="9143999" cy="4483675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xmlns="" id="{F787D456-7E3C-4496-8B77-4CFFDC9D0AB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对象属性和类属性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8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21806</TotalTime>
  <Words>3597</Words>
  <Application>Microsoft Office PowerPoint</Application>
  <PresentationFormat>全屏显示(4:3)</PresentationFormat>
  <Paragraphs>494</Paragraphs>
  <Slides>60</Slides>
  <Notes>59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1890</cp:revision>
  <dcterms:created xsi:type="dcterms:W3CDTF">2017-02-20T09:48:42Z</dcterms:created>
  <dcterms:modified xsi:type="dcterms:W3CDTF">2020-12-15T08:51:41Z</dcterms:modified>
</cp:coreProperties>
</file>