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</p:sldMasterIdLst>
  <p:notesMasterIdLst>
    <p:notesMasterId r:id="rId46"/>
  </p:notesMasterIdLst>
  <p:sldIdLst>
    <p:sldId id="374" r:id="rId4"/>
    <p:sldId id="667" r:id="rId5"/>
    <p:sldId id="1926" r:id="rId6"/>
    <p:sldId id="1925" r:id="rId7"/>
    <p:sldId id="1928" r:id="rId8"/>
    <p:sldId id="1929" r:id="rId9"/>
    <p:sldId id="1930" r:id="rId10"/>
    <p:sldId id="1931" r:id="rId11"/>
    <p:sldId id="1932" r:id="rId12"/>
    <p:sldId id="1935" r:id="rId13"/>
    <p:sldId id="1934" r:id="rId14"/>
    <p:sldId id="1937" r:id="rId15"/>
    <p:sldId id="1938" r:id="rId16"/>
    <p:sldId id="1940" r:id="rId17"/>
    <p:sldId id="1941" r:id="rId18"/>
    <p:sldId id="1967" r:id="rId19"/>
    <p:sldId id="1968" r:id="rId20"/>
    <p:sldId id="1939" r:id="rId21"/>
    <p:sldId id="1942" r:id="rId22"/>
    <p:sldId id="1949" r:id="rId23"/>
    <p:sldId id="1943" r:id="rId24"/>
    <p:sldId id="1950" r:id="rId25"/>
    <p:sldId id="1951" r:id="rId26"/>
    <p:sldId id="1946" r:id="rId27"/>
    <p:sldId id="1955" r:id="rId28"/>
    <p:sldId id="1956" r:id="rId29"/>
    <p:sldId id="1954" r:id="rId30"/>
    <p:sldId id="1957" r:id="rId31"/>
    <p:sldId id="1958" r:id="rId32"/>
    <p:sldId id="1959" r:id="rId33"/>
    <p:sldId id="1947" r:id="rId34"/>
    <p:sldId id="1960" r:id="rId35"/>
    <p:sldId id="1961" r:id="rId36"/>
    <p:sldId id="1962" r:id="rId37"/>
    <p:sldId id="1948" r:id="rId38"/>
    <p:sldId id="1963" r:id="rId39"/>
    <p:sldId id="1964" r:id="rId40"/>
    <p:sldId id="1965" r:id="rId41"/>
    <p:sldId id="1966" r:id="rId42"/>
    <p:sldId id="1945" r:id="rId43"/>
    <p:sldId id="1952" r:id="rId44"/>
    <p:sldId id="1953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CC33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865" autoAdjust="0"/>
  </p:normalViewPr>
  <p:slideViewPr>
    <p:cSldViewPr snapToGrid="0">
      <p:cViewPr varScale="1">
        <p:scale>
          <a:sx n="65" d="100"/>
          <a:sy n="65" d="100"/>
        </p:scale>
        <p:origin x="9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1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1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4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45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4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69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28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5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8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5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38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2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41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60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52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6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89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98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713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42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59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58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54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12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0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05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3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44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5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48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9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5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7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1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文件与文件夹操作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文件的打开方式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mode：打开文件的模式，默认是 'r'，表示只读方式打开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读：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rb  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写：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wb  w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a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只读模式，打开文件后，只能读取，不能写入，否则报错。文件不存在的话，同样会报错。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：写入模式，打开文件后，只能写入，不能读取，否则报错。如果文件存在，会覆盖文件，如果文件不存在，会创建文件。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：以二进制形式打开文件。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以二进制读取；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wb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以二进制写入。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r+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：可读可写模式。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w+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：是可写可读。（尽量不用这两种模式）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：追加模式。会在文本的最后追加内容。文件不存在会创建文件。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：文本形式打开。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5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4781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文件的读取和写入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read()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读取所有内容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readline()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每次读取一行内容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readlines()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读取所有的行保存在列表中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readable()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判断是否可读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write(内容)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writelines([])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没有换行的效果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需要自己加 \n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writeable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54122E-82B6-4608-8162-56C0F71A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81" y="1455427"/>
            <a:ext cx="3191951" cy="1456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98DED8E-2A78-4B96-9EBE-F3667556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59" y="3946053"/>
            <a:ext cx="3193556" cy="1079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6EEAD81-ECDD-47E7-A86E-1DE1113AE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859" y="1829814"/>
            <a:ext cx="3183873" cy="139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03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文件的读取和写入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小练习：实现文件拷贝的功能。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某一文件夹下的某一文件</a:t>
            </a: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保存在当前文件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所在目录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F392BC-26C9-44FD-9B03-FE4823E7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文件的读取和写入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小练习：实现文件拷贝的功能。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1C6F49-122D-46FB-8A29-C7AA2FC9E8DF}"/>
              </a:ext>
            </a:extLst>
          </p:cNvPr>
          <p:cNvSpPr txBox="1"/>
          <p:nvPr/>
        </p:nvSpPr>
        <p:spPr>
          <a:xfrm>
            <a:off x="628650" y="2519573"/>
            <a:ext cx="5933872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若是该文件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以原名的形式保存呢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使用字符串方法如何在路径中截取文件名？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2BBAF9-129D-43EE-9771-6E40AB14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76" y="4268004"/>
            <a:ext cx="6090248" cy="1702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72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模块复习：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nsolas" panose="020B0609020204030204" pitchFamily="49" charset="0"/>
              </a:rPr>
              <a:t> os.path </a:t>
            </a:r>
            <a:r>
              <a:rPr lang="zh-CN" altLang="en-US" sz="2000">
                <a:latin typeface="Consolas" panose="020B0609020204030204" pitchFamily="49" charset="0"/>
              </a:rPr>
              <a:t>常用函数：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3E7C3F-2A0C-408E-AA6F-88F1C3454565}"/>
              </a:ext>
            </a:extLst>
          </p:cNvPr>
          <p:cNvSpPr txBox="1"/>
          <p:nvPr/>
        </p:nvSpPr>
        <p:spPr>
          <a:xfrm>
            <a:off x="1532107" y="2561587"/>
            <a:ext cx="6405664" cy="378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dirname()   </a:t>
            </a:r>
            <a:r>
              <a:rPr lang="zh-CN" altLang="zh-CN">
                <a:latin typeface="Consolas" panose="020B0609020204030204" pitchFamily="49" charset="0"/>
              </a:rPr>
              <a:t>获取指定文件的目录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join()      </a:t>
            </a:r>
            <a:r>
              <a:rPr lang="zh-CN" altLang="zh-CN">
                <a:latin typeface="Consolas" panose="020B0609020204030204" pitchFamily="49" charset="0"/>
              </a:rPr>
              <a:t>拼接获取新的路径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split()     </a:t>
            </a:r>
            <a:r>
              <a:rPr lang="zh-CN" altLang="zh-CN">
                <a:latin typeface="Consolas" panose="020B0609020204030204" pitchFamily="49" charset="0"/>
              </a:rPr>
              <a:t>分割得到 文件目录 和 文件名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splittext() </a:t>
            </a:r>
            <a:r>
              <a:rPr lang="zh-CN" altLang="zh-CN">
                <a:latin typeface="Consolas" panose="020B0609020204030204" pitchFamily="49" charset="0"/>
              </a:rPr>
              <a:t>分割得到 文件目录\文件名 和 文件扩展名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getsize()   </a:t>
            </a:r>
            <a:r>
              <a:rPr lang="zh-CN" altLang="zh-CN">
                <a:latin typeface="Consolas" panose="020B0609020204030204" pitchFamily="49" charset="0"/>
              </a:rPr>
              <a:t>获取文件大小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isabs()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latin typeface="Consolas" panose="020B0609020204030204" pitchFamily="49" charset="0"/>
              </a:rPr>
              <a:t>判断是否是绝对路径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isfile()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latin typeface="Consolas" panose="020B0609020204030204" pitchFamily="49" charset="0"/>
              </a:rPr>
              <a:t>判断是否是文件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isdir()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latin typeface="Consolas" panose="020B0609020204030204" pitchFamily="49" charset="0"/>
              </a:rPr>
              <a:t>判断是否是文件夹</a:t>
            </a:r>
            <a:endParaRPr lang="zh-CN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5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模块复习：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nsolas" panose="020B0609020204030204" pitchFamily="49" charset="0"/>
              </a:rPr>
              <a:t> os </a:t>
            </a:r>
            <a:r>
              <a:rPr lang="zh-CN" altLang="en-US" sz="2000">
                <a:latin typeface="Consolas" panose="020B0609020204030204" pitchFamily="49" charset="0"/>
              </a:rPr>
              <a:t>常用函数：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33BF20-A0DB-4F46-B259-4E84F4C78C7E}"/>
              </a:ext>
            </a:extLst>
          </p:cNvPr>
          <p:cNvSpPr/>
          <p:nvPr/>
        </p:nvSpPr>
        <p:spPr>
          <a:xfrm>
            <a:off x="1532107" y="2554914"/>
            <a:ext cx="5559136" cy="280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os.getcwd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Consolas" panose="020B0609020204030204" pitchFamily="49" charset="0"/>
              </a:rPr>
              <a:t>获取</a:t>
            </a:r>
            <a:r>
              <a:rPr lang="zh-CN" altLang="zh-CN" dirty="0">
                <a:latin typeface="Consolas" panose="020B0609020204030204" pitchFamily="49" charset="0"/>
              </a:rPr>
              <a:t>当前路径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os.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listdir()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Consolas" panose="020B0609020204030204" pitchFamily="49" charset="0"/>
              </a:rPr>
              <a:t>浏览</a:t>
            </a:r>
            <a:r>
              <a:rPr lang="zh-CN" altLang="zh-CN" dirty="0">
                <a:latin typeface="Consolas" panose="020B0609020204030204" pitchFamily="49" charset="0"/>
              </a:rPr>
              <a:t>当前目录下的文件都有哪些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os.mkdir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Consolas" panose="020B0609020204030204" pitchFamily="49" charset="0"/>
              </a:rPr>
              <a:t>创建</a:t>
            </a:r>
            <a:r>
              <a:rPr lang="zh-CN" altLang="zh-CN" dirty="0">
                <a:latin typeface="Consolas" panose="020B0609020204030204" pitchFamily="49" charset="0"/>
              </a:rPr>
              <a:t>文件夹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os.rmdir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Consolas" panose="020B0609020204030204" pitchFamily="49" charset="0"/>
              </a:rPr>
              <a:t>删除</a:t>
            </a:r>
            <a:r>
              <a:rPr lang="zh-CN" altLang="zh-CN" dirty="0">
                <a:latin typeface="Consolas" panose="020B0609020204030204" pitchFamily="49" charset="0"/>
              </a:rPr>
              <a:t>空的文件夹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os.remove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Consolas" panose="020B0609020204030204" pitchFamily="49" charset="0"/>
              </a:rPr>
              <a:t>删除</a:t>
            </a:r>
            <a:r>
              <a:rPr lang="zh-CN" altLang="zh-CN" dirty="0">
                <a:latin typeface="Consolas" panose="020B0609020204030204" pitchFamily="49" charset="0"/>
              </a:rPr>
              <a:t>文件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os.chdir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Consolas" panose="020B0609020204030204" pitchFamily="49" charset="0"/>
              </a:rPr>
              <a:t>切换</a:t>
            </a:r>
            <a:r>
              <a:rPr lang="zh-CN" altLang="zh-CN" dirty="0">
                <a:latin typeface="Consolas" panose="020B0609020204030204" pitchFamily="49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3563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模块：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</a:rPr>
              <a:t>【</a:t>
            </a:r>
            <a:r>
              <a:rPr lang="zh-CN" altLang="en-US" sz="2000">
                <a:latin typeface="Arial" panose="020B0604020202020204" pitchFamily="34" charset="0"/>
              </a:rPr>
              <a:t>练习</a:t>
            </a:r>
            <a:r>
              <a:rPr lang="en-US" altLang="zh-CN" sz="2000">
                <a:latin typeface="Arial" panose="020B0604020202020204" pitchFamily="34" charset="0"/>
              </a:rPr>
              <a:t>】</a:t>
            </a:r>
            <a:r>
              <a:rPr lang="zh-CN" altLang="en-US" sz="2000">
                <a:latin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Arial" panose="020B0604020202020204" pitchFamily="34" charset="0"/>
              </a:rPr>
              <a:t>遍历删除含有多个文件的文件夹</a:t>
            </a:r>
            <a:r>
              <a:rPr lang="zh-CN" altLang="en-US" sz="2000">
                <a:latin typeface="Arial" panose="020B0604020202020204" pitchFamily="34" charset="0"/>
              </a:rPr>
              <a:t>。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20F91B-074A-4F79-B886-07A74EC3B097}"/>
              </a:ext>
            </a:extLst>
          </p:cNvPr>
          <p:cNvSpPr txBox="1"/>
          <p:nvPr/>
        </p:nvSpPr>
        <p:spPr>
          <a:xfrm>
            <a:off x="6332706" y="6475282"/>
            <a:ext cx="280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</a:rPr>
              <a:t>代码见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L04.20_练习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</a:rPr>
              <a:t>py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9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339365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模块：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</a:rPr>
              <a:t>【</a:t>
            </a:r>
            <a:r>
              <a:rPr lang="zh-CN" altLang="en-US" sz="2000">
                <a:latin typeface="Arial" panose="020B0604020202020204" pitchFamily="34" charset="0"/>
              </a:rPr>
              <a:t>练习</a:t>
            </a:r>
            <a:r>
              <a:rPr lang="en-US" altLang="zh-CN" sz="2000">
                <a:latin typeface="Arial" panose="020B0604020202020204" pitchFamily="34" charset="0"/>
              </a:rPr>
              <a:t>】</a:t>
            </a:r>
            <a:r>
              <a:rPr lang="zh-CN" altLang="en-US" sz="2000">
                <a:latin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Arial" panose="020B0604020202020204" pitchFamily="34" charset="0"/>
              </a:rPr>
              <a:t>文件复制：设你的文件夹</a:t>
            </a:r>
            <a:r>
              <a:rPr lang="en-US" altLang="zh-CN" sz="2000">
                <a:solidFill>
                  <a:srgbClr val="7030A0"/>
                </a:solidFill>
                <a:latin typeface="Arial" panose="020B0604020202020204" pitchFamily="34" charset="0"/>
              </a:rPr>
              <a:t>p1</a:t>
            </a:r>
            <a:r>
              <a:rPr lang="zh-CN" altLang="en-US" sz="2000">
                <a:solidFill>
                  <a:srgbClr val="7030A0"/>
                </a:solidFill>
                <a:latin typeface="Arial" panose="020B0604020202020204" pitchFamily="34" charset="0"/>
              </a:rPr>
              <a:t>下包含多个文件，</a:t>
            </a:r>
            <a:r>
              <a:rPr lang="en-US" altLang="zh-CN" sz="2000">
                <a:solidFill>
                  <a:srgbClr val="7030A0"/>
                </a:solidFill>
                <a:latin typeface="Arial" panose="020B0604020202020204" pitchFamily="34" charset="0"/>
              </a:rPr>
              <a:t>p2</a:t>
            </a:r>
            <a:r>
              <a:rPr lang="zh-CN" altLang="en-US" sz="2000">
                <a:solidFill>
                  <a:srgbClr val="7030A0"/>
                </a:solidFill>
                <a:latin typeface="Arial" panose="020B0604020202020204" pitchFamily="34" charset="0"/>
              </a:rPr>
              <a:t>为空文件夹，编写函数使其能将</a:t>
            </a:r>
            <a:r>
              <a:rPr lang="en-US" altLang="zh-CN" sz="2000">
                <a:solidFill>
                  <a:srgbClr val="7030A0"/>
                </a:solidFill>
                <a:latin typeface="Arial" panose="020B0604020202020204" pitchFamily="34" charset="0"/>
              </a:rPr>
              <a:t>p1</a:t>
            </a:r>
            <a:r>
              <a:rPr lang="zh-CN" altLang="en-US" sz="2000">
                <a:solidFill>
                  <a:srgbClr val="7030A0"/>
                </a:solidFill>
                <a:latin typeface="Arial" panose="020B0604020202020204" pitchFamily="34" charset="0"/>
              </a:rPr>
              <a:t>下的文件复制到</a:t>
            </a:r>
            <a:r>
              <a:rPr lang="en-US" altLang="zh-CN" sz="2000">
                <a:solidFill>
                  <a:srgbClr val="7030A0"/>
                </a:solidFill>
                <a:latin typeface="Arial" panose="020B0604020202020204" pitchFamily="34" charset="0"/>
              </a:rPr>
              <a:t>p2</a:t>
            </a:r>
            <a:r>
              <a:rPr lang="zh-CN" altLang="en-US" sz="2000">
                <a:solidFill>
                  <a:srgbClr val="7030A0"/>
                </a:solidFill>
                <a:latin typeface="Arial" panose="020B0604020202020204" pitchFamily="34" charset="0"/>
              </a:rPr>
              <a:t>中</a:t>
            </a:r>
            <a:r>
              <a:rPr lang="zh-CN" altLang="en-US" sz="2000">
                <a:latin typeface="Arial" panose="020B0604020202020204" pitchFamily="34" charset="0"/>
              </a:rPr>
              <a:t>。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20F91B-074A-4F79-B886-07A74EC3B097}"/>
              </a:ext>
            </a:extLst>
          </p:cNvPr>
          <p:cNvSpPr txBox="1"/>
          <p:nvPr/>
        </p:nvSpPr>
        <p:spPr>
          <a:xfrm>
            <a:off x="6332706" y="6475282"/>
            <a:ext cx="280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latin typeface="Arial" panose="020B0604020202020204" pitchFamily="34" charset="0"/>
              </a:rPr>
              <a:t>代码见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zh-CN">
                <a:latin typeface="Arial" panose="020B0604020202020204" pitchFamily="34" charset="0"/>
              </a:rPr>
              <a:t>L04.20_练习</a:t>
            </a:r>
            <a:r>
              <a:rPr lang="en-US" altLang="zh-CN">
                <a:latin typeface="Arial" panose="020B0604020202020204" pitchFamily="34" charset="0"/>
              </a:rPr>
              <a:t>.py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9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CSV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CSV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51813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Comma-Separated Values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（逗号分隔值或字符分隔值），其文件以纯文本的形式存储表格数据。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可以把它理解为一个表格，只不过这个表格是以纯文本的形式显示的，单元格与单元格之间默认使用逗号进行分隔；每行数据之间使用换行进行分隔。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模块，提供了相应的函数，可以让我们很方便的读写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05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CSV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CSV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文件的写入示例：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48BA8-175C-436F-B635-60FBCD84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47" y="2041400"/>
            <a:ext cx="6589866" cy="1935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1283AD-5ACC-451E-B6AE-EDF4DED5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47" y="4157471"/>
            <a:ext cx="6225509" cy="2490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0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文件的读取和写入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CSV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文件的读写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将数据写入内存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CSV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CSV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文件的读取示例：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0D4B0E-09DF-4A89-A941-FB7D9496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47" y="2057174"/>
            <a:ext cx="6573996" cy="1610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85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将数据写入内存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将数据写入内存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将数据写入内存方法：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将数据写入内存 涉及到两个类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StringIO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&amp;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BytesIO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95D044-358F-413E-A396-0CDF3F573620}"/>
              </a:ext>
            </a:extLst>
          </p:cNvPr>
          <p:cNvSpPr txBox="1"/>
          <p:nvPr/>
        </p:nvSpPr>
        <p:spPr>
          <a:xfrm>
            <a:off x="628650" y="2873833"/>
            <a:ext cx="4572000" cy="39258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StringIO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s_io = StringIO()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把数据写入内存缓存起来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s_io.write(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s_io.write(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'word’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(s_io.getvalue())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s_io.close()</a:t>
            </a:r>
            <a:endParaRPr lang="zh-CN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09F7880-B0B4-4669-BAC5-0033C33C3199}"/>
              </a:ext>
            </a:extLst>
          </p:cNvPr>
          <p:cNvSpPr/>
          <p:nvPr/>
        </p:nvSpPr>
        <p:spPr>
          <a:xfrm>
            <a:off x="5318191" y="4270443"/>
            <a:ext cx="664320" cy="52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28B0E-087B-4C72-8788-E05EB924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96" y="4342936"/>
            <a:ext cx="1398183" cy="380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61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将数据写入内存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将数据写入内存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将数据写入内存方法：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将数据写入内存 涉及到两个类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StringIO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&amp;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BytesIO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2668AF-CAA5-4C38-87B2-A100C72EED1C}"/>
              </a:ext>
            </a:extLst>
          </p:cNvPr>
          <p:cNvSpPr txBox="1"/>
          <p:nvPr/>
        </p:nvSpPr>
        <p:spPr>
          <a:xfrm>
            <a:off x="628650" y="2873833"/>
            <a:ext cx="5408579" cy="13390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's.txt’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# file 需要的是一个文件流对象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's.txt'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34502E-FC65-4592-8D8F-0CC4E8B70954}"/>
              </a:ext>
            </a:extLst>
          </p:cNvPr>
          <p:cNvSpPr txBox="1"/>
          <p:nvPr/>
        </p:nvSpPr>
        <p:spPr>
          <a:xfrm>
            <a:off x="4396903" y="2676914"/>
            <a:ext cx="797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54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×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C9ED7-5207-4D67-B337-400367182A14}"/>
              </a:ext>
            </a:extLst>
          </p:cNvPr>
          <p:cNvSpPr txBox="1"/>
          <p:nvPr/>
        </p:nvSpPr>
        <p:spPr>
          <a:xfrm>
            <a:off x="5026538" y="2953913"/>
            <a:ext cx="2458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 AttributeError</a:t>
            </a:r>
            <a:endParaRPr kumimoji="0" lang="zh-CN" altLang="zh-CN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393D7FC-C934-411B-84D5-8E6D8B9A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19897"/>
            <a:ext cx="4157359" cy="2040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7CAC63-E7E6-4EFE-8D2D-224D57717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486" y="5096871"/>
            <a:ext cx="927387" cy="61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8A338F1D-B4A1-4AFD-9168-97CD48CCE1AE}"/>
              </a:ext>
            </a:extLst>
          </p:cNvPr>
          <p:cNvSpPr/>
          <p:nvPr/>
        </p:nvSpPr>
        <p:spPr>
          <a:xfrm>
            <a:off x="4911050" y="5139926"/>
            <a:ext cx="664320" cy="52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8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将数据写入内存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将数据写入内存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将数据写入内存方法：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将数据写入内存 涉及到两个类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StringIO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&amp;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BytesIO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8DF491-3322-441E-A35A-5186BC5B2689}"/>
              </a:ext>
            </a:extLst>
          </p:cNvPr>
          <p:cNvSpPr txBox="1"/>
          <p:nvPr/>
        </p:nvSpPr>
        <p:spPr>
          <a:xfrm>
            <a:off x="628650" y="2873833"/>
            <a:ext cx="5107021" cy="3002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BytesIO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b_io = BytesIO()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# write的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必须是二进制形式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b_io.write(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(b_io.getvalue().decode(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'utf8’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b_io.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61653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2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</a:t>
            </a:r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82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序列化和反序列化：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通过文件操作，我们可以将字符串写入到一个本地文件。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但是，如果一个对象（如列表、字典、元组等），就无法直接写入到一个文件里，需要对这个对象进行序列化，然后才能写入到文件里。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设计一套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，按照某种规则，把</a:t>
            </a:r>
            <a:r>
              <a:rPr lang="zh-CN" altLang="en-US" sz="200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内存中的数据转换为字节序列，保存到文件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，这就是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，反之，从</a:t>
            </a:r>
            <a:r>
              <a:rPr lang="zh-CN" altLang="en-US" sz="200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文件的字节序列恢复到内存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中，就是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中提供了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两个模块用来实现数据的序列化和反序列化。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78436C-7303-4803-923C-A9ED5ECF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685" y="5518835"/>
            <a:ext cx="5466945" cy="1188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C00F85-9DEB-4118-BBA7-0AFC28F4E8BA}"/>
              </a:ext>
            </a:extLst>
          </p:cNvPr>
          <p:cNvSpPr txBox="1"/>
          <p:nvPr/>
        </p:nvSpPr>
        <p:spPr>
          <a:xfrm>
            <a:off x="1283148" y="5795941"/>
            <a:ext cx="1945532" cy="8744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 </a:t>
            </a:r>
            <a:r>
              <a:rPr lang="zh-CN" altLang="en-US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只能写入</a:t>
            </a:r>
            <a:endParaRPr lang="en-US" altLang="zh-CN" sz="1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 或 二进制</a:t>
            </a:r>
            <a:endParaRPr lang="en-US" altLang="zh-CN" sz="1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90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序列化和反序列化：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将数据转换成为字符串（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repr/str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再写入文件，使用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将数据转换成为二进制 再写入文件，使用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模块。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78436C-7303-4803-923C-A9ED5ECF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30" y="2049704"/>
            <a:ext cx="5466945" cy="1188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C00F85-9DEB-4118-BBA7-0AFC28F4E8BA}"/>
              </a:ext>
            </a:extLst>
          </p:cNvPr>
          <p:cNvSpPr txBox="1"/>
          <p:nvPr/>
        </p:nvSpPr>
        <p:spPr>
          <a:xfrm>
            <a:off x="806493" y="2326810"/>
            <a:ext cx="1945532" cy="8744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 </a:t>
            </a:r>
            <a:r>
              <a:rPr lang="zh-CN" altLang="en-US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只能写入</a:t>
            </a:r>
            <a:endParaRPr lang="en-US" altLang="zh-CN" sz="1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 或 二进制</a:t>
            </a:r>
            <a:endParaRPr lang="en-US" altLang="zh-CN" sz="1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4BA078-DEED-4523-A82C-49C8DE6E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030" y="3397865"/>
            <a:ext cx="5429992" cy="1037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B87575-50B9-449A-8CC5-A1F54AEC7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030" y="5771480"/>
            <a:ext cx="4462019" cy="601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769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 json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的本质可以认为是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区别在于，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要使用双引号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“”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如：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'["Tom", "Toy"]'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652808-A03B-4F67-9C6D-297534DD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38857"/>
            <a:ext cx="3405448" cy="346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97A0B504-C8B5-464F-9E9E-786B9221C301}"/>
              </a:ext>
            </a:extLst>
          </p:cNvPr>
          <p:cNvSpPr/>
          <p:nvPr/>
        </p:nvSpPr>
        <p:spPr>
          <a:xfrm>
            <a:off x="3715996" y="4049368"/>
            <a:ext cx="664320" cy="52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5D9C75-A1C5-412C-A026-AD5D6D432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72" y="3506492"/>
            <a:ext cx="2644340" cy="1582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51B703E-E859-4691-85CA-03FFDC6F30F4}"/>
              </a:ext>
            </a:extLst>
          </p:cNvPr>
          <p:cNvSpPr txBox="1"/>
          <p:nvPr/>
        </p:nvSpPr>
        <p:spPr>
          <a:xfrm>
            <a:off x="261541" y="5277282"/>
            <a:ext cx="466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dumps</a:t>
            </a:r>
            <a:r>
              <a:rPr lang="zh-CN" altLang="zh-CN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的作用是将数据转换成为字符串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F53D6AE-DC8F-444D-B4A5-41E82627A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796" y="5309815"/>
            <a:ext cx="4116928" cy="1243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51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 json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里将数据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有两个方法：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dumps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：将数据转换为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字符串，不会将数据保存到文件里。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dump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：将数据转换成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字符串的同时，写入到指定文件。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06AC4-3A73-4407-A7F7-886D64C3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41" y="3589511"/>
            <a:ext cx="5951515" cy="778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BFCA38-8AB2-43F5-B5D4-8D058EAB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043" y="4992237"/>
            <a:ext cx="5249522" cy="1101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A45063-CFA3-436F-9F54-8F9C3446D402}"/>
              </a:ext>
            </a:extLst>
          </p:cNvPr>
          <p:cNvSpPr txBox="1"/>
          <p:nvPr/>
        </p:nvSpPr>
        <p:spPr>
          <a:xfrm>
            <a:off x="408561" y="52160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dump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93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 json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里将数据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也有两个方法：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loads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字符串加载成为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load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：读取文件，把读取的内容加载成为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8D9DB-5D90-43A8-951B-74D83A27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41" y="3584647"/>
            <a:ext cx="3687222" cy="778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65BAF9-F4D5-47CB-B13C-5520365E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14" y="4792582"/>
            <a:ext cx="4966382" cy="792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C09EB86-088D-4422-8A60-6A765CC9F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015108"/>
            <a:ext cx="4065256" cy="317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06849CC3-9103-4CE0-B28A-42C82F84C720}"/>
              </a:ext>
            </a:extLst>
          </p:cNvPr>
          <p:cNvSpPr/>
          <p:nvPr/>
        </p:nvSpPr>
        <p:spPr>
          <a:xfrm>
            <a:off x="3531170" y="5911260"/>
            <a:ext cx="664320" cy="52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43387A-F2FE-4E03-A4B0-D13098BDB096}"/>
              </a:ext>
            </a:extLst>
          </p:cNvPr>
          <p:cNvSpPr/>
          <p:nvPr/>
        </p:nvSpPr>
        <p:spPr>
          <a:xfrm>
            <a:off x="2169266" y="4078810"/>
            <a:ext cx="924127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82E8B6-4D39-4CBD-9005-B70828F84A13}"/>
              </a:ext>
            </a:extLst>
          </p:cNvPr>
          <p:cNvSpPr/>
          <p:nvPr/>
        </p:nvSpPr>
        <p:spPr>
          <a:xfrm>
            <a:off x="2226740" y="5295469"/>
            <a:ext cx="924127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0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7EC052-5D42-4F5E-8894-EA2FCC937858}"/>
              </a:ext>
            </a:extLst>
          </p:cNvPr>
          <p:cNvSpPr/>
          <p:nvPr/>
        </p:nvSpPr>
        <p:spPr>
          <a:xfrm>
            <a:off x="339365" y="1846206"/>
            <a:ext cx="5025433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能够打开文件并对文件进行读写操作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能操作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能将数据写入内存中暂存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能实现文件的序列化和反序列化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能处理程序中的异常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关键字的作用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能在程序运行中抛出自定义异常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E3C52F-2B5D-4C70-8B92-F0F000B899A5}"/>
              </a:ext>
            </a:extLst>
          </p:cNvPr>
          <p:cNvSpPr txBox="1"/>
          <p:nvPr/>
        </p:nvSpPr>
        <p:spPr>
          <a:xfrm>
            <a:off x="4767656" y="3215630"/>
            <a:ext cx="4036979" cy="2807948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无论是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，其操作流程基本都是一致的，首先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文件并创建文件对象，然后通过该文件对象对文件内容进行读取、写入、删除、修改等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，最后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并保存文件内容。</a:t>
            </a:r>
          </a:p>
        </p:txBody>
      </p:sp>
    </p:spTree>
    <p:extLst>
      <p:ext uri="{BB962C8B-B14F-4D97-AF65-F5344CB8AC3E}">
        <p14:creationId xmlns:p14="http://schemas.microsoft.com/office/powerpoint/2010/main" val="345864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 json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并不是所有的对象都可以直接转换成字符串。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下表列出了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 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 的对应关系。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6D81E782-3AE3-4B48-BA23-959910F0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268"/>
              </p:ext>
            </p:extLst>
          </p:nvPr>
        </p:nvGraphicFramePr>
        <p:xfrm>
          <a:off x="1537176" y="2665378"/>
          <a:ext cx="503918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590">
                  <a:extLst>
                    <a:ext uri="{9D8B030D-6E8A-4147-A177-3AD203B41FA5}">
                      <a16:colId xmlns:a16="http://schemas.microsoft.com/office/drawing/2014/main" val="2307721719"/>
                    </a:ext>
                  </a:extLst>
                </a:gridCol>
                <a:gridCol w="2519590">
                  <a:extLst>
                    <a:ext uri="{9D8B030D-6E8A-4147-A177-3AD203B41FA5}">
                      <a16:colId xmlns:a16="http://schemas.microsoft.com/office/drawing/2014/main" val="53398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Python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JSON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str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string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2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latin typeface="+mn-ea"/>
                          <a:ea typeface="+mn-ea"/>
                        </a:rPr>
                        <a:t>dict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latin typeface="+mn-ea"/>
                          <a:ea typeface="+mn-ea"/>
                        </a:rPr>
                        <a:t>object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8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int,float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number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3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None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null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2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200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000">
                          <a:latin typeface="+mn-ea"/>
                          <a:ea typeface="+mn-ea"/>
                        </a:rPr>
                        <a:t>tuple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latin typeface="+mn-ea"/>
                          <a:ea typeface="+mn-ea"/>
                        </a:rPr>
                        <a:t>array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False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false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True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 true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6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1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 pickle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pickle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模块可将数据转化为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形式。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dumps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里的数据转换成为二进制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dump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里的数据转换成为二进制，同时保存到文件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反序列化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loads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：将二进制加载成为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load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：读取文件里的二进制内容，并将文件的内容转换成为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9E9A064A-8FBA-4CFD-836E-BA3819E1163C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613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 pickle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9E9A064A-8FBA-4CFD-836E-BA3819E1163C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B6FFF5-843E-46B2-BBCA-ED9C75681C52}"/>
              </a:ext>
            </a:extLst>
          </p:cNvPr>
          <p:cNvSpPr txBox="1"/>
          <p:nvPr/>
        </p:nvSpPr>
        <p:spPr>
          <a:xfrm>
            <a:off x="4795732" y="3112315"/>
            <a:ext cx="39688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b'\x80\x03]q\x00(X\x03\x00\x00\x00Tomq\x01X\x06\x00\x00\x00\xe5\xbc\xa0\xe4\xb8\x89q\x02X\x03\x00\x00\x00toyq\x03e.'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8FFC5-E376-48AA-A891-A94EDC1D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4" y="2608628"/>
            <a:ext cx="3514814" cy="3631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8F3541A-4639-4483-9E30-CDF65B1FB7A5}"/>
              </a:ext>
            </a:extLst>
          </p:cNvPr>
          <p:cNvSpPr/>
          <p:nvPr/>
        </p:nvSpPr>
        <p:spPr>
          <a:xfrm>
            <a:off x="2029009" y="3581156"/>
            <a:ext cx="2600460" cy="26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1D96CF-8033-40F4-A51D-EBB5B6A71FE7}"/>
              </a:ext>
            </a:extLst>
          </p:cNvPr>
          <p:cNvSpPr txBox="1"/>
          <p:nvPr/>
        </p:nvSpPr>
        <p:spPr>
          <a:xfrm>
            <a:off x="4795732" y="5658499"/>
            <a:ext cx="396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['Tom', '张三', 'toy']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657CC54-DD45-4408-AE9B-B754B0D9A80B}"/>
              </a:ext>
            </a:extLst>
          </p:cNvPr>
          <p:cNvSpPr/>
          <p:nvPr/>
        </p:nvSpPr>
        <p:spPr>
          <a:xfrm>
            <a:off x="2029009" y="5711841"/>
            <a:ext cx="2600460" cy="26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82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 pickle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9E9A064A-8FBA-4CFD-836E-BA3819E1163C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877193-4A95-41A0-86B0-F4B56203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5" y="2608628"/>
            <a:ext cx="3538608" cy="2683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7714E9FE-5B44-4CC3-91E7-B6B1AAE85497}"/>
              </a:ext>
            </a:extLst>
          </p:cNvPr>
          <p:cNvSpPr/>
          <p:nvPr/>
        </p:nvSpPr>
        <p:spPr>
          <a:xfrm>
            <a:off x="2111799" y="4777986"/>
            <a:ext cx="2600460" cy="26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BB0356-F3BE-44C1-AE91-E12957DB3377}"/>
              </a:ext>
            </a:extLst>
          </p:cNvPr>
          <p:cNvSpPr txBox="1"/>
          <p:nvPr/>
        </p:nvSpPr>
        <p:spPr>
          <a:xfrm>
            <a:off x="4795732" y="4713519"/>
            <a:ext cx="40089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['Tom', '张四', 'toy']</a:t>
            </a:r>
          </a:p>
        </p:txBody>
      </p:sp>
    </p:spTree>
    <p:extLst>
      <p:ext uri="{BB962C8B-B14F-4D97-AF65-F5344CB8AC3E}">
        <p14:creationId xmlns:p14="http://schemas.microsoft.com/office/powerpoint/2010/main" val="2887284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 pickle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9E9A064A-8FBA-4CFD-836E-BA3819E1163C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81015-571F-4BCA-9776-AA77F510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4" y="2608628"/>
            <a:ext cx="4811357" cy="4061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522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 pickle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什么情况使用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什么时候使用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pickle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pickle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序列化是将对象按照一定的规则转换为二进制保存。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这个二进制只能在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里识别。它不能跨平台传递数据。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pickle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序列化会将对象的所有数据都保存。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只能保存一部分信息，作用是用来在不同的平台里传递数据。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里存储的数据都是基本的数据类型。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接口文档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数据库服务器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==&gt;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全栈工程师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467A2ADF-40D6-48D4-B512-4E8FEE3CC927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179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6.0  with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如下代码是我们常见的文件打开、读取、关闭的操作。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通常的操作当中经常会有忘记关闭的操作，那么我们可以：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不需要再手动的关闭文件。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467A2ADF-40D6-48D4-B512-4E8FEE3CC927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  With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509EA-502C-4188-BA2A-FA2C7405C026}"/>
              </a:ext>
            </a:extLst>
          </p:cNvPr>
          <p:cNvSpPr txBox="1"/>
          <p:nvPr/>
        </p:nvSpPr>
        <p:spPr>
          <a:xfrm>
            <a:off x="628650" y="2645496"/>
            <a:ext cx="4455268" cy="119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'p1/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渔夫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.jpg'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'rb'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file.read()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file.close()</a:t>
            </a:r>
            <a:endParaRPr kumimoji="0" lang="zh-CN" altLang="zh-CN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5EBAD1-C0B3-4D51-BE2A-4624BB252981}"/>
              </a:ext>
            </a:extLst>
          </p:cNvPr>
          <p:cNvSpPr txBox="1"/>
          <p:nvPr/>
        </p:nvSpPr>
        <p:spPr>
          <a:xfrm>
            <a:off x="628650" y="4482351"/>
            <a:ext cx="5489346" cy="877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'p1/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渔夫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.jpg'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rstream: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rstream.read() 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6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6.0  with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with as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语句操作上下文管理器（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context manager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），它能够帮助我们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自动分配并且释放资源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很多需要手动关闭的连接，如文件连接、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socket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连接、数据库连接，都可以使用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关键字自动关闭连接。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with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关键字后面的对象，需要实现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__enter__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__exit__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444444"/>
                </a:solidFill>
                <a:effectLst/>
                <a:latin typeface="Helvetica Neue"/>
              </a:rPr>
              <a:t>简单的理解，同时包含 </a:t>
            </a:r>
            <a:r>
              <a:rPr lang="en-US" altLang="zh-CN" sz="2000" b="0" i="0">
                <a:solidFill>
                  <a:srgbClr val="444444"/>
                </a:solidFill>
                <a:effectLst/>
                <a:latin typeface="Helvetica Neue"/>
              </a:rPr>
              <a:t>__enter__() </a:t>
            </a:r>
            <a:r>
              <a:rPr lang="zh-CN" altLang="en-US" sz="2000" b="0" i="0">
                <a:solidFill>
                  <a:srgbClr val="444444"/>
                </a:solidFill>
                <a:effectLst/>
                <a:latin typeface="Helvetica Neue"/>
              </a:rPr>
              <a:t>和 </a:t>
            </a:r>
            <a:r>
              <a:rPr lang="en-US" altLang="zh-CN" sz="2000" b="0" i="0">
                <a:solidFill>
                  <a:srgbClr val="444444"/>
                </a:solidFill>
                <a:effectLst/>
                <a:latin typeface="Helvetica Neue"/>
              </a:rPr>
              <a:t>__exit__() </a:t>
            </a:r>
            <a:r>
              <a:rPr lang="zh-CN" altLang="en-US" sz="2000" b="0" i="0">
                <a:solidFill>
                  <a:srgbClr val="444444"/>
                </a:solidFill>
                <a:effectLst/>
                <a:latin typeface="Helvetica Neue"/>
              </a:rPr>
              <a:t>方法的对象就是上下文管理器。常见构建上下文管理器的方式有 </a:t>
            </a:r>
            <a:r>
              <a:rPr lang="en-US" altLang="zh-CN" sz="2000" b="0" i="0">
                <a:solidFill>
                  <a:srgbClr val="444444"/>
                </a:solidFill>
                <a:effectLst/>
                <a:latin typeface="Helvetica Neue"/>
              </a:rPr>
              <a:t>2 </a:t>
            </a:r>
            <a:r>
              <a:rPr lang="zh-CN" altLang="en-US" sz="2000" b="0" i="0">
                <a:solidFill>
                  <a:srgbClr val="444444"/>
                </a:solidFill>
                <a:effectLst/>
                <a:latin typeface="Helvetica Neue"/>
              </a:rPr>
              <a:t>种，分别是基于类实现和基于生成器实现</a:t>
            </a:r>
            <a:r>
              <a:rPr lang="zh-CN" altLang="en-US" sz="2000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b="0" i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关于上下文管理器参见：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http://c.biancheng.net/view/5319.html</a:t>
            </a: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467A2ADF-40D6-48D4-B512-4E8FEE3CC927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  With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4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6.0  with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上下文管理器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了解即可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467A2ADF-40D6-48D4-B512-4E8FEE3CC927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  With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0E97CA-8A19-45C7-BFFB-22CE4391116F}"/>
              </a:ext>
            </a:extLst>
          </p:cNvPr>
          <p:cNvSpPr txBox="1"/>
          <p:nvPr/>
        </p:nvSpPr>
        <p:spPr>
          <a:xfrm>
            <a:off x="628650" y="2145361"/>
            <a:ext cx="6618456" cy="36933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__enter__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'__enter__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方法被执行了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__exit__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exc_type, exc_val, exc_tb):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creat_obj():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Demo()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creat_obj()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7CB4B-498D-4CC1-AEBC-CAC48DBF9E27}"/>
              </a:ext>
            </a:extLst>
          </p:cNvPr>
          <p:cNvSpPr txBox="1"/>
          <p:nvPr/>
        </p:nvSpPr>
        <p:spPr>
          <a:xfrm>
            <a:off x="3943349" y="4865470"/>
            <a:ext cx="5006097" cy="1884618"/>
          </a:xfrm>
          <a:prstGeom prst="rect">
            <a:avLst/>
          </a:prstGeom>
          <a:ln w="28575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这里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变量d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不是 creat_obj 的返回结果，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它是创建的对象 Demo()调用__enter__之后的返回结果。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 = creat_obj().__enter__()</a:t>
            </a:r>
          </a:p>
        </p:txBody>
      </p:sp>
    </p:spTree>
    <p:extLst>
      <p:ext uri="{BB962C8B-B14F-4D97-AF65-F5344CB8AC3E}">
        <p14:creationId xmlns:p14="http://schemas.microsoft.com/office/powerpoint/2010/main" val="91179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6.0  with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id="{467A2ADF-40D6-48D4-B512-4E8FEE3CC927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  With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3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打开文件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里使用内置函数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打开并操作一个文件。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参数介绍：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file：用来指定打开的文件（文件的路径）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mode：打开文件的模式，默认是 'r'，表示只读方式打开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encoding：打开文件时的编码方式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中默认是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open 函数会有一个返回值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打开的文件对象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229796-CA14-47E8-ACB2-35D549B60085}"/>
              </a:ext>
            </a:extLst>
          </p:cNvPr>
          <p:cNvSpPr txBox="1"/>
          <p:nvPr/>
        </p:nvSpPr>
        <p:spPr>
          <a:xfrm>
            <a:off x="919114" y="2669477"/>
            <a:ext cx="5198882" cy="5029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9D5D-6FA4-441B-AA1C-76DAFE5D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4" y="5832360"/>
            <a:ext cx="6915340" cy="597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268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错误输出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代码示例（标准输入）：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编写代码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实现一直不断接收用户的输入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input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就是读取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sys.stdin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里的内容。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D2CDA1-BE9C-42AB-9B9B-161012F2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15441"/>
            <a:ext cx="3646835" cy="1670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A0236B-4B89-4293-AF72-69B8E4A4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379" y="2566803"/>
            <a:ext cx="819617" cy="1694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53C5980-26A6-43F2-B6A7-B97E141E5E84}"/>
              </a:ext>
            </a:extLst>
          </p:cNvPr>
          <p:cNvSpPr/>
          <p:nvPr/>
        </p:nvSpPr>
        <p:spPr>
          <a:xfrm>
            <a:off x="4454772" y="3188102"/>
            <a:ext cx="664320" cy="52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9E9DAB-6A37-4EC7-8C9A-42D519D4C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664" y="4570822"/>
            <a:ext cx="3706678" cy="1670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AB4E373-275D-4B01-865C-3EBB3525ED98}"/>
              </a:ext>
            </a:extLst>
          </p:cNvPr>
          <p:cNvSpPr txBox="1"/>
          <p:nvPr/>
        </p:nvSpPr>
        <p:spPr>
          <a:xfrm>
            <a:off x="261541" y="4442337"/>
            <a:ext cx="290912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增加程序结束标志：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72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错误输出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86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代码示例（标准输出和错误输出）：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chemeClr val="dk1"/>
                </a:solidFill>
                <a:latin typeface="+mn-ea"/>
              </a:rPr>
              <a:t>sys.stdout 和 sys.stderr</a:t>
            </a:r>
            <a:r>
              <a:rPr lang="en-US" altLang="zh-CN" sz="2000">
                <a:solidFill>
                  <a:schemeClr val="dk1"/>
                </a:solidFill>
                <a:latin typeface="+mn-ea"/>
              </a:rPr>
              <a:t> </a:t>
            </a:r>
            <a:r>
              <a:rPr lang="zh-CN" altLang="zh-CN" sz="2000">
                <a:solidFill>
                  <a:schemeClr val="dk1"/>
                </a:solidFill>
                <a:latin typeface="+mn-ea"/>
              </a:rPr>
              <a:t>默认都是</a:t>
            </a:r>
            <a:r>
              <a:rPr lang="zh-CN" altLang="en-US" sz="2000">
                <a:solidFill>
                  <a:schemeClr val="dk1"/>
                </a:solidFill>
                <a:latin typeface="+mn-ea"/>
              </a:rPr>
              <a:t>输出</a:t>
            </a:r>
            <a:r>
              <a:rPr lang="zh-CN" altLang="zh-CN" sz="2000">
                <a:solidFill>
                  <a:schemeClr val="dk1"/>
                </a:solidFill>
                <a:latin typeface="+mn-ea"/>
              </a:rPr>
              <a:t>在控制台。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69BAA1-9255-4D02-9666-4D26D7BA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9" y="2842968"/>
            <a:ext cx="2055708" cy="717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7DE4BE-0A6B-4CC9-A4E5-422BFC0A9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49" y="4480413"/>
            <a:ext cx="4442169" cy="1397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C8246693-9D18-4496-83FB-879EF98A2386}"/>
              </a:ext>
            </a:extLst>
          </p:cNvPr>
          <p:cNvSpPr/>
          <p:nvPr/>
        </p:nvSpPr>
        <p:spPr>
          <a:xfrm>
            <a:off x="1192122" y="3780022"/>
            <a:ext cx="408562" cy="4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F388C2-BB26-462A-BEA4-A790849A3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8" y="2607473"/>
            <a:ext cx="8749441" cy="35793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DE14C09-946E-4266-94A4-2B7B92407F64}"/>
              </a:ext>
            </a:extLst>
          </p:cNvPr>
          <p:cNvSpPr txBox="1"/>
          <p:nvPr/>
        </p:nvSpPr>
        <p:spPr>
          <a:xfrm>
            <a:off x="2980980" y="3182147"/>
            <a:ext cx="2982080" cy="126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dk1"/>
                </a:solidFill>
                <a:latin typeface="+mn-ea"/>
              </a:rPr>
              <a:t>标准输出</a:t>
            </a:r>
            <a:endParaRPr lang="en-US" altLang="zh-CN" sz="2000">
              <a:solidFill>
                <a:schemeClr val="dk1"/>
              </a:solidFill>
              <a:latin typeface="+mn-ea"/>
            </a:endParaRPr>
          </a:p>
          <a:p>
            <a:endParaRPr lang="en-US" altLang="zh-CN" sz="2000">
              <a:solidFill>
                <a:schemeClr val="dk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dk1"/>
                </a:solidFill>
                <a:latin typeface="+mn-ea"/>
              </a:rPr>
              <a:t>错误输出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79985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错误输出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代码示例（标准输出和错误输出）：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chemeClr val="dk1"/>
                </a:solidFill>
                <a:latin typeface="+mn-ea"/>
              </a:rPr>
              <a:t>sys.stdout 和 sys.stderr</a:t>
            </a:r>
            <a:r>
              <a:rPr lang="en-US" altLang="zh-CN" sz="2000">
                <a:solidFill>
                  <a:schemeClr val="dk1"/>
                </a:solidFill>
                <a:latin typeface="+mn-ea"/>
              </a:rPr>
              <a:t> </a:t>
            </a:r>
            <a:r>
              <a:rPr lang="zh-CN" altLang="zh-CN" sz="2000">
                <a:solidFill>
                  <a:schemeClr val="dk1"/>
                </a:solidFill>
                <a:latin typeface="+mn-ea"/>
              </a:rPr>
              <a:t>默认都是</a:t>
            </a:r>
            <a:r>
              <a:rPr lang="zh-CN" altLang="en-US" sz="2000">
                <a:solidFill>
                  <a:schemeClr val="dk1"/>
                </a:solidFill>
                <a:latin typeface="+mn-ea"/>
              </a:rPr>
              <a:t>输出</a:t>
            </a:r>
            <a:r>
              <a:rPr lang="zh-CN" altLang="zh-CN" sz="2000">
                <a:solidFill>
                  <a:schemeClr val="dk1"/>
                </a:solidFill>
                <a:latin typeface="+mn-ea"/>
              </a:rPr>
              <a:t>在控制台。</a:t>
            </a:r>
            <a:endParaRPr lang="en-US" altLang="zh-CN" sz="2000">
              <a:solidFill>
                <a:schemeClr val="dk1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+mn-ea"/>
                <a:ea typeface="微软雅黑" panose="020B0503020204020204" pitchFamily="34" charset="-122"/>
                <a:sym typeface="+mn-ea"/>
              </a:rPr>
              <a:t>代码示例：</a:t>
            </a:r>
            <a:r>
              <a:rPr lang="zh-CN" altLang="en-US" sz="2000">
                <a:solidFill>
                  <a:srgbClr val="7030A0"/>
                </a:solidFill>
                <a:latin typeface="+mn-ea"/>
                <a:ea typeface="微软雅黑" panose="020B0503020204020204" pitchFamily="34" charset="-122"/>
                <a:sym typeface="+mn-ea"/>
              </a:rPr>
              <a:t>更改输出位置 </a:t>
            </a:r>
            <a:r>
              <a:rPr lang="zh-CN" altLang="en-US" sz="2000">
                <a:solidFill>
                  <a:schemeClr val="dk1"/>
                </a:solidFill>
                <a:latin typeface="+mn-ea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01EE23-884E-4CF8-A756-7F83AB2E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3" y="3463156"/>
            <a:ext cx="6948793" cy="1188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0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打开文件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xxx.txt  写入时，默认使用utf-8编码格式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在windows操作系统中，默认使用gbk编码格式打开文件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解决方案：写入和读取使用相同的编码格式。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77F7A4-E165-4233-95A7-57235299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79501"/>
            <a:ext cx="6729537" cy="918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5833DE-2B2C-4011-B04E-6D0A55D3F91C}"/>
              </a:ext>
            </a:extLst>
          </p:cNvPr>
          <p:cNvSpPr/>
          <p:nvPr/>
        </p:nvSpPr>
        <p:spPr>
          <a:xfrm>
            <a:off x="3472774" y="3278220"/>
            <a:ext cx="2714017" cy="272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1702AD-3ED8-4585-82D3-97DA30C2A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372576"/>
            <a:ext cx="5089116" cy="598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8464B20D-D68E-4E7D-BA43-0200FE5714FA}"/>
              </a:ext>
            </a:extLst>
          </p:cNvPr>
          <p:cNvSpPr/>
          <p:nvPr/>
        </p:nvSpPr>
        <p:spPr>
          <a:xfrm>
            <a:off x="836579" y="6245157"/>
            <a:ext cx="505838" cy="288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98CE67-BE2C-436D-ACA8-6C50A4E2C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690" y="6245155"/>
            <a:ext cx="1796547" cy="28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49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关闭文件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操作完成之后，需要关闭文件。使用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文件对象名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.close()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F03A55-8E7F-4783-BAB2-5AD8479A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51789"/>
            <a:ext cx="5481980" cy="947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07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文件的路径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文件的路径分为两种：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绝对路径：包含磁盘名字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F:\WORK\pyprj\Lec04.0_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文件与文件夹操作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\xxx.txt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表示转义字符，使用时，需注意。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相对路径：相对当前文件；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涉及返回上一层路径时，使用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../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3A029-D771-4EF7-818B-631B4086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4" y="3989937"/>
            <a:ext cx="7676691" cy="786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09881C-55F1-4A1C-A291-AF56FBA7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5402573"/>
            <a:ext cx="3562825" cy="786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1E9C488-EFA8-47E3-836C-36CA36AAFBCA}"/>
              </a:ext>
            </a:extLst>
          </p:cNvPr>
          <p:cNvSpPr txBox="1"/>
          <p:nvPr/>
        </p:nvSpPr>
        <p:spPr>
          <a:xfrm>
            <a:off x="4628712" y="5868969"/>
            <a:ext cx="4213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./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可以省略不写，表示当前文件夹</a:t>
            </a:r>
          </a:p>
        </p:txBody>
      </p:sp>
    </p:spTree>
    <p:extLst>
      <p:ext uri="{BB962C8B-B14F-4D97-AF65-F5344CB8AC3E}">
        <p14:creationId xmlns:p14="http://schemas.microsoft.com/office/powerpoint/2010/main" val="225805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文件的路径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windows系统里，文件夹之间使用 \ 分隔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非windows系统里，文件夹之间使用 / 分隔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路径书写的时候，推荐使用 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’分隔。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0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文件的打开和关闭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文件的打开方式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mode：打开文件的模式，默认是 'r'，表示只读方式打开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2CAF14-5E6D-455F-B973-94AF14B9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2" y="3001491"/>
            <a:ext cx="7919016" cy="2586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07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26590</TotalTime>
  <Words>2878</Words>
  <Application>Microsoft Office PowerPoint</Application>
  <PresentationFormat>全屏显示(4:3)</PresentationFormat>
  <Paragraphs>365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Helvetica Neue</vt:lpstr>
      <vt:lpstr>宋体</vt:lpstr>
      <vt:lpstr>微软雅黑</vt:lpstr>
      <vt:lpstr>Arial</vt:lpstr>
      <vt:lpstr>Calibri</vt:lpstr>
      <vt:lpstr>Calibri Light</vt:lpstr>
      <vt:lpstr>Century Gothic</vt:lpstr>
      <vt:lpstr>Consolas</vt:lpstr>
      <vt:lpstr>Wingdings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Administrator</cp:lastModifiedBy>
  <cp:revision>2105</cp:revision>
  <dcterms:created xsi:type="dcterms:W3CDTF">2017-02-20T09:48:42Z</dcterms:created>
  <dcterms:modified xsi:type="dcterms:W3CDTF">2021-12-30T16:03:14Z</dcterms:modified>
</cp:coreProperties>
</file>