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  <p:sldMasterId id="2147483692" r:id="rId4"/>
  </p:sldMasterIdLst>
  <p:notesMasterIdLst>
    <p:notesMasterId r:id="rId35"/>
  </p:notesMasterIdLst>
  <p:sldIdLst>
    <p:sldId id="374" r:id="rId5"/>
    <p:sldId id="667" r:id="rId6"/>
    <p:sldId id="1947" r:id="rId7"/>
    <p:sldId id="1972" r:id="rId8"/>
    <p:sldId id="1973" r:id="rId9"/>
    <p:sldId id="1975" r:id="rId10"/>
    <p:sldId id="1976" r:id="rId11"/>
    <p:sldId id="1977" r:id="rId12"/>
    <p:sldId id="1978" r:id="rId13"/>
    <p:sldId id="1979" r:id="rId14"/>
    <p:sldId id="1980" r:id="rId15"/>
    <p:sldId id="1981" r:id="rId16"/>
    <p:sldId id="1982" r:id="rId17"/>
    <p:sldId id="1983" r:id="rId18"/>
    <p:sldId id="1984" r:id="rId19"/>
    <p:sldId id="1985" r:id="rId20"/>
    <p:sldId id="1986" r:id="rId21"/>
    <p:sldId id="1987" r:id="rId22"/>
    <p:sldId id="1988" r:id="rId23"/>
    <p:sldId id="1989" r:id="rId24"/>
    <p:sldId id="1990" r:id="rId25"/>
    <p:sldId id="1991" r:id="rId26"/>
    <p:sldId id="1992" r:id="rId27"/>
    <p:sldId id="1993" r:id="rId28"/>
    <p:sldId id="1994" r:id="rId29"/>
    <p:sldId id="1995" r:id="rId30"/>
    <p:sldId id="1996" r:id="rId31"/>
    <p:sldId id="1974" r:id="rId32"/>
    <p:sldId id="1997" r:id="rId33"/>
    <p:sldId id="27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CC33"/>
    <a:srgbClr val="F35856"/>
    <a:srgbClr val="DEEBF7"/>
    <a:srgbClr val="406DA5"/>
    <a:srgbClr val="DAE3F3"/>
    <a:srgbClr val="C6DFF5"/>
    <a:srgbClr val="7EB4DA"/>
    <a:srgbClr val="68C0C2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65" autoAdjust="0"/>
  </p:normalViewPr>
  <p:slideViewPr>
    <p:cSldViewPr snapToGrid="0">
      <p:cViewPr varScale="1">
        <p:scale>
          <a:sx n="80" d="100"/>
          <a:sy n="80" d="100"/>
        </p:scale>
        <p:origin x="-154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2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32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54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8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6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74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0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22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74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0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95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18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0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84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0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8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97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16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7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31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5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6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4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7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1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9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8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35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8833F8-F44B-4AED-AFF0-33CCB9D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A067C25-8076-4CAE-A89C-0C5F8663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23C98C0-B761-4585-BE10-6C4D0DA0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4DD590F-E6C9-414C-A8FC-01B956D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0932219-54F6-4B76-AD13-B28A1761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06A8800-ED66-4766-A601-2FA2F91D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8799FF7-C278-4265-8D60-726059E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57D408B-BB2B-4D4F-AFFC-B5A62C37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3D40D2F-8ACE-4DA9-8D21-22FEF946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C9498DE-6E4F-4FFA-8909-628EC64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F5409F6-BE41-4398-A6D4-B45B21B3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22B296B-6B29-4CCC-97D1-BF02818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5FCAEEF-94F9-45FE-AD39-A181FD9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EBBDBF4-72ED-4481-B29B-3E81209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B1EC02-7783-4A35-88E8-1CE78C4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1FBD4BE-B5D0-42D4-BAA1-012C4B9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379B7DC-419F-482E-9290-3ED6106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793DA1E-FAB2-4B74-8DB7-69FF12B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81E486C-78D9-410E-9BB5-7B90D9E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43D9ECD-CCF1-4864-BAB5-EF15154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AD95E24-93DE-4C84-A63B-429DFDD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763D02-BF5F-42F0-996C-282F962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21A6F9F-1215-4CF9-89F8-AE5CEB40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8135175-F24B-46E2-AB9D-C7AD3EF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AF0AB76-C56F-4383-8342-3E173A0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9F6F699-13C5-4FBC-9E3C-1E49EED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C1FEF12-5DEA-427F-81C4-D2D29D6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28DC47-E54D-4E61-B552-DE6123F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7318EC1-55D6-40B8-B9B0-36655011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457AC80-FC2E-4244-B552-E99475CB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36ACC1A-005B-48B6-AC46-38DD3676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0ED9AB3-705A-4E23-A394-7C1AC9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DC6F3F0-82D6-4FFE-8DC1-1C7AD06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98C7E0-7CF2-48FE-98CD-035861C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D16FA42-7935-4C9D-96BA-6168CB9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5913E7-A444-46A0-8016-8D0CA91D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6C33246-C23E-4F63-A740-44F36EE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CA22547-D1C6-4CC9-BCE2-24805040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E61328D-EBC9-4BE0-B7BC-34AC4D79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C2C966E-0842-457B-8B8C-9FB064E5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1B9450D-5C45-47E0-9E72-28E3461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4B8D126-748D-47DC-8C20-29F3AF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C82A81A-15FC-4955-A68E-FEAA71B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2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2F14DC0-CA6E-434F-960B-B88DCD979203}"/>
              </a:ext>
            </a:extLst>
          </p:cNvPr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51BE896-7B97-41AB-B0B0-7C67BBA1A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/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4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7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39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1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53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5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45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06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3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01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75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4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B40-7A4E-4186-B255-4D67ED0C40AC}" type="datetimeFigureOut">
              <a:rPr lang="zh-CN" altLang="en-US" smtClean="0"/>
              <a:pPr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3D34-E332-4D0B-864C-165E0D63E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854ED4-AA9A-410C-B480-42875691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EDF827F-BD43-4848-BF8A-33FAA813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93F57F-1C17-480F-BBC1-363AAD7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46617B0-D82B-4BED-B775-50EDC6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CBB056D-5E16-4E4E-A6CC-736A0DD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9303C7-65B8-4C21-A9D9-8BF6D2C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96BB9AB-B3FD-43C0-9F10-8A97856F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D1F1E64-2667-437A-96DB-998214A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8CE172-FAD2-4CCA-9F34-5B7FEE8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62B043-B09B-4353-AF22-30F1DA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62E59E-155E-4A07-AF5F-B86A237C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EB43223-FBBF-4F1B-92DC-F51B441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083CA5B-69BD-478D-B018-C35CE65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12F345E-AE9F-401E-BF0A-F0B6697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7197BE-5985-4772-87BB-764CD2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7D07314-3B4C-46B5-BD0A-CD4A7FECDDF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50" r:id="rId4"/>
    <p:sldLayoutId id="2147483657" r:id="rId5"/>
    <p:sldLayoutId id="214748367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D04544C-FDEF-418A-8888-4DF8CCA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363A222-5833-446A-A6DA-807F01DF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560D8BF-A1E1-4C10-899C-A701260B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3A4094E-D159-4A15-BEF8-37CFE0D7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DB40744-1DE5-4990-9A61-FF30C2E0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="" xmlns:a16="http://schemas.microsoft.com/office/drawing/2014/main" id="{A825546A-FCFD-4F0E-A2A2-E7E4FBD0EB1D}"/>
              </a:ext>
            </a:extLst>
          </p:cNvPr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斜纹 7">
            <a:extLst>
              <a:ext uri="{FF2B5EF4-FFF2-40B4-BE49-F238E27FC236}">
                <a16:creationId xmlns="" xmlns:a16="http://schemas.microsoft.com/office/drawing/2014/main" id="{D01FDB34-971C-4120-BDE0-4F2B9335B278}"/>
              </a:ext>
            </a:extLst>
          </p:cNvPr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79198C16-EE4C-476F-8369-EC84F987DD5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8A1815C-7AA9-4804-A8B1-D0D93C3F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13"/>
            <a:ext cx="9144000" cy="52144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BB68578-64EB-4F3A-8426-995363241F2F}"/>
              </a:ext>
            </a:extLst>
          </p:cNvPr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7878111-C62D-49D1-B347-5EBCC850B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" y="131040"/>
            <a:ext cx="1472097" cy="14763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5539E60-BB39-4FE8-BE7F-EFE45CBA0B09}"/>
              </a:ext>
            </a:extLst>
          </p:cNvPr>
          <p:cNvSpPr txBox="1"/>
          <p:nvPr/>
        </p:nvSpPr>
        <p:spPr>
          <a:xfrm>
            <a:off x="1748673" y="1486166"/>
            <a:ext cx="5646654" cy="13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异常处理机制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修改右侧代码使避免报错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修改如下：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4ACD8EB-A337-42FD-90BA-B1F8E5128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355" y="2057175"/>
            <a:ext cx="1925527" cy="2053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84EE0D7-B095-4304-A7B8-50B760D84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224" y="3070917"/>
            <a:ext cx="3315776" cy="2514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A3CFAA5-900B-4C33-A42E-9602467CDE9B}"/>
              </a:ext>
            </a:extLst>
          </p:cNvPr>
          <p:cNvSpPr txBox="1"/>
          <p:nvPr/>
        </p:nvSpPr>
        <p:spPr>
          <a:xfrm>
            <a:off x="261541" y="5908568"/>
            <a:ext cx="566260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如果程序报错，会立刻跳到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3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异常处理机制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下列代码，输出结果是什么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84DCCB6-2881-4E39-9FBD-F918C5CC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822620"/>
            <a:ext cx="3166783" cy="2702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B45D173-A937-4B95-81A8-FA50951B3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939" y="5841757"/>
            <a:ext cx="2167493" cy="559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617F10E-8E5C-411A-B744-59EF4D787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60" y="2822619"/>
            <a:ext cx="3177410" cy="2702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A493F0C-03A4-40E5-BEC7-37CCC145D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177" y="5851489"/>
            <a:ext cx="2167493" cy="549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箭头: 右 16">
            <a:extLst>
              <a:ext uri="{FF2B5EF4-FFF2-40B4-BE49-F238E27FC236}">
                <a16:creationId xmlns="" xmlns:a16="http://schemas.microsoft.com/office/drawing/2014/main" id="{C6034A67-B0FE-455D-80A8-4F7C1E6A02F4}"/>
              </a:ext>
            </a:extLst>
          </p:cNvPr>
          <p:cNvSpPr/>
          <p:nvPr/>
        </p:nvSpPr>
        <p:spPr>
          <a:xfrm>
            <a:off x="716198" y="5941313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="" xmlns:a16="http://schemas.microsoft.com/office/drawing/2014/main" id="{34311A53-2ABE-4E10-96D7-B062F499A8D6}"/>
              </a:ext>
            </a:extLst>
          </p:cNvPr>
          <p:cNvSpPr/>
          <p:nvPr/>
        </p:nvSpPr>
        <p:spPr>
          <a:xfrm>
            <a:off x="4572000" y="5941312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8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异常使用场景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 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语句用来处理程序运行过程中的异常。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那应该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怎么修改代码从而防止报错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呢？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B30C4FE-AC29-40ED-B4BA-66392CC611EA}"/>
              </a:ext>
            </a:extLst>
          </p:cNvPr>
          <p:cNvSpPr/>
          <p:nvPr/>
        </p:nvSpPr>
        <p:spPr>
          <a:xfrm>
            <a:off x="628650" y="2920956"/>
            <a:ext cx="3064213" cy="12929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file.close()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="" xmlns:a16="http://schemas.microsoft.com/office/drawing/2014/main" id="{61AA61A2-0242-4C63-AC56-CFE2874EC081}"/>
              </a:ext>
            </a:extLst>
          </p:cNvPr>
          <p:cNvSpPr/>
          <p:nvPr/>
        </p:nvSpPr>
        <p:spPr>
          <a:xfrm>
            <a:off x="3877687" y="3387453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5DE90B1-AB88-41CC-AE8B-F29BBC3E2102}"/>
              </a:ext>
            </a:extLst>
          </p:cNvPr>
          <p:cNvSpPr/>
          <p:nvPr/>
        </p:nvSpPr>
        <p:spPr>
          <a:xfrm>
            <a:off x="4572000" y="3244248"/>
            <a:ext cx="376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FileNotFoundError: [Errno 2] No such file or directory: 'f1.txt'</a:t>
            </a:r>
          </a:p>
        </p:txBody>
      </p:sp>
    </p:spTree>
    <p:extLst>
      <p:ext uri="{BB962C8B-B14F-4D97-AF65-F5344CB8AC3E}">
        <p14:creationId xmlns:p14="http://schemas.microsoft.com/office/powerpoint/2010/main" val="16644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931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异常使用场景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 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语句用来处理程序运行过程中的异常。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那应该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怎么修改代码从而防止报错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呢？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B30C4FE-AC29-40ED-B4BA-66392CC611EA}"/>
              </a:ext>
            </a:extLst>
          </p:cNvPr>
          <p:cNvSpPr/>
          <p:nvPr/>
        </p:nvSpPr>
        <p:spPr>
          <a:xfrm>
            <a:off x="628650" y="2599937"/>
            <a:ext cx="3064213" cy="1026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= </a:t>
            </a:r>
            <a:r>
              <a:rPr lang="zh-CN" altLang="zh-CN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/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file.close()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="" xmlns:a16="http://schemas.microsoft.com/office/drawing/2014/main" id="{61AA61A2-0242-4C63-AC56-CFE2874EC081}"/>
              </a:ext>
            </a:extLst>
          </p:cNvPr>
          <p:cNvSpPr/>
          <p:nvPr/>
        </p:nvSpPr>
        <p:spPr>
          <a:xfrm>
            <a:off x="3877687" y="3066434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5DE90B1-AB88-41CC-AE8B-F29BBC3E2102}"/>
              </a:ext>
            </a:extLst>
          </p:cNvPr>
          <p:cNvSpPr/>
          <p:nvPr/>
        </p:nvSpPr>
        <p:spPr>
          <a:xfrm>
            <a:off x="4572000" y="2923229"/>
            <a:ext cx="3764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FileNotFoundError: [Errno 2] No such file or directory: 'f1.txt'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3ABDB11-D377-4E75-8A82-9A81C356735A}"/>
              </a:ext>
            </a:extLst>
          </p:cNvPr>
          <p:cNvSpPr/>
          <p:nvPr/>
        </p:nvSpPr>
        <p:spPr>
          <a:xfrm>
            <a:off x="1188378" y="4525410"/>
            <a:ext cx="3502510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file.close()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出错啦！！！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="" xmlns:a16="http://schemas.microsoft.com/office/drawing/2014/main" id="{68C0460E-1722-47F1-93C3-76DC85F54BD6}"/>
              </a:ext>
            </a:extLst>
          </p:cNvPr>
          <p:cNvSpPr/>
          <p:nvPr/>
        </p:nvSpPr>
        <p:spPr>
          <a:xfrm>
            <a:off x="4925032" y="5225457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9FC67A48-BC49-4A94-B565-FB9F4A36B596}"/>
              </a:ext>
            </a:extLst>
          </p:cNvPr>
          <p:cNvSpPr/>
          <p:nvPr/>
        </p:nvSpPr>
        <p:spPr>
          <a:xfrm>
            <a:off x="5528421" y="5225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出错啦！！！</a:t>
            </a:r>
          </a:p>
        </p:txBody>
      </p:sp>
    </p:spTree>
    <p:extLst>
      <p:ext uri="{BB962C8B-B14F-4D97-AF65-F5344CB8AC3E}">
        <p14:creationId xmlns:p14="http://schemas.microsoft.com/office/powerpoint/2010/main" val="33832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931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异常使用场景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 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语句用来处理程序运行过程中的异常。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那应该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怎么修改代码从而防止报错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呢？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B30C4FE-AC29-40ED-B4BA-66392CC611EA}"/>
              </a:ext>
            </a:extLst>
          </p:cNvPr>
          <p:cNvSpPr/>
          <p:nvPr/>
        </p:nvSpPr>
        <p:spPr>
          <a:xfrm>
            <a:off x="628650" y="2599937"/>
            <a:ext cx="3064213" cy="1026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= </a:t>
            </a:r>
            <a:r>
              <a:rPr lang="zh-CN" altLang="zh-CN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/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file.close()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="" xmlns:a16="http://schemas.microsoft.com/office/drawing/2014/main" id="{61AA61A2-0242-4C63-AC56-CFE2874EC081}"/>
              </a:ext>
            </a:extLst>
          </p:cNvPr>
          <p:cNvSpPr/>
          <p:nvPr/>
        </p:nvSpPr>
        <p:spPr>
          <a:xfrm>
            <a:off x="3877687" y="3066434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5DE90B1-AB88-41CC-AE8B-F29BBC3E2102}"/>
              </a:ext>
            </a:extLst>
          </p:cNvPr>
          <p:cNvSpPr/>
          <p:nvPr/>
        </p:nvSpPr>
        <p:spPr>
          <a:xfrm>
            <a:off x="4572000" y="2923229"/>
            <a:ext cx="3764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FileNotFoundError: [Errno 2] No such file or directory: 'f1.txt'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3C55B05-9025-49C4-A053-52884306EBE6}"/>
              </a:ext>
            </a:extLst>
          </p:cNvPr>
          <p:cNvSpPr/>
          <p:nvPr/>
        </p:nvSpPr>
        <p:spPr>
          <a:xfrm>
            <a:off x="1205677" y="4525410"/>
            <a:ext cx="3502510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file.close()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5C4AA4F8-78D0-422B-8E04-3FDC1814C5C4}"/>
              </a:ext>
            </a:extLst>
          </p:cNvPr>
          <p:cNvCxnSpPr>
            <a:cxnSpLocks/>
          </p:cNvCxnSpPr>
          <p:nvPr/>
        </p:nvCxnSpPr>
        <p:spPr>
          <a:xfrm flipV="1">
            <a:off x="4056766" y="4708187"/>
            <a:ext cx="1176715" cy="1117755"/>
          </a:xfrm>
          <a:prstGeom prst="straightConnector1">
            <a:avLst/>
          </a:prstGeom>
          <a:ln w="3810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843DE9C-D107-4AC9-B47A-93C59FD16C66}"/>
              </a:ext>
            </a:extLst>
          </p:cNvPr>
          <p:cNvSpPr/>
          <p:nvPr/>
        </p:nvSpPr>
        <p:spPr>
          <a:xfrm>
            <a:off x="5179775" y="4569263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给异常起了个变量名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="" xmlns:a16="http://schemas.microsoft.com/office/drawing/2014/main" id="{76F621EA-E70A-4573-9AFE-5A00661AD118}"/>
              </a:ext>
            </a:extLst>
          </p:cNvPr>
          <p:cNvSpPr/>
          <p:nvPr/>
        </p:nvSpPr>
        <p:spPr>
          <a:xfrm>
            <a:off x="4925032" y="5225457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4D615968-4B2B-43EB-8716-81667212B444}"/>
              </a:ext>
            </a:extLst>
          </p:cNvPr>
          <p:cNvSpPr/>
          <p:nvPr/>
        </p:nvSpPr>
        <p:spPr>
          <a:xfrm>
            <a:off x="5450326" y="4983600"/>
            <a:ext cx="2765898" cy="870688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[Errno 2] No such file or directory: 'f1.txt'</a:t>
            </a:r>
          </a:p>
        </p:txBody>
      </p:sp>
    </p:spTree>
    <p:extLst>
      <p:ext uri="{BB962C8B-B14F-4D97-AF65-F5344CB8AC3E}">
        <p14:creationId xmlns:p14="http://schemas.microsoft.com/office/powerpoint/2010/main" val="37178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931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异常使用场景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 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语句用来处理程序运行过程中的异常。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那应该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怎么修改代码从而防止报错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呢？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B30C4FE-AC29-40ED-B4BA-66392CC611EA}"/>
              </a:ext>
            </a:extLst>
          </p:cNvPr>
          <p:cNvSpPr/>
          <p:nvPr/>
        </p:nvSpPr>
        <p:spPr>
          <a:xfrm>
            <a:off x="628650" y="2599937"/>
            <a:ext cx="3064213" cy="1026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= </a:t>
            </a:r>
            <a:r>
              <a:rPr lang="zh-CN" altLang="zh-CN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/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file.close()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="" xmlns:a16="http://schemas.microsoft.com/office/drawing/2014/main" id="{61AA61A2-0242-4C63-AC56-CFE2874EC081}"/>
              </a:ext>
            </a:extLst>
          </p:cNvPr>
          <p:cNvSpPr/>
          <p:nvPr/>
        </p:nvSpPr>
        <p:spPr>
          <a:xfrm>
            <a:off x="3877687" y="3066434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5DE90B1-AB88-41CC-AE8B-F29BBC3E2102}"/>
              </a:ext>
            </a:extLst>
          </p:cNvPr>
          <p:cNvSpPr/>
          <p:nvPr/>
        </p:nvSpPr>
        <p:spPr>
          <a:xfrm>
            <a:off x="4572000" y="2923229"/>
            <a:ext cx="3764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FileNotFoundError: [Errno 2] No such file or directory: 'f1.txt'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FCEDE75-76EC-4027-921C-035EC9A628CD}"/>
              </a:ext>
            </a:extLst>
          </p:cNvPr>
          <p:cNvSpPr/>
          <p:nvPr/>
        </p:nvSpPr>
        <p:spPr>
          <a:xfrm>
            <a:off x="1205674" y="4525410"/>
            <a:ext cx="4027805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file.close()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FileNotFoundError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11E1444E-27E7-4F3D-AF46-B89B43219BFF}"/>
              </a:ext>
            </a:extLst>
          </p:cNvPr>
          <p:cNvCxnSpPr>
            <a:cxnSpLocks/>
          </p:cNvCxnSpPr>
          <p:nvPr/>
        </p:nvCxnSpPr>
        <p:spPr>
          <a:xfrm flipV="1">
            <a:off x="4362510" y="4683843"/>
            <a:ext cx="1176715" cy="1117755"/>
          </a:xfrm>
          <a:prstGeom prst="straightConnector1">
            <a:avLst/>
          </a:prstGeom>
          <a:ln w="3810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BA740FF-C5D5-4591-AD51-882C23073551}"/>
              </a:ext>
            </a:extLst>
          </p:cNvPr>
          <p:cNvSpPr/>
          <p:nvPr/>
        </p:nvSpPr>
        <p:spPr>
          <a:xfrm>
            <a:off x="5485519" y="454491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处理指定类型的异常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="" xmlns:a16="http://schemas.microsoft.com/office/drawing/2014/main" id="{A0B8BF7F-F312-4B39-9939-3D26FEE86CF5}"/>
              </a:ext>
            </a:extLst>
          </p:cNvPr>
          <p:cNvSpPr/>
          <p:nvPr/>
        </p:nvSpPr>
        <p:spPr>
          <a:xfrm>
            <a:off x="5343319" y="5225457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9BFC98B3-43A5-43FC-A936-97C51585607F}"/>
              </a:ext>
            </a:extLst>
          </p:cNvPr>
          <p:cNvSpPr/>
          <p:nvPr/>
        </p:nvSpPr>
        <p:spPr>
          <a:xfrm>
            <a:off x="5868613" y="4983600"/>
            <a:ext cx="2765898" cy="870688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[Errno 2] No such file or directory: 'f1.txt'</a:t>
            </a:r>
          </a:p>
        </p:txBody>
      </p:sp>
    </p:spTree>
    <p:extLst>
      <p:ext uri="{BB962C8B-B14F-4D97-AF65-F5344CB8AC3E}">
        <p14:creationId xmlns:p14="http://schemas.microsoft.com/office/powerpoint/2010/main" val="17105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异常使用场景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 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语句用来处理程序运行过程中的异常。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怎么改防止报错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1012EFF-9FD0-4716-ADB0-A33D17CD0995}"/>
              </a:ext>
            </a:extLst>
          </p:cNvPr>
          <p:cNvSpPr/>
          <p:nvPr/>
        </p:nvSpPr>
        <p:spPr>
          <a:xfrm>
            <a:off x="473007" y="2745858"/>
            <a:ext cx="4098993" cy="203132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file.close()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FileNotFoundError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D010D51-0FA1-4F75-944F-A52A842AAD01}"/>
              </a:ext>
            </a:extLst>
          </p:cNvPr>
          <p:cNvSpPr/>
          <p:nvPr/>
        </p:nvSpPr>
        <p:spPr>
          <a:xfrm>
            <a:off x="982494" y="3054485"/>
            <a:ext cx="826851" cy="272375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46CA5452-DD92-4555-A0EC-96484F6771BA}"/>
              </a:ext>
            </a:extLst>
          </p:cNvPr>
          <p:cNvSpPr/>
          <p:nvPr/>
        </p:nvSpPr>
        <p:spPr>
          <a:xfrm>
            <a:off x="5102257" y="3576854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ZeroDivisionError: division by zero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A5AA5343-095C-43DE-BA07-D1B346AE0A31}"/>
              </a:ext>
            </a:extLst>
          </p:cNvPr>
          <p:cNvSpPr/>
          <p:nvPr/>
        </p:nvSpPr>
        <p:spPr>
          <a:xfrm>
            <a:off x="4592770" y="3576854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2560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异常使用场景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 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语句用来处理程序运行过程中的异常。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怎么改防止报错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1012EFF-9FD0-4716-ADB0-A33D17CD0995}"/>
              </a:ext>
            </a:extLst>
          </p:cNvPr>
          <p:cNvSpPr/>
          <p:nvPr/>
        </p:nvSpPr>
        <p:spPr>
          <a:xfrm>
            <a:off x="473007" y="2745858"/>
            <a:ext cx="4098993" cy="203132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file.close()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FileNotFoundError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46CA5452-DD92-4555-A0EC-96484F6771BA}"/>
              </a:ext>
            </a:extLst>
          </p:cNvPr>
          <p:cNvSpPr/>
          <p:nvPr/>
        </p:nvSpPr>
        <p:spPr>
          <a:xfrm>
            <a:off x="5102257" y="3576854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ZeroDivisionError: division by zero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A5AA5343-095C-43DE-BA07-D1B346AE0A31}"/>
              </a:ext>
            </a:extLst>
          </p:cNvPr>
          <p:cNvSpPr/>
          <p:nvPr/>
        </p:nvSpPr>
        <p:spPr>
          <a:xfrm>
            <a:off x="4592770" y="3576854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68CEC6B-CEA3-4FD1-95AC-4EE8C63D48CA}"/>
              </a:ext>
            </a:extLst>
          </p:cNvPr>
          <p:cNvSpPr/>
          <p:nvPr/>
        </p:nvSpPr>
        <p:spPr>
          <a:xfrm>
            <a:off x="4706358" y="4154241"/>
            <a:ext cx="4269727" cy="25853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file.close()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FileNotFoundError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(e2)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异常使用场景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 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语句用来处理程序运行过程中的异常。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也可以这样来写：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239CDA3-DDCE-49F4-87DB-44E0EC4480DC}"/>
              </a:ext>
            </a:extLst>
          </p:cNvPr>
          <p:cNvSpPr/>
          <p:nvPr/>
        </p:nvSpPr>
        <p:spPr>
          <a:xfrm>
            <a:off x="991317" y="3600244"/>
            <a:ext cx="6732444" cy="203132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file.close()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92FB1C6-ED6B-41A4-9380-642A93622C4C}"/>
              </a:ext>
            </a:extLst>
          </p:cNvPr>
          <p:cNvSpPr/>
          <p:nvPr/>
        </p:nvSpPr>
        <p:spPr>
          <a:xfrm>
            <a:off x="1613915" y="5928581"/>
            <a:ext cx="1869423" cy="369332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division by zero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="" xmlns:a16="http://schemas.microsoft.com/office/drawing/2014/main" id="{45869FA9-08FC-4AE7-BBC5-DC0FF06A55BB}"/>
              </a:ext>
            </a:extLst>
          </p:cNvPr>
          <p:cNvSpPr/>
          <p:nvPr/>
        </p:nvSpPr>
        <p:spPr>
          <a:xfrm>
            <a:off x="991649" y="5928581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706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异常使用场景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 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语句用来处理程序运行过程中的异常。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也可以这样来写：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239CDA3-DDCE-49F4-87DB-44E0EC4480DC}"/>
              </a:ext>
            </a:extLst>
          </p:cNvPr>
          <p:cNvSpPr/>
          <p:nvPr/>
        </p:nvSpPr>
        <p:spPr>
          <a:xfrm>
            <a:off x="991317" y="3600244"/>
            <a:ext cx="6732444" cy="203132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'f1.txt'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(file.read())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file.close()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92FB1C6-ED6B-41A4-9380-642A93622C4C}"/>
              </a:ext>
            </a:extLst>
          </p:cNvPr>
          <p:cNvSpPr/>
          <p:nvPr/>
        </p:nvSpPr>
        <p:spPr>
          <a:xfrm>
            <a:off x="1613915" y="5928581"/>
            <a:ext cx="4538422" cy="369332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[Errno 2] No such file or directory: 'f1.txt'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="" xmlns:a16="http://schemas.microsoft.com/office/drawing/2014/main" id="{45869FA9-08FC-4AE7-BBC5-DC0FF06A55BB}"/>
              </a:ext>
            </a:extLst>
          </p:cNvPr>
          <p:cNvSpPr/>
          <p:nvPr/>
        </p:nvSpPr>
        <p:spPr>
          <a:xfrm>
            <a:off x="991649" y="5928581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45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="" xmlns:a16="http://schemas.microsoft.com/office/drawing/2014/main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E7EC052-5D42-4F5E-8894-EA2FCC937858}"/>
              </a:ext>
            </a:extLst>
          </p:cNvPr>
          <p:cNvSpPr/>
          <p:nvPr/>
        </p:nvSpPr>
        <p:spPr>
          <a:xfrm>
            <a:off x="1092563" y="2067270"/>
            <a:ext cx="383936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5217D95-C3EA-421E-8978-0E032EB4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2" y="3647550"/>
            <a:ext cx="3006286" cy="32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异常使用场景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194A778-CF54-4447-8A2E-FB0DAC45A628}"/>
              </a:ext>
            </a:extLst>
          </p:cNvPr>
          <p:cNvSpPr/>
          <p:nvPr/>
        </p:nvSpPr>
        <p:spPr>
          <a:xfrm>
            <a:off x="628650" y="2304452"/>
            <a:ext cx="4572000" cy="286232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请输入您的年龄：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age.isdigit():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age =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(age)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(age) &gt;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欢迎进入！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未满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岁，请离开！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您输入的不是年龄数字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F4AF278-4213-4FDD-8855-C672DCE2C10F}"/>
              </a:ext>
            </a:extLst>
          </p:cNvPr>
          <p:cNvSpPr/>
          <p:nvPr/>
        </p:nvSpPr>
        <p:spPr>
          <a:xfrm>
            <a:off x="450207" y="5473553"/>
            <a:ext cx="5440913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上述代码：分别输入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12,20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是没有报错的。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但若是输入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呢？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="" xmlns:a16="http://schemas.microsoft.com/office/drawing/2014/main" id="{F7A6A7C3-3A2C-4B6F-9750-BF250CE002BF}"/>
              </a:ext>
            </a:extLst>
          </p:cNvPr>
          <p:cNvSpPr/>
          <p:nvPr/>
        </p:nvSpPr>
        <p:spPr>
          <a:xfrm>
            <a:off x="3228680" y="6167998"/>
            <a:ext cx="509487" cy="35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1D2494C-8EF4-4C80-A098-C1420ACF8850}"/>
              </a:ext>
            </a:extLst>
          </p:cNvPr>
          <p:cNvSpPr/>
          <p:nvPr/>
        </p:nvSpPr>
        <p:spPr>
          <a:xfrm>
            <a:off x="3804731" y="5911108"/>
            <a:ext cx="2791838" cy="873701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请输入您的年龄：20.5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您输入的不是年龄数字</a:t>
            </a:r>
          </a:p>
        </p:txBody>
      </p:sp>
    </p:spTree>
    <p:extLst>
      <p:ext uri="{BB962C8B-B14F-4D97-AF65-F5344CB8AC3E}">
        <p14:creationId xmlns:p14="http://schemas.microsoft.com/office/powerpoint/2010/main" val="39050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异常使用场景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D7ED121-BD8E-40D3-A84A-B27FE2C8E45B}"/>
              </a:ext>
            </a:extLst>
          </p:cNvPr>
          <p:cNvSpPr/>
          <p:nvPr/>
        </p:nvSpPr>
        <p:spPr>
          <a:xfrm>
            <a:off x="633512" y="2304452"/>
            <a:ext cx="4503907" cy="313932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请输入您的年龄：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age =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(age)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您输入的不是年龄数字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&gt;=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欢迎进入！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未满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岁，请离开！</a:t>
            </a:r>
            <a:r>
              <a:rPr lang="zh-CN" altLang="zh-CN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1D2D116-CE53-4A5D-AFB2-3E739B25D65A}"/>
              </a:ext>
            </a:extLst>
          </p:cNvPr>
          <p:cNvSpPr/>
          <p:nvPr/>
        </p:nvSpPr>
        <p:spPr>
          <a:xfrm>
            <a:off x="5820277" y="3771838"/>
            <a:ext cx="2608326" cy="960456"/>
          </a:xfrm>
          <a:prstGeom prst="rect">
            <a:avLst/>
          </a:prstGeom>
          <a:scene3d>
            <a:camera prst="orthographicFront"/>
            <a:lightRig rig="sunse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7030A0"/>
                </a:solidFill>
              </a:rPr>
              <a:t>如何使用异常处理机制来解决此问题呢？</a:t>
            </a:r>
          </a:p>
        </p:txBody>
      </p:sp>
    </p:spTree>
    <p:extLst>
      <p:ext uri="{BB962C8B-B14F-4D97-AF65-F5344CB8AC3E}">
        <p14:creationId xmlns:p14="http://schemas.microsoft.com/office/powerpoint/2010/main" val="243987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2.3  finally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异常处理机制还提供了一个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finally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语句，通常用来为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块中的程序做扫尾清理工作。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在整个异常处理机制中，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finally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语句的功能是：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块是否发生异常，最终都要进入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 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语句，并执行其中的代码块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基于 </a:t>
            </a:r>
            <a:r>
              <a:rPr lang="en-US" altLang="zh-CN" sz="2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finally </a:t>
            </a:r>
            <a:r>
              <a:rPr lang="zh-CN" altLang="en-US" sz="2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语句的这种特性，在某些情况下，当 </a:t>
            </a:r>
            <a:r>
              <a:rPr lang="en-US" altLang="zh-CN" sz="2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try </a:t>
            </a:r>
            <a:r>
              <a:rPr lang="zh-CN" altLang="en-US" sz="2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块中的程序打开了一些物理资源（文件、数据库连接等）时，由于这些资源必须手动回收，而回收工作通常就放在 </a:t>
            </a:r>
            <a:r>
              <a:rPr lang="en-US" altLang="zh-CN" sz="2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finally </a:t>
            </a:r>
            <a:r>
              <a:rPr lang="zh-CN" altLang="en-US" sz="2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块中。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垃圾回收机制，只能帮我们回收变量、类对象占用的内存，而无法自动完成类似关闭文件、数据库连接等这些的工作。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618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2.3  finally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finally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块中的代码，无论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块是否发生异常，该块中的代码都会被执行。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A82C949-8793-478F-90C8-0997BF21B702}"/>
              </a:ext>
            </a:extLst>
          </p:cNvPr>
          <p:cNvSpPr txBox="1"/>
          <p:nvPr/>
        </p:nvSpPr>
        <p:spPr>
          <a:xfrm>
            <a:off x="884664" y="3600244"/>
            <a:ext cx="4572000" cy="286232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'p1/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渔夫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.jpg'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content = file.read(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(content)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文件被关闭啦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~'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file.close()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98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2.3  finally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代码示例：以下代码中 </a:t>
            </a:r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2000" b="1">
                <a:solidFill>
                  <a:srgbClr val="008080"/>
                </a:solidFill>
                <a:latin typeface="Consolas" panose="020B0609020204030204" pitchFamily="49" charset="0"/>
              </a:rPr>
              <a:t>'hello'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可以被执行吗？</a:t>
            </a: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如何可以被执行呢？</a:t>
            </a:r>
            <a:endParaRPr lang="en-US" altLang="zh-CN" sz="2000" dirty="0">
              <a:solidFill>
                <a:srgbClr val="7030A0"/>
              </a:solidFill>
              <a:latin typeface="+mn-ea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ABD809-8366-4B15-8780-40B341E65CAD}"/>
              </a:ext>
            </a:extLst>
          </p:cNvPr>
          <p:cNvSpPr txBox="1"/>
          <p:nvPr/>
        </p:nvSpPr>
        <p:spPr>
          <a:xfrm>
            <a:off x="628650" y="3454563"/>
            <a:ext cx="3287949" cy="170841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(a,b):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 = a+b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'hello'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63FEAA7-28B2-4336-BECD-4C1AA4769281}"/>
              </a:ext>
            </a:extLst>
          </p:cNvPr>
          <p:cNvSpPr txBox="1"/>
          <p:nvPr/>
        </p:nvSpPr>
        <p:spPr>
          <a:xfrm>
            <a:off x="4474021" y="3557757"/>
            <a:ext cx="3287949" cy="400110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一旦 return 表示函数结束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BFFB6CB-929D-41EC-BDA2-D3F7A1789499}"/>
              </a:ext>
            </a:extLst>
          </p:cNvPr>
          <p:cNvSpPr txBox="1"/>
          <p:nvPr/>
        </p:nvSpPr>
        <p:spPr>
          <a:xfrm>
            <a:off x="4474020" y="4507235"/>
            <a:ext cx="3287949" cy="961289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不会被执行，一个函数最多只能执行一个return语句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4C7C9756-C6AD-4925-8970-9792C790F309}"/>
              </a:ext>
            </a:extLst>
          </p:cNvPr>
          <p:cNvCxnSpPr>
            <a:endCxn id="12" idx="1"/>
          </p:cNvCxnSpPr>
          <p:nvPr/>
        </p:nvCxnSpPr>
        <p:spPr>
          <a:xfrm flipV="1">
            <a:off x="2587557" y="3757812"/>
            <a:ext cx="1886464" cy="74942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09ED2B2B-D4DA-4A90-984E-C42F8B7930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228680" y="4987880"/>
            <a:ext cx="124534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3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2.3  finally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猜猜以下代码输出是什么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79C9386F-14E2-4B87-92CF-A699C5E726C2}"/>
              </a:ext>
            </a:extLst>
          </p:cNvPr>
          <p:cNvSpPr txBox="1"/>
          <p:nvPr/>
        </p:nvSpPr>
        <p:spPr>
          <a:xfrm>
            <a:off x="628650" y="3303658"/>
            <a:ext cx="4202349" cy="25853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demo2(a, b):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x = a / b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except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除数不能为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demo2(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989CC6B9-39D6-47A1-A4B0-F0C40B73BEFD}"/>
              </a:ext>
            </a:extLst>
          </p:cNvPr>
          <p:cNvSpPr/>
          <p:nvPr/>
        </p:nvSpPr>
        <p:spPr>
          <a:xfrm>
            <a:off x="4941650" y="4401766"/>
            <a:ext cx="457200" cy="38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F2C41A8-DD5C-4EF9-A671-7AB14D6A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87" y="3838063"/>
            <a:ext cx="2667231" cy="1516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7330B4AE-767E-44AC-92AB-714DCA44BB91}"/>
              </a:ext>
            </a:extLst>
          </p:cNvPr>
          <p:cNvSpPr txBox="1"/>
          <p:nvPr/>
        </p:nvSpPr>
        <p:spPr>
          <a:xfrm>
            <a:off x="3170664" y="6098068"/>
            <a:ext cx="3906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如何修改代码不会报错呢？</a:t>
            </a:r>
            <a:endParaRPr lang="zh-CN" altLang="en-US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2.3  finally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修改代码如下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4086922-0338-401E-833F-5D6821EBA91F}"/>
              </a:ext>
            </a:extLst>
          </p:cNvPr>
          <p:cNvSpPr txBox="1"/>
          <p:nvPr/>
        </p:nvSpPr>
        <p:spPr>
          <a:xfrm>
            <a:off x="628650" y="3309370"/>
            <a:ext cx="4202349" cy="286232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demo2(a, b):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x = a / b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except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除数不能为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demo2(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3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2.3  finally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：如果函数里有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里的返回值会覆盖之前的返回值。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48DFF9B-25D8-49F9-9406-9BE73D685F31}"/>
              </a:ext>
            </a:extLst>
          </p:cNvPr>
          <p:cNvSpPr txBox="1"/>
          <p:nvPr/>
        </p:nvSpPr>
        <p:spPr>
          <a:xfrm>
            <a:off x="2159543" y="3001491"/>
            <a:ext cx="4036979" cy="369331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demo2(a, b):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x = a / b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except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除数不能为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0'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'ok'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(demo2(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(demo2(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="" xmlns:a16="http://schemas.microsoft.com/office/drawing/2014/main" id="{E923AEDD-022C-4FE7-ADC5-C78BC3BAFD5C}"/>
              </a:ext>
            </a:extLst>
          </p:cNvPr>
          <p:cNvSpPr/>
          <p:nvPr/>
        </p:nvSpPr>
        <p:spPr>
          <a:xfrm>
            <a:off x="6314359" y="4459044"/>
            <a:ext cx="457200" cy="38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B05D5B7-B5A8-4B83-94EC-CC5A1B999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96" y="4227181"/>
            <a:ext cx="2019402" cy="975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8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36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自定义异常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250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143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36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410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1"/>
            <a:ext cx="9144000" cy="70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600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6860" y="2311577"/>
            <a:ext cx="481028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i="1" dirty="0">
                <a:latin typeface="Forte" panose="03060902040502070203" pitchFamily="66" charset="0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95529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362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在程序运行过程中，由于编码不规范等原因造成程序无法正常运行，此时程序就会报错。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右侧程序是否可以正常运行？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4A7224C-3507-4403-99C5-D9288C8D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965" y="2378526"/>
            <a:ext cx="1925527" cy="2053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F3B0CA4-EE10-451D-A4CB-063CEF14FD25}"/>
              </a:ext>
            </a:extLst>
          </p:cNvPr>
          <p:cNvSpPr txBox="1"/>
          <p:nvPr/>
        </p:nvSpPr>
        <p:spPr>
          <a:xfrm>
            <a:off x="261541" y="2970092"/>
            <a:ext cx="4572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若正常运行了，输出结果是什么？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A995F746-C2F5-4488-9487-5F8693B767C7}"/>
              </a:ext>
            </a:extLst>
          </p:cNvPr>
          <p:cNvSpPr txBox="1"/>
          <p:nvPr/>
        </p:nvSpPr>
        <p:spPr>
          <a:xfrm>
            <a:off x="4639392" y="3059668"/>
            <a:ext cx="1099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==&gt; 5.5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B8304FF5-C2EE-497C-A5D9-DB1CF3C80D94}"/>
              </a:ext>
            </a:extLst>
          </p:cNvPr>
          <p:cNvSpPr txBox="1"/>
          <p:nvPr/>
        </p:nvSpPr>
        <p:spPr>
          <a:xfrm>
            <a:off x="284754" y="3995986"/>
            <a:ext cx="461577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若代码存在这样的操作呢？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B82EDD5D-EC0A-41D3-83ED-4983AAFFC0D2}"/>
              </a:ext>
            </a:extLst>
          </p:cNvPr>
          <p:cNvSpPr txBox="1"/>
          <p:nvPr/>
        </p:nvSpPr>
        <p:spPr>
          <a:xfrm>
            <a:off x="1646406" y="4558076"/>
            <a:ext cx="1972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div(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96E42428-527D-42F3-937E-1945DD84E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070" y="5367951"/>
            <a:ext cx="4408110" cy="571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箭头: 右 18">
            <a:extLst>
              <a:ext uri="{FF2B5EF4-FFF2-40B4-BE49-F238E27FC236}">
                <a16:creationId xmlns="" xmlns:a16="http://schemas.microsoft.com/office/drawing/2014/main" id="{8A657AA9-C994-4900-8D6A-DCD4CB225F3E}"/>
              </a:ext>
            </a:extLst>
          </p:cNvPr>
          <p:cNvSpPr/>
          <p:nvPr/>
        </p:nvSpPr>
        <p:spPr>
          <a:xfrm>
            <a:off x="865762" y="5465039"/>
            <a:ext cx="78064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36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13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异常的表现形式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异常的表现形式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="" xmlns:a16="http://schemas.microsoft.com/office/drawing/2014/main" id="{16AAC130-FFA5-4869-8E8B-7BC16E8B3FAF}"/>
              </a:ext>
            </a:extLst>
          </p:cNvPr>
          <p:cNvSpPr txBox="1">
            <a:spLocks/>
          </p:cNvSpPr>
          <p:nvPr/>
        </p:nvSpPr>
        <p:spPr>
          <a:xfrm>
            <a:off x="628650" y="2081164"/>
            <a:ext cx="8038695" cy="46990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>
                <a:latin typeface="Consolas" panose="020B0609020204030204" charset="0"/>
              </a:rPr>
              <a:t>&gt;&gt;&gt; </a:t>
            </a:r>
            <a:r>
              <a:rPr lang="zh-CN" altLang="en-US" sz="2000" dirty="0">
                <a:latin typeface="Consolas" panose="020B0609020204030204" charset="0"/>
              </a:rPr>
              <a:t>2 / 0        #除0错误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Traceback (most recent call last):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  File "&lt;pyshell#9&gt;", line 1, in &lt;module&gt;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    2 / 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ZeroDivisionError: division by zero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‘a’ + 2     #操作数类型不支持，略去异常的详细信息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TypeError: Can't convert 'int' object to str implicitly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print(testStr)   #变量名不存在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NameError: name 'testStr' is not defined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fp = open(r‘D:\test.data’, ‘rb’)    #文件不存在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FileNotFoundError: [Errno 2] No such file or directory: 'D:\\test.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data'</a:t>
            </a:r>
            <a:endParaRPr lang="zh-CN" altLang="en-US" sz="2000" dirty="0">
              <a:solidFill>
                <a:srgbClr val="FF0000"/>
              </a:solidFill>
              <a:latin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9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异常的表现形式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523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异常的表现形式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异常是为了保证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程序的健壮性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，很多开发语言都有异常处理机制。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6D77A7B-408B-4358-AAA7-8828F194E0D7}"/>
              </a:ext>
            </a:extLst>
          </p:cNvPr>
          <p:cNvSpPr txBox="1">
            <a:spLocks/>
          </p:cNvSpPr>
          <p:nvPr/>
        </p:nvSpPr>
        <p:spPr>
          <a:xfrm>
            <a:off x="628649" y="2081164"/>
            <a:ext cx="7960873" cy="38436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&gt;&gt;&gt; len(3)                        #参数类型不匹配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TypeError: object of type 'int' has no len()</a:t>
            </a:r>
            <a:endParaRPr lang="zh-CN" altLang="en-US" sz="20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&gt;&gt;&gt; list(3)                       #参数类型不匹配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TypeError: 'int' object is not iterable</a:t>
            </a:r>
            <a:endParaRPr lang="zh-CN" altLang="en-US" sz="20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charset="0"/>
              </a:rPr>
              <a:t>&gt;&gt;&gt; import socket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charset="0"/>
              </a:rPr>
              <a:t>&gt;&gt;&gt; sock = </a:t>
            </a:r>
            <a:r>
              <a:rPr lang="en-US" sz="2000" dirty="0" err="1">
                <a:latin typeface="Consolas" panose="020B0609020204030204" charset="0"/>
              </a:rPr>
              <a:t>socket.socket</a:t>
            </a:r>
            <a:r>
              <a:rPr lang="en-US" sz="2000" dirty="0">
                <a:latin typeface="Consolas" panose="020B0609020204030204" charset="0"/>
              </a:rPr>
              <a:t>()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sock.connect</a:t>
            </a:r>
            <a:r>
              <a:rPr lang="en-US" sz="2000" dirty="0">
                <a:latin typeface="Consolas" panose="020B0609020204030204" charset="0"/>
              </a:rPr>
              <a:t>(('1.1.1.1', 80)) #</a:t>
            </a:r>
            <a:r>
              <a:rPr lang="en-US" sz="2000" dirty="0" err="1">
                <a:latin typeface="Consolas" panose="020B0609020204030204" charset="0"/>
              </a:rPr>
              <a:t>无法连接远程主机</a:t>
            </a:r>
            <a:endParaRPr lang="en-US" sz="2000" dirty="0">
              <a:latin typeface="Consolas" panose="020B0609020204030204" charset="0"/>
            </a:endParaRPr>
          </a:p>
          <a:p>
            <a:pPr marL="0" indent="0">
              <a:buFont typeface="Arial"/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charset="0"/>
              </a:rPr>
              <a:t>TimeoutError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charset="0"/>
              </a:rPr>
              <a:t>: [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charset="0"/>
              </a:rPr>
              <a:t>WinError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charset="0"/>
              </a:rPr>
              <a:t> 10060]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charset="0"/>
              </a:rPr>
              <a:t>由于连接方在一段时间后没有正确答复或连接的主机没有反应，连接尝试失败</a:t>
            </a:r>
            <a:r>
              <a:rPr lang="en-US" sz="2000" dirty="0">
                <a:solidFill>
                  <a:srgbClr val="FF0000"/>
                </a:solidFill>
                <a:latin typeface="Consolas" panose="020B060902020403020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85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异常处理机制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通过</a:t>
            </a:r>
            <a:r>
              <a:rPr lang="en-US" altLang="zh-CN" sz="2000">
                <a:latin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try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语句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zh-CN" sz="2000">
                <a:latin typeface="+mn-ea"/>
              </a:rPr>
              <a:t>来定义代码块，以运行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可能</a:t>
            </a:r>
            <a:r>
              <a:rPr lang="zh-CN" altLang="zh-CN" sz="2000">
                <a:latin typeface="+mn-ea"/>
              </a:rPr>
              <a:t>抛出异常的代码；通过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except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语句</a:t>
            </a:r>
            <a:r>
              <a:rPr lang="zh-CN" altLang="zh-CN" sz="2000">
                <a:latin typeface="+mn-ea"/>
              </a:rPr>
              <a:t>，可以捕获特定的异常并执行相应的处理；通过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finally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语句</a:t>
            </a:r>
            <a:r>
              <a:rPr lang="zh-CN" altLang="zh-CN" sz="2000">
                <a:latin typeface="+mn-ea"/>
              </a:rPr>
              <a:t>，可以保证即使产生异常（处理失败），也可以在事后清理资源等</a:t>
            </a:r>
            <a:r>
              <a:rPr lang="zh-CN" altLang="en-US" sz="2000">
                <a:latin typeface="+mn-ea"/>
              </a:rPr>
              <a:t>。</a:t>
            </a: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6D6C262-4505-469A-A680-8EEF56041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2" y="3554512"/>
            <a:ext cx="5536457" cy="3235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="" xmlns:a16="http://schemas.microsoft.com/office/drawing/2014/main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异常处理机制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7B24D53-22D4-431D-9375-9F5D59309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47" y="2057175"/>
            <a:ext cx="6225702" cy="473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1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25527</TotalTime>
  <Words>1348</Words>
  <Application>Microsoft Office PowerPoint</Application>
  <PresentationFormat>全屏显示(4:3)</PresentationFormat>
  <Paragraphs>279</Paragraphs>
  <Slides>30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Office 主题</vt:lpstr>
      <vt:lpstr>自定义设计方案</vt:lpstr>
      <vt:lpstr>1_自定义设计方案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Colin</cp:lastModifiedBy>
  <cp:revision>2229</cp:revision>
  <dcterms:created xsi:type="dcterms:W3CDTF">2017-02-20T09:48:42Z</dcterms:created>
  <dcterms:modified xsi:type="dcterms:W3CDTF">2021-10-31T13:53:49Z</dcterms:modified>
</cp:coreProperties>
</file>