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9" r:id="rId3"/>
    <p:sldMasterId id="2147483692" r:id="rId4"/>
  </p:sldMasterIdLst>
  <p:notesMasterIdLst>
    <p:notesMasterId r:id="rId55"/>
  </p:notesMasterIdLst>
  <p:sldIdLst>
    <p:sldId id="374" r:id="rId5"/>
    <p:sldId id="667" r:id="rId6"/>
    <p:sldId id="1925" r:id="rId7"/>
    <p:sldId id="1948" r:id="rId8"/>
    <p:sldId id="1953" r:id="rId9"/>
    <p:sldId id="1954" r:id="rId10"/>
    <p:sldId id="1952" r:id="rId11"/>
    <p:sldId id="1949" r:id="rId12"/>
    <p:sldId id="1950" r:id="rId13"/>
    <p:sldId id="1956" r:id="rId14"/>
    <p:sldId id="1947" r:id="rId15"/>
    <p:sldId id="1983" r:id="rId16"/>
    <p:sldId id="1957" r:id="rId17"/>
    <p:sldId id="1972" r:id="rId18"/>
    <p:sldId id="1973" r:id="rId19"/>
    <p:sldId id="1974" r:id="rId20"/>
    <p:sldId id="1976" r:id="rId21"/>
    <p:sldId id="1977" r:id="rId22"/>
    <p:sldId id="1978" r:id="rId23"/>
    <p:sldId id="1979" r:id="rId24"/>
    <p:sldId id="1981" r:id="rId25"/>
    <p:sldId id="1991" r:id="rId26"/>
    <p:sldId id="1992" r:id="rId27"/>
    <p:sldId id="1975" r:id="rId28"/>
    <p:sldId id="1984" r:id="rId29"/>
    <p:sldId id="1985" r:id="rId30"/>
    <p:sldId id="1982" r:id="rId31"/>
    <p:sldId id="1987" r:id="rId32"/>
    <p:sldId id="1988" r:id="rId33"/>
    <p:sldId id="1989" r:id="rId34"/>
    <p:sldId id="1963" r:id="rId35"/>
    <p:sldId id="1964" r:id="rId36"/>
    <p:sldId id="1965" r:id="rId37"/>
    <p:sldId id="1966" r:id="rId38"/>
    <p:sldId id="1967" r:id="rId39"/>
    <p:sldId id="1990" r:id="rId40"/>
    <p:sldId id="1968" r:id="rId41"/>
    <p:sldId id="1969" r:id="rId42"/>
    <p:sldId id="1946" r:id="rId43"/>
    <p:sldId id="1993" r:id="rId44"/>
    <p:sldId id="1970" r:id="rId45"/>
    <p:sldId id="1994" r:id="rId46"/>
    <p:sldId id="1995" r:id="rId47"/>
    <p:sldId id="275" r:id="rId48"/>
    <p:sldId id="1955" r:id="rId49"/>
    <p:sldId id="1958" r:id="rId50"/>
    <p:sldId id="1959" r:id="rId51"/>
    <p:sldId id="1960" r:id="rId52"/>
    <p:sldId id="1961" r:id="rId53"/>
    <p:sldId id="1962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CC33"/>
    <a:srgbClr val="F35856"/>
    <a:srgbClr val="DEEBF7"/>
    <a:srgbClr val="406DA5"/>
    <a:srgbClr val="DAE3F3"/>
    <a:srgbClr val="C6DFF5"/>
    <a:srgbClr val="7EB4DA"/>
    <a:srgbClr val="68C0C2"/>
    <a:srgbClr val="EF7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1740" autoAdjust="0"/>
  </p:normalViewPr>
  <p:slideViewPr>
    <p:cSldViewPr snapToGrid="0">
      <p:cViewPr varScale="1">
        <p:scale>
          <a:sx n="80" d="100"/>
          <a:sy n="80" d="100"/>
        </p:scale>
        <p:origin x="-15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938E-ADF2-45CC-ABE9-52F69B7D4B7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2DE77-57D6-49C1-A633-EF74AB783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21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811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595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81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989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07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896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933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389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255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5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42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699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00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812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94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79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733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65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>
                <a:solidFill>
                  <a:srgbClr val="808080"/>
                </a:solidFill>
                <a:effectLst/>
              </a:rPr>
              <a:t># 1.  </a:t>
            </a:r>
            <a:r>
              <a:rPr lang="zh-CN" altLang="en-US" i="1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数字和字母都表示它本身</a:t>
            </a:r>
            <a:br>
              <a:rPr lang="zh-CN" altLang="en-US" i="1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0080"/>
                </a:solidFill>
                <a:effectLst/>
              </a:rPr>
              <a:t>print</a:t>
            </a:r>
            <a:r>
              <a:rPr lang="en-US" altLang="zh-CN"/>
              <a:t>(re.search(</a:t>
            </a:r>
            <a:r>
              <a:rPr lang="en-US" altLang="zh-CN" b="1">
                <a:solidFill>
                  <a:srgbClr val="008080"/>
                </a:solidFill>
                <a:effectLst/>
              </a:rPr>
              <a:t>r'x'</a:t>
            </a:r>
            <a:r>
              <a:rPr lang="en-US" altLang="zh-CN"/>
              <a:t>, </a:t>
            </a:r>
            <a:r>
              <a:rPr lang="en-US" altLang="zh-CN" b="1">
                <a:solidFill>
                  <a:srgbClr val="008080"/>
                </a:solidFill>
                <a:effectLst/>
              </a:rPr>
              <a:t>'hello xyz'</a:t>
            </a:r>
            <a:r>
              <a:rPr lang="en-US" altLang="zh-CN"/>
              <a:t>))      </a:t>
            </a:r>
            <a:r>
              <a:rPr lang="en-US" altLang="zh-CN" i="1">
                <a:solidFill>
                  <a:srgbClr val="808080"/>
                </a:solidFill>
                <a:effectLst/>
              </a:rPr>
              <a:t># &lt;re.Match object; span=(6, 7), match='x'&gt;</a:t>
            </a:r>
            <a:br>
              <a:rPr lang="en-US" altLang="zh-CN" i="1">
                <a:solidFill>
                  <a:srgbClr val="808080"/>
                </a:solidFill>
                <a:effectLst/>
              </a:rPr>
            </a:br>
            <a:r>
              <a:rPr lang="en-US" altLang="zh-CN">
                <a:solidFill>
                  <a:srgbClr val="000080"/>
                </a:solidFill>
                <a:effectLst/>
              </a:rPr>
              <a:t>print</a:t>
            </a:r>
            <a:r>
              <a:rPr lang="en-US" altLang="zh-CN"/>
              <a:t>(re.search(</a:t>
            </a:r>
            <a:r>
              <a:rPr lang="en-US" altLang="zh-CN" b="1">
                <a:solidFill>
                  <a:srgbClr val="008080"/>
                </a:solidFill>
                <a:effectLst/>
              </a:rPr>
              <a:t>r'5'</a:t>
            </a:r>
            <a:r>
              <a:rPr lang="en-US" altLang="zh-CN"/>
              <a:t>, </a:t>
            </a:r>
            <a:r>
              <a:rPr lang="en-US" altLang="zh-CN" b="1">
                <a:solidFill>
                  <a:srgbClr val="008080"/>
                </a:solidFill>
                <a:effectLst/>
              </a:rPr>
              <a:t>'1a3b56c8d'</a:t>
            </a:r>
            <a:r>
              <a:rPr lang="en-US" altLang="zh-CN"/>
              <a:t>))  </a:t>
            </a:r>
            <a:r>
              <a:rPr lang="en-US" altLang="zh-CN" i="1">
                <a:solidFill>
                  <a:srgbClr val="808080"/>
                </a:solidFill>
                <a:effectLst/>
              </a:rPr>
              <a:t># &lt;re.Match object; span=(4, 5), match='5'&gt;</a:t>
            </a:r>
            <a:br>
              <a:rPr lang="en-US" altLang="zh-CN" i="1">
                <a:solidFill>
                  <a:srgbClr val="808080"/>
                </a:solidFill>
                <a:effectLst/>
              </a:rPr>
            </a:br>
            <a:r>
              <a:rPr lang="en-US" altLang="zh-CN" i="1">
                <a:solidFill>
                  <a:srgbClr val="808080"/>
                </a:solidFill>
                <a:effectLst/>
              </a:rPr>
              <a:t/>
            </a:r>
            <a:br>
              <a:rPr lang="en-US" altLang="zh-CN" i="1">
                <a:solidFill>
                  <a:srgbClr val="808080"/>
                </a:solidFill>
                <a:effectLst/>
              </a:rPr>
            </a:br>
            <a:r>
              <a:rPr lang="en-US" altLang="zh-CN" i="1">
                <a:solidFill>
                  <a:srgbClr val="808080"/>
                </a:solidFill>
                <a:effectLst/>
              </a:rPr>
              <a:t># 2.  </a:t>
            </a:r>
            <a:r>
              <a:rPr lang="zh-CN" altLang="en-US" i="1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很多字母前面添加</a:t>
            </a:r>
            <a:r>
              <a:rPr lang="zh-CN" altLang="en-US" i="1">
                <a:solidFill>
                  <a:srgbClr val="808080"/>
                </a:solidFill>
                <a:effectLst/>
              </a:rPr>
              <a:t> </a:t>
            </a:r>
            <a:r>
              <a:rPr lang="en-US" altLang="zh-CN" i="1">
                <a:solidFill>
                  <a:srgbClr val="808080"/>
                </a:solidFill>
                <a:effectLst/>
              </a:rPr>
              <a:t>\ </a:t>
            </a:r>
            <a:r>
              <a:rPr lang="zh-CN" altLang="en-US" i="1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会有特殊含义。</a:t>
            </a:r>
            <a:br>
              <a:rPr lang="zh-CN" altLang="en-US" i="1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0080"/>
                </a:solidFill>
                <a:effectLst/>
              </a:rPr>
              <a:t>print</a:t>
            </a:r>
            <a:r>
              <a:rPr lang="en-US" altLang="zh-CN"/>
              <a:t>(re.search(</a:t>
            </a:r>
            <a:r>
              <a:rPr lang="en-US" altLang="zh-CN" b="1">
                <a:solidFill>
                  <a:srgbClr val="008080"/>
                </a:solidFill>
                <a:effectLst/>
              </a:rPr>
              <a:t>r'd'</a:t>
            </a:r>
            <a:r>
              <a:rPr lang="en-US" altLang="zh-CN"/>
              <a:t>, </a:t>
            </a:r>
            <a:r>
              <a:rPr lang="en-US" altLang="zh-CN" b="1">
                <a:solidFill>
                  <a:srgbClr val="008080"/>
                </a:solidFill>
                <a:effectLst/>
              </a:rPr>
              <a:t>'good'</a:t>
            </a:r>
            <a:r>
              <a:rPr lang="en-US" altLang="zh-CN"/>
              <a:t>))             </a:t>
            </a:r>
            <a:r>
              <a:rPr lang="en-US" altLang="zh-CN" i="1">
                <a:solidFill>
                  <a:srgbClr val="808080"/>
                </a:solidFill>
                <a:effectLst/>
              </a:rPr>
              <a:t># &lt;re.Match object; span=(3, 4), match='d'&gt;</a:t>
            </a:r>
            <a:br>
              <a:rPr lang="en-US" altLang="zh-CN" i="1">
                <a:solidFill>
                  <a:srgbClr val="808080"/>
                </a:solidFill>
                <a:effectLst/>
              </a:rPr>
            </a:br>
            <a:r>
              <a:rPr lang="en-US" altLang="zh-CN">
                <a:solidFill>
                  <a:srgbClr val="000080"/>
                </a:solidFill>
                <a:effectLst/>
              </a:rPr>
              <a:t>print</a:t>
            </a:r>
            <a:r>
              <a:rPr lang="en-US" altLang="zh-CN"/>
              <a:t>(re.search(</a:t>
            </a:r>
            <a:r>
              <a:rPr lang="en-US" altLang="zh-CN" b="1">
                <a:solidFill>
                  <a:srgbClr val="008080"/>
                </a:solidFill>
                <a:effectLst/>
              </a:rPr>
              <a:t>r'\d'</a:t>
            </a:r>
            <a:r>
              <a:rPr lang="en-US" altLang="zh-CN"/>
              <a:t>, </a:t>
            </a:r>
            <a:r>
              <a:rPr lang="en-US" altLang="zh-CN" b="1">
                <a:solidFill>
                  <a:srgbClr val="008080"/>
                </a:solidFill>
                <a:effectLst/>
              </a:rPr>
              <a:t>'good'</a:t>
            </a:r>
            <a:r>
              <a:rPr lang="en-US" altLang="zh-CN"/>
              <a:t>))           </a:t>
            </a:r>
            <a:r>
              <a:rPr lang="en-US" altLang="zh-CN" i="1">
                <a:solidFill>
                  <a:srgbClr val="808080"/>
                </a:solidFill>
                <a:effectLst/>
              </a:rPr>
              <a:t># None</a:t>
            </a:r>
            <a:br>
              <a:rPr lang="en-US" altLang="zh-CN" i="1">
                <a:solidFill>
                  <a:srgbClr val="808080"/>
                </a:solidFill>
                <a:effectLst/>
              </a:rPr>
            </a:br>
            <a:r>
              <a:rPr lang="en-US" altLang="zh-CN">
                <a:solidFill>
                  <a:srgbClr val="000080"/>
                </a:solidFill>
                <a:effectLst/>
              </a:rPr>
              <a:t>print</a:t>
            </a:r>
            <a:r>
              <a:rPr lang="en-US" altLang="zh-CN"/>
              <a:t>(re.search(</a:t>
            </a:r>
            <a:r>
              <a:rPr lang="en-US" altLang="zh-CN" b="1">
                <a:solidFill>
                  <a:srgbClr val="008080"/>
                </a:solidFill>
                <a:effectLst/>
              </a:rPr>
              <a:t>r'\d'</a:t>
            </a:r>
            <a:r>
              <a:rPr lang="en-US" altLang="zh-CN"/>
              <a:t>, </a:t>
            </a:r>
            <a:r>
              <a:rPr lang="en-US" altLang="zh-CN" b="1">
                <a:solidFill>
                  <a:srgbClr val="008080"/>
                </a:solidFill>
                <a:effectLst/>
              </a:rPr>
              <a:t>'go1234od'</a:t>
            </a:r>
            <a:r>
              <a:rPr lang="en-US" altLang="zh-CN"/>
              <a:t>))  </a:t>
            </a:r>
            <a:r>
              <a:rPr lang="en-US" altLang="zh-CN" i="1">
                <a:solidFill>
                  <a:srgbClr val="808080"/>
                </a:solidFill>
                <a:effectLst/>
              </a:rPr>
              <a:t># &lt;re.Match object; span=(4, 5), match='1'&gt;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3172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80"/>
                </a:solidFill>
                <a:effectLst/>
              </a:rPr>
              <a:t>print</a:t>
            </a:r>
            <a:r>
              <a:rPr lang="en-US" altLang="zh-CN"/>
              <a:t>(re.search(</a:t>
            </a:r>
            <a:r>
              <a:rPr lang="en-US" altLang="zh-CN" b="1">
                <a:solidFill>
                  <a:srgbClr val="008080"/>
                </a:solidFill>
                <a:effectLst/>
              </a:rPr>
              <a:t>r'+'</a:t>
            </a:r>
            <a:r>
              <a:rPr lang="en-US" altLang="zh-CN"/>
              <a:t>, </a:t>
            </a:r>
            <a:r>
              <a:rPr lang="en-US" altLang="zh-CN" b="1">
                <a:solidFill>
                  <a:srgbClr val="008080"/>
                </a:solidFill>
                <a:effectLst/>
              </a:rPr>
              <a:t>'1+2=3'</a:t>
            </a:r>
            <a:r>
              <a:rPr lang="en-US" altLang="zh-CN"/>
              <a:t>))       </a:t>
            </a:r>
            <a:r>
              <a:rPr lang="en-US" altLang="zh-CN" i="1">
                <a:solidFill>
                  <a:srgbClr val="808080"/>
                </a:solidFill>
                <a:effectLst/>
              </a:rPr>
              <a:t># re.error:</a:t>
            </a:r>
            <a:br>
              <a:rPr lang="en-US" altLang="zh-CN" i="1">
                <a:solidFill>
                  <a:srgbClr val="808080"/>
                </a:solidFill>
                <a:effectLst/>
              </a:rPr>
            </a:br>
            <a:r>
              <a:rPr lang="en-US" altLang="zh-CN">
                <a:solidFill>
                  <a:srgbClr val="000080"/>
                </a:solidFill>
                <a:effectLst/>
              </a:rPr>
              <a:t>print</a:t>
            </a:r>
            <a:r>
              <a:rPr lang="en-US" altLang="zh-CN"/>
              <a:t>(re.search(</a:t>
            </a:r>
            <a:r>
              <a:rPr lang="en-US" altLang="zh-CN" b="1">
                <a:solidFill>
                  <a:srgbClr val="008080"/>
                </a:solidFill>
                <a:effectLst/>
              </a:rPr>
              <a:t>r'\+'</a:t>
            </a:r>
            <a:r>
              <a:rPr lang="en-US" altLang="zh-CN"/>
              <a:t>, </a:t>
            </a:r>
            <a:r>
              <a:rPr lang="en-US" altLang="zh-CN" b="1">
                <a:solidFill>
                  <a:srgbClr val="008080"/>
                </a:solidFill>
                <a:effectLst/>
              </a:rPr>
              <a:t>'1+2=3'</a:t>
            </a:r>
            <a:r>
              <a:rPr lang="en-US" altLang="zh-CN"/>
              <a:t>))     </a:t>
            </a:r>
            <a:r>
              <a:rPr lang="en-US" altLang="zh-CN" i="1">
                <a:solidFill>
                  <a:srgbClr val="808080"/>
                </a:solidFill>
                <a:effectLst/>
              </a:rPr>
              <a:t># &lt;re.Match object; span=(1, 2), match='+'&gt;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4943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92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713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5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4366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350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3854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5355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413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6884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5651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888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3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7903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4736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6722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9235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1846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803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9313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177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5002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382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054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856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65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466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00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4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80682" y="1"/>
            <a:ext cx="625289" cy="874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1635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8833F8-F44B-4AED-AFF0-33CCB9D7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A067C25-8076-4CAE-A89C-0C5F8663E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23C98C0-B761-4585-BE10-6C4D0DA03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4DD590F-E6C9-414C-A8FC-01B956DE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0932219-54F6-4B76-AD13-B28A1761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06A8800-ED66-4766-A601-2FA2F91D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2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799FF7-C278-4265-8D60-726059ED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57D408B-BB2B-4D4F-AFFC-B5A62C37B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3D40D2F-8ACE-4DA9-8D21-22FEF9468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C9498DE-6E4F-4FFA-8909-628EC6445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F5409F6-BE41-4398-A6D4-B45B21B39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522B296B-6B29-4CCC-97D1-BF028182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5FCAEEF-94F9-45FE-AD39-A181FD95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EBBDBF4-72ED-4481-B29B-3E81209E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89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B1EC02-7783-4A35-88E8-1CE78C41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1FBD4BE-B5D0-42D4-BAA1-012C4B93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379B7DC-419F-482E-9290-3ED61060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793DA1E-FAB2-4B74-8DB7-69FF12B3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55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81E486C-78D9-410E-9BB5-7B90D9E8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43D9ECD-CCF1-4864-BAB5-EF151545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AD95E24-93DE-4C84-A63B-429DFDDA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18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763D02-BF5F-42F0-996C-282F962E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21A6F9F-1215-4CF9-89F8-AE5CEB40C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8135175-F24B-46E2-AB9D-C7AD3EF52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AF0AB76-C56F-4383-8342-3E173A03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9F6F699-13C5-4FBC-9E3C-1E49EEDB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C1FEF12-5DEA-427F-81C4-D2D29D68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3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28DC47-E54D-4E61-B552-DE6123F6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7318EC1-55D6-40B8-B9B0-366550116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457AC80-FC2E-4244-B552-E99475CB3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36ACC1A-005B-48B6-AC46-38DD3676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0ED9AB3-705A-4E23-A394-7C1AC9ED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DC6F3F0-82D6-4FFE-8DC1-1C7AD067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471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98C7E0-7CF2-48FE-98CD-035861CF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D16FA42-7935-4C9D-96BA-6168CB94B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F5913E7-A444-46A0-8016-8D0CA91D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6C33246-C23E-4F63-A740-44F36EE1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CA22547-D1C6-4CC9-BCE2-24805040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2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E61328D-EBC9-4BE0-B7BC-34AC4D79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C2C966E-0842-457B-8B8C-9FB064E51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1B9450D-5C45-47E0-9E72-28E34612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B8D126-748D-47DC-8C20-29F3AFE2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C82A81A-15FC-4955-A68E-FEAA71B0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46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528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93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2F14DC0-CA6E-434F-960B-B88DCD979203}"/>
              </a:ext>
            </a:extLst>
          </p:cNvPr>
          <p:cNvSpPr/>
          <p:nvPr userDrawn="1"/>
        </p:nvSpPr>
        <p:spPr>
          <a:xfrm>
            <a:off x="129209" y="92765"/>
            <a:ext cx="675861" cy="742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51BE896-7B97-41AB-B0B0-7C67BBA1A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06"/>
          <a:stretch/>
        </p:blipFill>
        <p:spPr>
          <a:xfrm>
            <a:off x="4179447" y="0"/>
            <a:ext cx="4964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08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47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8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09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7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60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78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39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4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64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8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412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46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530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504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75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5459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06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3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79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97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71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0313"/>
            <a:ext cx="7886700" cy="603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12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011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752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97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190313"/>
            <a:ext cx="7886700" cy="603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423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EB40-7A4E-4186-B255-4D67ED0C40AC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3D34-E332-4D0B-864C-165E0D63E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2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854ED4-AA9A-410C-B480-42875691B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EDF827F-BD43-4848-BF8A-33FAA813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293F57F-1C17-480F-BBC1-363AAD7B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46617B0-D82B-4BED-B775-50EDC67D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CBB056D-5E16-4E4E-A6CC-736A0DD0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04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9303C7-65B8-4C21-A9D9-8BF6D2CD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96BB9AB-B3FD-43C0-9F10-8A97856FB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1F1E64-2667-437A-96DB-998214AD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8CE172-FAD2-4CCA-9F34-5B7FEE8A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262B043-B09B-4353-AF22-30F1DA40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69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B62E59E-155E-4A07-AF5F-B86A237C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EB43223-FBBF-4F1B-92DC-F51B441D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083CA5B-69BD-478D-B018-C35CE656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12F345E-AE9F-401E-BF0A-F0B6697D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57197BE-5985-4772-87BB-764CD271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2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250821" y="224728"/>
            <a:ext cx="263769" cy="403830"/>
          </a:xfrm>
          <a:prstGeom prst="parallelogram">
            <a:avLst>
              <a:gd name="adj" fmla="val 63710"/>
            </a:avLst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斜纹 9"/>
          <p:cNvSpPr/>
          <p:nvPr userDrawn="1"/>
        </p:nvSpPr>
        <p:spPr>
          <a:xfrm>
            <a:off x="261372" y="224728"/>
            <a:ext cx="106107" cy="239506"/>
          </a:xfrm>
          <a:prstGeom prst="diagStripe">
            <a:avLst/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7D07314-3B4C-46B5-BD0A-CD4A7FECDDF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248" y="259820"/>
            <a:ext cx="1099931" cy="33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3" r:id="rId3"/>
    <p:sldLayoutId id="2147483650" r:id="rId4"/>
    <p:sldLayoutId id="2147483657" r:id="rId5"/>
    <p:sldLayoutId id="2147483677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D04544C-FDEF-418A-8888-4DF8CCA9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363A222-5833-446A-A6DA-807F01DF3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560D8BF-A1E1-4C10-899C-A701260B2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4087-BA85-4E84-BCB0-39EB2AC6FD7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3A4094E-D159-4A15-BEF8-37CFE0D7D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DB40744-1DE5-4990-9A61-FF30C2E0C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9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8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xmlns="" id="{A825546A-FCFD-4F0E-A2A2-E7E4FBD0EB1D}"/>
              </a:ext>
            </a:extLst>
          </p:cNvPr>
          <p:cNvSpPr/>
          <p:nvPr userDrawn="1"/>
        </p:nvSpPr>
        <p:spPr>
          <a:xfrm>
            <a:off x="250821" y="224728"/>
            <a:ext cx="263769" cy="403830"/>
          </a:xfrm>
          <a:prstGeom prst="parallelogram">
            <a:avLst>
              <a:gd name="adj" fmla="val 63710"/>
            </a:avLst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斜纹 7">
            <a:extLst>
              <a:ext uri="{FF2B5EF4-FFF2-40B4-BE49-F238E27FC236}">
                <a16:creationId xmlns:a16="http://schemas.microsoft.com/office/drawing/2014/main" xmlns="" id="{D01FDB34-971C-4120-BDE0-4F2B9335B278}"/>
              </a:ext>
            </a:extLst>
          </p:cNvPr>
          <p:cNvSpPr/>
          <p:nvPr userDrawn="1"/>
        </p:nvSpPr>
        <p:spPr>
          <a:xfrm>
            <a:off x="261372" y="224728"/>
            <a:ext cx="106107" cy="239506"/>
          </a:xfrm>
          <a:prstGeom prst="diagStripe">
            <a:avLst/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9198C16-EE4C-476F-8369-EC84F987DD5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248" y="259820"/>
            <a:ext cx="1099931" cy="33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5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8A1815C-7AA9-4804-A8B1-D0D93C3F8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7513"/>
            <a:ext cx="9144000" cy="521440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DBB68578-64EB-4F3A-8426-995363241F2F}"/>
              </a:ext>
            </a:extLst>
          </p:cNvPr>
          <p:cNvSpPr/>
          <p:nvPr/>
        </p:nvSpPr>
        <p:spPr>
          <a:xfrm>
            <a:off x="60435" y="36178"/>
            <a:ext cx="720969" cy="119190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7878111-C62D-49D1-B347-5EBCC850B7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0" y="131040"/>
            <a:ext cx="1472097" cy="14763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5539E60-BB39-4FE8-BE7F-EFE45CBA0B09}"/>
              </a:ext>
            </a:extLst>
          </p:cNvPr>
          <p:cNvSpPr txBox="1"/>
          <p:nvPr/>
        </p:nvSpPr>
        <p:spPr>
          <a:xfrm>
            <a:off x="1748673" y="1486166"/>
            <a:ext cx="5646654" cy="13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11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正则表达式语法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正则表达式语法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EB664C2-733B-475E-8A1A-690196DDF2CA}"/>
              </a:ext>
            </a:extLst>
          </p:cNvPr>
          <p:cNvSpPr/>
          <p:nvPr/>
        </p:nvSpPr>
        <p:spPr>
          <a:xfrm>
            <a:off x="261541" y="1455427"/>
            <a:ext cx="8503078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正则表达式语法：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sym typeface="+mn-ea"/>
              </a:rPr>
              <a:t>示例：</a:t>
            </a:r>
            <a:r>
              <a:rPr lang="zh-CN" altLang="en-US" sz="2000">
                <a:solidFill>
                  <a:srgbClr val="7030A0"/>
                </a:solidFill>
                <a:latin typeface="+mn-ea"/>
                <a:sym typeface="+mn-ea"/>
              </a:rPr>
              <a:t>查表回答下列表达式可匹配的内容</a:t>
            </a:r>
            <a:endParaRPr lang="en-US" altLang="zh-CN" sz="2000">
              <a:solidFill>
                <a:srgbClr val="7030A0"/>
              </a:solidFill>
              <a:latin typeface="+mn-ea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>
              <a:latin typeface="+mn-ea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5D3CF94-685F-4554-8675-E0E3348AC8D1}"/>
              </a:ext>
            </a:extLst>
          </p:cNvPr>
          <p:cNvSpPr/>
          <p:nvPr/>
        </p:nvSpPr>
        <p:spPr>
          <a:xfrm>
            <a:off x="519172" y="2517965"/>
            <a:ext cx="7739406" cy="331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6352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 dirty="0">
                <a:latin typeface="Times New Roman" panose="02020603050405020304" pitchFamily="2" charset="0"/>
                <a:sym typeface="+mn-ea"/>
              </a:rPr>
              <a:t>普通字符串，可以匹配自身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indent="-26352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2" charset="0"/>
                <a:sym typeface="+mn-ea"/>
              </a:rPr>
              <a:t>'[pjc]ython’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2" charset="0"/>
              <a:sym typeface="+mn-ea"/>
            </a:endParaRPr>
          </a:p>
          <a:p>
            <a:pPr indent="-26352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2" charset="0"/>
                <a:sym typeface="+mn-ea"/>
              </a:rPr>
              <a:t>'[^abc]'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indent="-26352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2" charset="0"/>
                <a:sym typeface="+mn-ea"/>
              </a:rPr>
              <a:t>'python|perl’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2" charset="0"/>
              <a:sym typeface="+mn-ea"/>
            </a:endParaRPr>
          </a:p>
          <a:p>
            <a:pPr indent="-26352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2" charset="0"/>
                <a:sym typeface="+mn-ea"/>
              </a:rPr>
              <a:t>'^http'</a:t>
            </a:r>
            <a:endParaRPr lang="en-US" altLang="zh-CN" sz="2000" dirty="0">
              <a:latin typeface="Times New Roman" panose="02020603050405020304" pitchFamily="2" charset="0"/>
              <a:sym typeface="+mn-ea"/>
            </a:endParaRPr>
          </a:p>
          <a:p>
            <a:pPr indent="-26352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2" charset="0"/>
                <a:sym typeface="+mn-ea"/>
              </a:rPr>
              <a:t>(pattern){m,n}</a:t>
            </a:r>
            <a:r>
              <a:rPr lang="zh-CN" altLang="en-US" sz="2000" dirty="0">
                <a:latin typeface="Times New Roman" panose="02020603050405020304" pitchFamily="2" charset="0"/>
                <a:sym typeface="+mn-ea"/>
              </a:rPr>
              <a:t>：</a:t>
            </a:r>
            <a:endParaRPr lang="en-US" altLang="zh-CN" sz="2000" dirty="0">
              <a:latin typeface="Times New Roman" panose="02020603050405020304" pitchFamily="2" charset="0"/>
              <a:sym typeface="+mn-ea"/>
            </a:endParaRPr>
          </a:p>
          <a:p>
            <a:pPr indent="-263525" defTabSz="914400">
              <a:lnSpc>
                <a:spcPct val="13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2" charset="0"/>
                <a:sym typeface="+mn-ea"/>
              </a:rPr>
              <a:t>'ab{1,}'</a:t>
            </a:r>
            <a:r>
              <a:rPr lang="zh-CN" altLang="en-US" sz="2000" dirty="0">
                <a:latin typeface="Times New Roman" panose="02020603050405020304" pitchFamily="2" charset="0"/>
                <a:sym typeface="+mn-ea"/>
              </a:rPr>
              <a:t>：</a:t>
            </a:r>
            <a:endParaRPr lang="zh-CN" altLang="en-US" sz="2000" dirty="0">
              <a:latin typeface="Times New Roman" panose="02020603050405020304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F4DE7DD-0E8B-4F6F-B68F-2B395671BC9B}"/>
              </a:ext>
            </a:extLst>
          </p:cNvPr>
          <p:cNvSpPr/>
          <p:nvPr/>
        </p:nvSpPr>
        <p:spPr>
          <a:xfrm>
            <a:off x="2599732" y="2970793"/>
            <a:ext cx="4275529" cy="4490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lnSpc>
                <a:spcPct val="130000"/>
              </a:lnSpc>
              <a:spcBef>
                <a:spcPts val="600"/>
              </a:spcBef>
              <a:buSzPct val="70000"/>
            </a:pPr>
            <a:r>
              <a:rPr lang="zh-CN" altLang="en-US" sz="2000" dirty="0">
                <a:latin typeface="Times New Roman" panose="02020603050405020304" pitchFamily="2" charset="0"/>
                <a:sym typeface="+mn-ea"/>
              </a:rPr>
              <a:t>可以匹配'python'、'jython'、'cython’</a:t>
            </a:r>
            <a:endParaRPr lang="en-US" altLang="zh-CN" sz="2000" dirty="0">
              <a:latin typeface="Times New Roman" panose="02020603050405020304" pitchFamily="2" charset="0"/>
              <a:sym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7ACBABA-1BAD-4EA7-82C6-79A3EC81D752}"/>
              </a:ext>
            </a:extLst>
          </p:cNvPr>
          <p:cNvSpPr/>
          <p:nvPr/>
        </p:nvSpPr>
        <p:spPr>
          <a:xfrm>
            <a:off x="1961872" y="3573498"/>
            <a:ext cx="49231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2" charset="0"/>
                <a:sym typeface="+mn-ea"/>
              </a:rPr>
              <a:t>可以一个匹配任意除'a'、'b'、'c'之外的字符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5D9A84C-40F9-4330-99F7-2B14115FBEE0}"/>
              </a:ext>
            </a:extLst>
          </p:cNvPr>
          <p:cNvSpPr/>
          <p:nvPr/>
        </p:nvSpPr>
        <p:spPr>
          <a:xfrm>
            <a:off x="2599732" y="3959197"/>
            <a:ext cx="2972289" cy="4490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lnSpc>
                <a:spcPct val="130000"/>
              </a:lnSpc>
              <a:spcBef>
                <a:spcPts val="600"/>
              </a:spcBef>
              <a:buSzPct val="70000"/>
            </a:pPr>
            <a:r>
              <a:rPr lang="zh-CN" altLang="en-US" sz="2000" dirty="0">
                <a:latin typeface="Times New Roman" panose="02020603050405020304" pitchFamily="2" charset="0"/>
                <a:sym typeface="+mn-ea"/>
              </a:rPr>
              <a:t>可以匹配'python'或'perl’</a:t>
            </a:r>
            <a:endParaRPr lang="en-US" altLang="zh-CN" sz="2000" dirty="0">
              <a:latin typeface="Times New Roman" panose="02020603050405020304" pitchFamily="2" charset="0"/>
              <a:sym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74B9F07-8163-4A77-838E-0FBDD82126CD}"/>
              </a:ext>
            </a:extLst>
          </p:cNvPr>
          <p:cNvSpPr/>
          <p:nvPr/>
        </p:nvSpPr>
        <p:spPr>
          <a:xfrm>
            <a:off x="1853767" y="4471121"/>
            <a:ext cx="40094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2" charset="0"/>
                <a:sym typeface="+mn-ea"/>
              </a:rPr>
              <a:t>只能匹配所有以'http'开头的字符串</a:t>
            </a:r>
            <a:endParaRPr lang="zh-CN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3BB3948B-04EA-47FC-BD9C-229A89E67E90}"/>
              </a:ext>
            </a:extLst>
          </p:cNvPr>
          <p:cNvSpPr/>
          <p:nvPr/>
        </p:nvSpPr>
        <p:spPr>
          <a:xfrm>
            <a:off x="2942910" y="4882497"/>
            <a:ext cx="2446504" cy="4490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lnSpc>
                <a:spcPct val="130000"/>
              </a:lnSpc>
              <a:spcBef>
                <a:spcPts val="600"/>
              </a:spcBef>
              <a:buSzPct val="70000"/>
            </a:pPr>
            <a:r>
              <a:rPr lang="zh-CN" altLang="en-US" sz="2000" dirty="0">
                <a:latin typeface="Times New Roman" panose="02020603050405020304" pitchFamily="2" charset="0"/>
                <a:sym typeface="+mn-ea"/>
              </a:rPr>
              <a:t>允许模式重复m~n次</a:t>
            </a:r>
            <a:endParaRPr lang="en-US" altLang="zh-CN" sz="2000" dirty="0">
              <a:latin typeface="Times New Roman" panose="02020603050405020304" pitchFamily="2" charset="0"/>
              <a:sym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5EA16F65-ABB0-48AD-BCD7-99918F806F6E}"/>
              </a:ext>
            </a:extLst>
          </p:cNvPr>
          <p:cNvSpPr/>
          <p:nvPr/>
        </p:nvSpPr>
        <p:spPr>
          <a:xfrm>
            <a:off x="2003894" y="5416599"/>
            <a:ext cx="5877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2" charset="0"/>
                <a:sym typeface="+mn-ea"/>
              </a:rPr>
              <a:t>匹配以字母a开头后面带1个至多个字母b的字符串。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686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236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。。。。。。。。。。。</a:t>
            </a:r>
            <a:r>
              <a:rPr lang="en-US" altLang="zh-CN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</a:t>
            </a:r>
            <a:r>
              <a:rPr lang="zh-CN" altLang="en-US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。。。。。。。。。。。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441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236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。。。。。。。。。。。</a:t>
            </a:r>
            <a:r>
              <a:rPr lang="en-US" altLang="zh-CN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</a:t>
            </a:r>
            <a:r>
              <a:rPr lang="zh-CN" altLang="en-US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。。。。。。。。。。。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1E4EFE7-D3E8-4EA7-A3BD-1D36EFD84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4833"/>
            <a:ext cx="9144000" cy="4874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287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2515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re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实现了正则表达式处理的功能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模块后，使用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findall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函数可以进行匹配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086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482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在正则表达式里，如果想要匹配一个 \ 需要使用 \\\\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第一个参数是正则匹配规则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第二个参数表示需要匹配的字符串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还可以在字符串前面加 r ，\\ 就表示 \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search和match方法的执行结果是一个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match类型的对象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7CA6419-2019-40BC-8DD8-9B5ABD06F586}"/>
              </a:ext>
            </a:extLst>
          </p:cNvPr>
          <p:cNvSpPr txBox="1"/>
          <p:nvPr/>
        </p:nvSpPr>
        <p:spPr>
          <a:xfrm>
            <a:off x="5307865" y="3271495"/>
            <a:ext cx="3456754" cy="222823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nword'</a:t>
            </a:r>
            <a:b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 = re.search(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\\\\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 = re.search(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r'\\'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7688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2931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查找相关的方法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re.match() 和 re.search()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共同点：1.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只对字符串查询一次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返回值类型都是re.Match类型的对象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不同点：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match从头开始匹配，一旦匹配失败，就返回None;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2.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search是在整个字符串里匹配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32E9A5A-0D73-4B16-B9CA-6F092A141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80" y="4570967"/>
            <a:ext cx="7924800" cy="2028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4509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888A3B4-BA8A-4231-8F35-5BFC40A40A22}"/>
              </a:ext>
            </a:extLst>
          </p:cNvPr>
          <p:cNvSpPr/>
          <p:nvPr/>
        </p:nvSpPr>
        <p:spPr>
          <a:xfrm>
            <a:off x="261541" y="1455427"/>
            <a:ext cx="8503078" cy="523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查找相关的方法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re.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finditer()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re.finditer()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返回的结果是一个可迭代对象。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可迭代对象里的数据是匹配到的所有结果，是一个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re.Match类型的对象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82F3FD4-940F-412F-AB6C-C0BAD136B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676525"/>
            <a:ext cx="8458200" cy="1504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AD110244-72A8-4A3B-A3F2-E548D4911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776206"/>
            <a:ext cx="1771650" cy="542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xmlns="" id="{BDBD87C0-D46B-4E2B-AE43-E45964C90B08}"/>
              </a:ext>
            </a:extLst>
          </p:cNvPr>
          <p:cNvSpPr/>
          <p:nvPr/>
        </p:nvSpPr>
        <p:spPr>
          <a:xfrm>
            <a:off x="2584617" y="4858957"/>
            <a:ext cx="625151" cy="38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1EC1DF5C-7364-4D05-8608-0DF6F1061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085" y="4428543"/>
            <a:ext cx="5057775" cy="123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53FFBDE5-48AD-4D4F-99EB-A75042852825}"/>
              </a:ext>
            </a:extLst>
          </p:cNvPr>
          <p:cNvSpPr/>
          <p:nvPr/>
        </p:nvSpPr>
        <p:spPr>
          <a:xfrm>
            <a:off x="2400300" y="3862873"/>
            <a:ext cx="3291373" cy="309271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967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888A3B4-BA8A-4231-8F35-5BFC40A40A22}"/>
              </a:ext>
            </a:extLst>
          </p:cNvPr>
          <p:cNvSpPr/>
          <p:nvPr/>
        </p:nvSpPr>
        <p:spPr>
          <a:xfrm>
            <a:off x="261541" y="1455427"/>
            <a:ext cx="8503078" cy="3392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查找相关的方法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re.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findall()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把查找到的所有字符串结果放到一个列表里。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A10CDC9-248A-40E4-ABE7-3EF61834E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3109912"/>
            <a:ext cx="6838950" cy="638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A93AFE2-D8EA-4BCF-9466-66C6D3AB0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25" y="4372954"/>
            <a:ext cx="6838950" cy="647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2625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888A3B4-BA8A-4231-8F35-5BFC40A40A22}"/>
              </a:ext>
            </a:extLst>
          </p:cNvPr>
          <p:cNvSpPr/>
          <p:nvPr/>
        </p:nvSpPr>
        <p:spPr>
          <a:xfrm>
            <a:off x="261541" y="1455427"/>
            <a:ext cx="8503078" cy="154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查找相关的方法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re.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fullmatch()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完整匹配，字符串需要完全满足正则规则才会有结果，否则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None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E3F847B-AE13-4DEC-81C1-9F9C5FA8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3338175"/>
            <a:ext cx="8724900" cy="2400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8266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888A3B4-BA8A-4231-8F35-5BFC40A40A22}"/>
              </a:ext>
            </a:extLst>
          </p:cNvPr>
          <p:cNvSpPr/>
          <p:nvPr/>
        </p:nvSpPr>
        <p:spPr>
          <a:xfrm>
            <a:off x="261541" y="1455427"/>
            <a:ext cx="8503078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【re.Match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类型的对象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0191D6A-FF4D-4651-B0F5-F208D56AB598}"/>
              </a:ext>
            </a:extLst>
          </p:cNvPr>
          <p:cNvSpPr txBox="1"/>
          <p:nvPr/>
        </p:nvSpPr>
        <p:spPr>
          <a:xfrm>
            <a:off x="514912" y="2204635"/>
            <a:ext cx="7996335" cy="402180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re.search(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r'm'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'hello mom, i love you!'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        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&lt;re.Match object; span=(6, 7), match='m'&gt;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(s))   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zh-CN" altLang="zh-CN" i="1">
                <a:solidFill>
                  <a:schemeClr val="tx1"/>
                </a:solidFill>
                <a:latin typeface="Consolas" panose="020B0609020204030204" pitchFamily="49" charset="0"/>
              </a:rPr>
              <a:t># </a:t>
            </a:r>
            <a:r>
              <a:rPr lang="zh-CN" altLang="zh-CN">
                <a:solidFill>
                  <a:schemeClr val="tx1"/>
                </a:solidFill>
                <a:latin typeface="Consolas" panose="020B0609020204030204" pitchFamily="49" charset="0"/>
              </a:rPr>
              <a:t>返回对象的属性、方法列表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(s.pos)      </a:t>
            </a:r>
            <a:r>
              <a:rPr lang="zh-CN" altLang="zh-CN" i="1">
                <a:solidFill>
                  <a:schemeClr val="tx1"/>
                </a:solidFill>
                <a:latin typeface="Consolas" panose="020B0609020204030204" pitchFamily="49" charset="0"/>
              </a:rPr>
              <a:t># 0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(s.endpos)   </a:t>
            </a:r>
            <a:r>
              <a:rPr lang="zh-CN" altLang="zh-CN" i="1">
                <a:solidFill>
                  <a:schemeClr val="tx1"/>
                </a:solidFill>
                <a:latin typeface="Consolas" panose="020B0609020204030204" pitchFamily="49" charset="0"/>
              </a:rPr>
              <a:t># 22 ==&gt; len('hello mom, i love you!') = 22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(s.span())   </a:t>
            </a:r>
            <a:r>
              <a:rPr lang="zh-CN" altLang="zh-CN" i="1">
                <a:solidFill>
                  <a:schemeClr val="tx1"/>
                </a:solidFill>
                <a:latin typeface="Consolas" panose="020B0609020204030204" pitchFamily="49" charset="0"/>
              </a:rPr>
              <a:t># (6, 7) ==&gt; </a:t>
            </a:r>
            <a:r>
              <a:rPr lang="zh-CN" altLang="zh-CN">
                <a:solidFill>
                  <a:schemeClr val="tx1"/>
                </a:solidFill>
                <a:latin typeface="Consolas" panose="020B0609020204030204" pitchFamily="49" charset="0"/>
              </a:rPr>
              <a:t>匹配到的字符串的开始和结束的下标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(s.group())  </a:t>
            </a:r>
            <a:r>
              <a:rPr lang="zh-CN" altLang="zh-CN" i="1">
                <a:solidFill>
                  <a:schemeClr val="tx1"/>
                </a:solidFill>
                <a:latin typeface="Consolas" panose="020B0609020204030204" pitchFamily="49" charset="0"/>
              </a:rPr>
              <a:t># m ==&gt; </a:t>
            </a:r>
            <a:r>
              <a:rPr lang="zh-CN" altLang="zh-CN">
                <a:solidFill>
                  <a:schemeClr val="tx1"/>
                </a:solidFill>
                <a:latin typeface="Consolas" panose="020B0609020204030204" pitchFamily="49" charset="0"/>
              </a:rPr>
              <a:t>获取匹配的字符串结果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(s.group(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zh-CN" altLang="zh-CN" i="1">
                <a:solidFill>
                  <a:schemeClr val="tx1"/>
                </a:solidFill>
                <a:latin typeface="Consolas" panose="020B0609020204030204" pitchFamily="49" charset="0"/>
              </a:rPr>
              <a:t># m ==&gt; group(n)</a:t>
            </a:r>
            <a:r>
              <a:rPr lang="zh-CN" altLang="zh-CN">
                <a:solidFill>
                  <a:schemeClr val="tx1"/>
                </a:solidFill>
                <a:latin typeface="Consolas" panose="020B0609020204030204" pitchFamily="49" charset="0"/>
              </a:rPr>
              <a:t>可以传参，表示第</a:t>
            </a:r>
            <a:r>
              <a:rPr lang="zh-CN" altLang="zh-CN" i="1">
                <a:solidFill>
                  <a:schemeClr val="tx1"/>
                </a:solidFill>
                <a:latin typeface="Consolas" panose="020B0609020204030204" pitchFamily="49" charset="0"/>
              </a:rPr>
              <a:t> n </a:t>
            </a:r>
            <a:r>
              <a:rPr lang="zh-CN" altLang="zh-CN">
                <a:solidFill>
                  <a:schemeClr val="tx1"/>
                </a:solidFill>
                <a:latin typeface="Consolas" panose="020B0609020204030204" pitchFamily="49" charset="0"/>
              </a:rPr>
              <a:t>个分组</a:t>
            </a:r>
          </a:p>
        </p:txBody>
      </p:sp>
    </p:spTree>
    <p:extLst>
      <p:ext uri="{BB962C8B-B14F-4D97-AF65-F5344CB8AC3E}">
        <p14:creationId xmlns:p14="http://schemas.microsoft.com/office/powerpoint/2010/main" val="342981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">
            <a:extLst>
              <a:ext uri="{FF2B5EF4-FFF2-40B4-BE49-F238E27FC236}">
                <a16:creationId xmlns:a16="http://schemas.microsoft.com/office/drawing/2014/main" xmlns="" id="{17573257-EB33-4BC2-80BE-75F4917BC86B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43454CA-69FF-4A65-A9DE-785D713C06CD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A875992-025A-4272-9C15-C61B2D85B274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E7EC052-5D42-4F5E-8894-EA2FCC937858}"/>
              </a:ext>
            </a:extLst>
          </p:cNvPr>
          <p:cNvSpPr/>
          <p:nvPr/>
        </p:nvSpPr>
        <p:spPr>
          <a:xfrm>
            <a:off x="1092563" y="2067270"/>
            <a:ext cx="3839360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正则表达式语法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re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贪婪和懒惰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5217D95-C3EA-421E-8978-0E032EB40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42" y="3647550"/>
            <a:ext cx="3006286" cy="320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6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888A3B4-BA8A-4231-8F35-5BFC40A40A22}"/>
              </a:ext>
            </a:extLst>
          </p:cNvPr>
          <p:cNvSpPr/>
          <p:nvPr/>
        </p:nvSpPr>
        <p:spPr>
          <a:xfrm>
            <a:off x="261541" y="1455427"/>
            <a:ext cx="8503078" cy="3392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【re.Match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类型的对象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group()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方法的使用：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group方法表示正则表达式的分组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1. 在正则表达式里使用 () 表示一个分组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2. 如果没有分组，默认只有一组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3. 分组的下标从 0 开始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FEE7EA5D-2C85-4A30-BC76-BBCCB0E51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73" y="4493242"/>
            <a:ext cx="8137524" cy="2028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06CC077B-25AD-4316-A31C-1E3A3FBCAFBA}"/>
              </a:ext>
            </a:extLst>
          </p:cNvPr>
          <p:cNvSpPr/>
          <p:nvPr/>
        </p:nvSpPr>
        <p:spPr>
          <a:xfrm>
            <a:off x="2211358" y="5201907"/>
            <a:ext cx="195942" cy="45719"/>
          </a:xfrm>
          <a:prstGeom prst="rect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C17F6D6C-B741-45D2-9449-42CE04D0AD3C}"/>
              </a:ext>
            </a:extLst>
          </p:cNvPr>
          <p:cNvSpPr/>
          <p:nvPr/>
        </p:nvSpPr>
        <p:spPr>
          <a:xfrm>
            <a:off x="3060443" y="4967709"/>
            <a:ext cx="1754155" cy="1051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0C111E86-2892-4BBB-8950-55E7C612556F}"/>
              </a:ext>
            </a:extLst>
          </p:cNvPr>
          <p:cNvSpPr/>
          <p:nvPr/>
        </p:nvSpPr>
        <p:spPr>
          <a:xfrm>
            <a:off x="2211358" y="5471369"/>
            <a:ext cx="195942" cy="45719"/>
          </a:xfrm>
          <a:prstGeom prst="rect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A4E65384-0AE8-4FBC-BB44-CD3ACC28641A}"/>
              </a:ext>
            </a:extLst>
          </p:cNvPr>
          <p:cNvSpPr/>
          <p:nvPr/>
        </p:nvSpPr>
        <p:spPr>
          <a:xfrm>
            <a:off x="2211358" y="5717971"/>
            <a:ext cx="195942" cy="45719"/>
          </a:xfrm>
          <a:prstGeom prst="rect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BCCEF7CF-486B-4535-8BC4-B235558848AD}"/>
              </a:ext>
            </a:extLst>
          </p:cNvPr>
          <p:cNvSpPr/>
          <p:nvPr/>
        </p:nvSpPr>
        <p:spPr>
          <a:xfrm>
            <a:off x="2211358" y="5972909"/>
            <a:ext cx="195942" cy="45719"/>
          </a:xfrm>
          <a:prstGeom prst="rect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400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888A3B4-BA8A-4231-8F35-5BFC40A40A22}"/>
              </a:ext>
            </a:extLst>
          </p:cNvPr>
          <p:cNvSpPr/>
          <p:nvPr/>
        </p:nvSpPr>
        <p:spPr>
          <a:xfrm>
            <a:off x="261541" y="1455427"/>
            <a:ext cx="8503078" cy="246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【re.Match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类型的对象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group()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方法的使用：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groupdict() 作用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获取到分组组成的字典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?P&lt;name&gt;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用法：可以给分组起一个名字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FD1443E-1423-407D-8579-019EACD0F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11" y="3848953"/>
            <a:ext cx="7988578" cy="22271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8387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正则表达式规则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205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替换相关的方法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sym typeface="+mn-ea"/>
              </a:rPr>
              <a:t> re.sub(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pattern, repl, string</a:t>
            </a:r>
            <a:r>
              <a:rPr lang="en-US" altLang="zh-CN" sz="2000">
                <a:latin typeface="+mn-ea"/>
                <a:sym typeface="+mn-ea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sym typeface="+mn-ea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pattern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：正则表达式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repl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：新字符串 或者是一个函数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F7D1523-873D-4356-8148-4CC9CB68E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99" y="3743377"/>
            <a:ext cx="5458355" cy="2005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xmlns="" id="{B2FBA973-05A5-4F0F-9E22-84B99F235F16}"/>
              </a:ext>
            </a:extLst>
          </p:cNvPr>
          <p:cNvSpPr/>
          <p:nvPr/>
        </p:nvSpPr>
        <p:spPr>
          <a:xfrm>
            <a:off x="5806340" y="4522475"/>
            <a:ext cx="506540" cy="447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96B914E-D2D2-4748-96F2-331EF3781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966" y="4379263"/>
            <a:ext cx="2517546" cy="733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73BEC15-9BD5-4546-970C-34F005AB5F5B}"/>
              </a:ext>
            </a:extLst>
          </p:cNvPr>
          <p:cNvSpPr txBox="1"/>
          <p:nvPr/>
        </p:nvSpPr>
        <p:spPr>
          <a:xfrm>
            <a:off x="5276703" y="6485010"/>
            <a:ext cx="3867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见：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L05.1_re2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替换相关的方法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.py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35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正则表达式规则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2054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替换相关的方法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sym typeface="+mn-ea"/>
              </a:rPr>
              <a:t> re.sub(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pattern, repl, string</a:t>
            </a:r>
            <a:r>
              <a:rPr lang="en-US" altLang="zh-CN" sz="2000">
                <a:latin typeface="+mn-ea"/>
                <a:sym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+mn-ea"/>
              </a:rPr>
              <a:t>把字符串里的数字变成两倍</a:t>
            </a:r>
            <a:r>
              <a:rPr lang="zh-CN" altLang="en-US" sz="2000">
                <a:latin typeface="+mn-ea"/>
              </a:rPr>
              <a:t>。如：</a:t>
            </a:r>
            <a:endParaRPr lang="en-US" altLang="zh-CN" sz="20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宋体" panose="02010600030101010101" pitchFamily="2" charset="-122"/>
              </a:rPr>
              <a:t>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 =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'hi34good23ok' 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==&gt; 'hi68good46ok'</a:t>
            </a:r>
            <a:endParaRPr kumimoji="0" lang="en-US" altLang="zh-CN" sz="2000" b="0" i="1" u="none" strike="noStrike" cap="none" normalizeH="0" baseline="0">
              <a:ln>
                <a:noFill/>
              </a:ln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E9CDCA1-D25D-4ECA-AC64-D1C264C71C55}"/>
              </a:ext>
            </a:extLst>
          </p:cNvPr>
          <p:cNvSpPr txBox="1"/>
          <p:nvPr/>
        </p:nvSpPr>
        <p:spPr>
          <a:xfrm>
            <a:off x="1879649" y="3639324"/>
            <a:ext cx="4354234" cy="203132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demo(x):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y 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(x.group(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(y)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y *=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str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(y)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(re.sub(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r'\d'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demo, s))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FBBB19C-053F-48F2-940C-80218F9815A4}"/>
              </a:ext>
            </a:extLst>
          </p:cNvPr>
          <p:cNvSpPr txBox="1"/>
          <p:nvPr/>
        </p:nvSpPr>
        <p:spPr>
          <a:xfrm>
            <a:off x="893841" y="5771082"/>
            <a:ext cx="7530314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+mn-ea"/>
              </a:rPr>
              <a:t>sub()内部在调用 demo 方法时，会把每一个匹配到的数据以</a:t>
            </a:r>
            <a:r>
              <a:rPr lang="en-US" altLang="zh-CN" sz="2000">
                <a:latin typeface="+mn-ea"/>
              </a:rPr>
              <a:t>r</a:t>
            </a:r>
            <a:r>
              <a:rPr lang="zh-CN" altLang="zh-CN" sz="2000">
                <a:latin typeface="+mn-ea"/>
              </a:rPr>
              <a:t>e.Match 的格式传参</a:t>
            </a:r>
            <a:r>
              <a:rPr lang="zh-CN" altLang="en-US" sz="2000">
                <a:latin typeface="+mn-ea"/>
              </a:rPr>
              <a:t>。</a:t>
            </a:r>
            <a:endParaRPr lang="en-US" altLang="zh-CN" sz="2000">
              <a:latin typeface="+mn-ea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C9D3817-646A-41A3-95D6-D6438C0B9DA6}"/>
              </a:ext>
            </a:extLst>
          </p:cNvPr>
          <p:cNvSpPr txBox="1"/>
          <p:nvPr/>
        </p:nvSpPr>
        <p:spPr>
          <a:xfrm>
            <a:off x="5276703" y="6485010"/>
            <a:ext cx="3867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见：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L05.1_re2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替换相关的方法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.py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8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205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re.compile()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我们可以调用一个 re.compile()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方法，生成一个正则表达式对象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再调用这个正则表达式对象的相关方法实现匹配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可以使用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re.compile()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指定一个规则，来匹配多个字符串。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2C54725-D6A9-4FAA-B611-AD9D48C0DC08}"/>
              </a:ext>
            </a:extLst>
          </p:cNvPr>
          <p:cNvSpPr txBox="1"/>
          <p:nvPr/>
        </p:nvSpPr>
        <p:spPr>
          <a:xfrm>
            <a:off x="339075" y="3555366"/>
            <a:ext cx="8425544" cy="2941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re.search(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r'g.*d'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"God! It's good"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&lt;re.Match object; span=(10, 14), match='good'&gt;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= re.compile(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r'g.*d'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r.search(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"God! It's good"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r.search(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"god! it's raining "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&lt;re.Match object; span=(10, 14), match='good'&gt;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&lt;re.Match object; span=(0, 3), match='god'&gt;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20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3900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正则修饰符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了解即可</a:t>
            </a:r>
            <a:endParaRPr lang="en-US" altLang="zh-CN" sz="2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正则修饰符是对正则表达式进行修饰。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A1CC192B-B9BD-42A6-A697-A8F825EF2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417" y="2686674"/>
            <a:ext cx="6791325" cy="4057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3760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3900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正则修饰符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了解即可</a:t>
            </a:r>
            <a:endParaRPr lang="en-US" altLang="zh-CN" sz="2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正则修饰符是对正则表达式进行修饰。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A1BDD73C-33EE-46AE-A61C-0CB650D78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2714333"/>
            <a:ext cx="8972550" cy="3743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4335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正则表达式规则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592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正则表达式规则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数字和字母都表示它本身。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很多字母前面添加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会有特殊含义。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0B009B3-A007-456A-BD64-69AFD535C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082" y="3664139"/>
            <a:ext cx="4433321" cy="2186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2488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正则表达式规则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592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正则表达式规则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大多数标点符号 都有特殊含义。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如果想要使用标点符号，需要加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3656676-C2F4-4727-AA37-77EE322E4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081" y="3664139"/>
            <a:ext cx="4433321" cy="10375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8092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正则表达式规则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130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判断用户输入的内容是否是数字，如果是数字，转化成为数字类型。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18A4C97-6290-4A07-90B2-7A612FCBF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229" y="5126477"/>
            <a:ext cx="1895043" cy="17183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04BD34E-0465-49C4-8880-D38FABE9A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373" y="3069415"/>
            <a:ext cx="3853937" cy="14559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910C03FA-780A-44F2-8B82-656368706681}"/>
              </a:ext>
            </a:extLst>
          </p:cNvPr>
          <p:cNvSpPr txBox="1"/>
          <p:nvPr/>
        </p:nvSpPr>
        <p:spPr>
          <a:xfrm>
            <a:off x="1077898" y="5008769"/>
            <a:ext cx="5168886" cy="1289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但， 上述代码输入的内容如果是整数可以转换，如果是如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3.14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类型的数字，则会返回“不是一个数字！”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BC66870-A5DF-4624-B45A-00CDDAF2C7BD}"/>
              </a:ext>
            </a:extLst>
          </p:cNvPr>
          <p:cNvSpPr txBox="1"/>
          <p:nvPr/>
        </p:nvSpPr>
        <p:spPr>
          <a:xfrm>
            <a:off x="4300431" y="6475448"/>
            <a:ext cx="2839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见：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L05.1_re10_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.py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18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EB664C2-733B-475E-8A1A-690196DDF2CA}"/>
              </a:ext>
            </a:extLst>
          </p:cNvPr>
          <p:cNvSpPr/>
          <p:nvPr/>
        </p:nvSpPr>
        <p:spPr>
          <a:xfrm>
            <a:off x="261541" y="1455427"/>
            <a:ext cx="8503078" cy="431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正则表达式：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正则表达式是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字符串处理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的有力工具，正则表达式使用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预定义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的模式去匹配一类具有共同特征的字符串，可以快速、准确地完成复杂的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查找、替换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等处理要求。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它比 字符串 自身提供的方法提供了更强大的处理功能。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使用字符串对象的split()方法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只能指定一个分隔符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，而使用正则表达式可以很方便地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指定多个符号作为分隔符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9268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正则表达式规则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130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判断用户输入的内容是否是数字，如果是数字，转化成为数字类型。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18A4C97-6290-4A07-90B2-7A612FCBF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229" y="5126477"/>
            <a:ext cx="1895043" cy="17183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8EE3AD2-BE82-4A2B-96CC-33F88928D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372" y="3069414"/>
            <a:ext cx="3853937" cy="14559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DA57AA36-4CAF-4DBB-941F-2938D8FB3D93}"/>
              </a:ext>
            </a:extLst>
          </p:cNvPr>
          <p:cNvSpPr txBox="1"/>
          <p:nvPr/>
        </p:nvSpPr>
        <p:spPr>
          <a:xfrm>
            <a:off x="755784" y="4695884"/>
            <a:ext cx="6688724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800" i="0" u="none" strike="noStrike" cap="none" normalizeH="0" baseline="0">
                <a:ln>
                  <a:noFill/>
                </a:ln>
                <a:effectLst/>
                <a:latin typeface="+mn-ea"/>
              </a:rPr>
              <a:t>?：两种用法</a:t>
            </a:r>
            <a:r>
              <a:rPr kumimoji="0" lang="zh-CN" altLang="en-US" sz="1800" i="0" u="none" strike="noStrike" cap="none" normalizeH="0" baseline="0">
                <a:ln>
                  <a:noFill/>
                </a:ln>
                <a:effectLst/>
                <a:latin typeface="+mn-ea"/>
              </a:rPr>
              <a:t>：</a:t>
            </a:r>
            <a:r>
              <a:rPr kumimoji="0" lang="zh-CN" altLang="zh-CN" sz="1800" i="0" u="none" strike="noStrike" cap="none" normalizeH="0" baseline="0">
                <a:ln>
                  <a:noFill/>
                </a:ln>
                <a:effectLst/>
                <a:latin typeface="+mn-ea"/>
              </a:rPr>
              <a:t>1. 规定前面的元素最多只能出现1次，等价于 {,1}</a:t>
            </a:r>
            <a:r>
              <a:rPr kumimoji="0" lang="zh-CN" altLang="en-US" sz="1800" i="0" u="none" strike="noStrike" cap="none" normalizeH="0" baseline="0">
                <a:ln>
                  <a:noFill/>
                </a:ln>
                <a:effectLst/>
                <a:latin typeface="+mn-ea"/>
              </a:rPr>
              <a:t>；</a:t>
            </a:r>
            <a:r>
              <a:rPr kumimoji="0" lang="zh-CN" altLang="zh-CN" sz="1800" i="0" u="none" strike="noStrike" cap="none" normalizeH="0" baseline="0">
                <a:ln>
                  <a:noFill/>
                </a:ln>
                <a:effectLst/>
                <a:latin typeface="+mn-ea"/>
              </a:rPr>
              <a:t> 2. 将贪婪模式转换成为非贪婪模式</a:t>
            </a:r>
            <a:endParaRPr kumimoji="0" lang="en-US" altLang="zh-CN" sz="1800" i="0" u="none" strike="noStrike" cap="none" normalizeH="0" baseline="0">
              <a:ln>
                <a:noFill/>
              </a:ln>
              <a:effectLst/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800" i="0" u="none" strike="noStrike" cap="none" normalizeH="0" baseline="0">
                <a:ln>
                  <a:noFill/>
                </a:ln>
                <a:effectLst/>
                <a:latin typeface="+mn-ea"/>
              </a:rPr>
              <a:t>*：表示前面的内容出现任意次数（0次及以上） 等价于 {0,}</a:t>
            </a:r>
            <a:endParaRPr kumimoji="0" lang="en-US" altLang="zh-CN" sz="1800" i="0" u="none" strike="noStrike" cap="none" normalizeH="0" baseline="0">
              <a:ln>
                <a:noFill/>
              </a:ln>
              <a:effectLst/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800" i="0" u="none" strike="noStrike" cap="none" normalizeH="0" baseline="0">
                <a:ln>
                  <a:noFill/>
                </a:ln>
                <a:effectLst/>
                <a:latin typeface="+mn-ea"/>
              </a:rPr>
              <a:t>+：表示前面的内容出现（1次及以上）  等价于 {1,}</a:t>
            </a:r>
            <a:endParaRPr kumimoji="0" lang="en-US" altLang="zh-CN" sz="1800" i="0" u="none" strike="noStrike" cap="none" normalizeH="0" baseline="0">
              <a:ln>
                <a:noFill/>
              </a:ln>
              <a:effectLst/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800" i="0" u="none" strike="noStrike" cap="none" normalizeH="0" baseline="0">
                <a:ln>
                  <a:noFill/>
                </a:ln>
                <a:effectLst/>
                <a:latin typeface="+mn-ea"/>
              </a:rPr>
              <a:t>\d: 表示数字，等价于 [0-9]</a:t>
            </a:r>
            <a:endParaRPr kumimoji="0" lang="zh-CN" altLang="zh-CN" sz="4000" i="0" u="none" strike="noStrike" cap="none" normalizeH="0" baseline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E2A065D0-2C9D-4A31-ACE2-EE5A02703381}"/>
              </a:ext>
            </a:extLst>
          </p:cNvPr>
          <p:cNvSpPr/>
          <p:nvPr/>
        </p:nvSpPr>
        <p:spPr>
          <a:xfrm>
            <a:off x="261541" y="4272008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知识点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E53005EF-A2D0-4359-B805-2F2A0625FA52}"/>
              </a:ext>
            </a:extLst>
          </p:cNvPr>
          <p:cNvSpPr txBox="1"/>
          <p:nvPr/>
        </p:nvSpPr>
        <p:spPr>
          <a:xfrm>
            <a:off x="4300431" y="6475448"/>
            <a:ext cx="2839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见：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L05.1_re10_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.py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95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261540" y="1455427"/>
            <a:ext cx="8512805" cy="200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编程题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将字符串中由‘单个字母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单个数字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单个字母’的内容提取出来。如将字符串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str1 = ‘adj3ksdj4nvks8jk’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j3k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’、‘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j4n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’、‘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s8j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’ 提取出来。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B8ABE76B-1708-46A0-8EEB-1FB3CF0BAFA0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3596910"/>
          <a:ext cx="6591507" cy="403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086">
                  <a:extLst>
                    <a:ext uri="{9D8B030D-6E8A-4147-A177-3AD203B41FA5}">
                      <a16:colId xmlns:a16="http://schemas.microsoft.com/office/drawing/2014/main" xmlns="" val="3353191575"/>
                    </a:ext>
                  </a:extLst>
                </a:gridCol>
                <a:gridCol w="6021421">
                  <a:extLst>
                    <a:ext uri="{9D8B030D-6E8A-4147-A177-3AD203B41FA5}">
                      <a16:colId xmlns:a16="http://schemas.microsoft.com/office/drawing/2014/main" xmlns="" val="971223836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[]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：表示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范围，匹配位于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[]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中的任意一个字符</a:t>
                      </a:r>
                    </a:p>
                  </a:txBody>
                  <a:tcPr marL="71755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31570734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082F351-DB6D-451F-A153-D71EC3FC2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32" y="4759799"/>
            <a:ext cx="6179654" cy="12855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54B6A80-4C6C-4A77-B532-E1BFAFF6F387}"/>
              </a:ext>
            </a:extLst>
          </p:cNvPr>
          <p:cNvSpPr txBox="1"/>
          <p:nvPr/>
        </p:nvSpPr>
        <p:spPr>
          <a:xfrm>
            <a:off x="6070389" y="6435551"/>
            <a:ext cx="2579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见：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L05.1_a_re1.py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6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261540" y="1455427"/>
            <a:ext cx="8512805" cy="213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编程题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上例将字符串中由‘单个字母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单个或多个数字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单个字母’的内容提取出来。如将字符串字符串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str1 = ‘adj3ksdj44nvks8888jk’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中的 ‘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j3k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’ ‘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j44n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’ ‘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s8888j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’  提取出来。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28B982A9-E1B6-4A1A-BECB-257C0A6111C7}"/>
              </a:ext>
            </a:extLst>
          </p:cNvPr>
          <p:cNvGraphicFramePr>
            <a:graphicFrameLocks noGrp="1"/>
          </p:cNvGraphicFramePr>
          <p:nvPr/>
        </p:nvGraphicFramePr>
        <p:xfrm>
          <a:off x="697780" y="3723355"/>
          <a:ext cx="6242557" cy="868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xmlns="" val="320949184"/>
                    </a:ext>
                  </a:extLst>
                </a:gridCol>
                <a:gridCol w="5525515">
                  <a:extLst>
                    <a:ext uri="{9D8B030D-6E8A-4147-A177-3AD203B41FA5}">
                      <a16:colId xmlns:a16="http://schemas.microsoft.com/office/drawing/2014/main" xmlns="" val="2776626254"/>
                    </a:ext>
                  </a:extLst>
                </a:gridCol>
              </a:tblGrid>
              <a:tr h="434482"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*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匹配位于</a:t>
                      </a:r>
                      <a:r>
                        <a:rPr lang="en-US" altLang="zh-CN" sz="20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*</a:t>
                      </a:r>
                      <a:r>
                        <a:rPr lang="zh-CN" altLang="en-US" sz="20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之前的字符或子模式的</a:t>
                      </a:r>
                      <a:r>
                        <a:rPr lang="en-US" altLang="zh-CN" sz="20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zh-CN" altLang="en-US" sz="20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次或多次出现</a:t>
                      </a:r>
                    </a:p>
                  </a:txBody>
                  <a:tcPr marL="71755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27437199"/>
                  </a:ext>
                </a:extLst>
              </a:tr>
              <a:tr h="434482"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+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匹配位于</a:t>
                      </a:r>
                      <a:r>
                        <a:rPr lang="en-US" altLang="zh-CN" sz="20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+</a:t>
                      </a:r>
                      <a:r>
                        <a:rPr lang="zh-CN" altLang="en-US" sz="20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之前的字符或子模式的</a:t>
                      </a:r>
                      <a:r>
                        <a:rPr lang="en-US" altLang="zh-CN" sz="20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20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次或多次出现</a:t>
                      </a:r>
                    </a:p>
                  </a:txBody>
                  <a:tcPr marL="71755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50571767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C127B981-9499-4775-9A0E-254F1A6BB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18" y="4759799"/>
            <a:ext cx="6173568" cy="609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776D647-398B-4A53-A4C4-A3ADC19D4B37}"/>
              </a:ext>
            </a:extLst>
          </p:cNvPr>
          <p:cNvSpPr txBox="1"/>
          <p:nvPr/>
        </p:nvSpPr>
        <p:spPr>
          <a:xfrm>
            <a:off x="6070389" y="6435551"/>
            <a:ext cx="2579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见：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L05.1_a_re1.py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3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261540" y="1455427"/>
            <a:ext cx="8512805" cy="1125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编程题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号码验证：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5-11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位；首位不能是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2153D31-C7CE-4746-A9BF-C3538E7A5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93" y="2717631"/>
            <a:ext cx="8053498" cy="3615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93B07E8-6218-47EF-B2BE-1AC0237CD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11" y="4194574"/>
            <a:ext cx="6294110" cy="6619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06DF7F7-AFE6-4599-9D4D-2DA520B7F54F}"/>
              </a:ext>
            </a:extLst>
          </p:cNvPr>
          <p:cNvSpPr txBox="1"/>
          <p:nvPr/>
        </p:nvSpPr>
        <p:spPr>
          <a:xfrm>
            <a:off x="6070389" y="6435551"/>
            <a:ext cx="2579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见：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L05.1_a_re1.py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5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261540" y="1455427"/>
            <a:ext cx="8512805" cy="3620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编程题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AutoNum type="arabicPeriod" startAt="4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判断输入的用户名是否合法：字母或数字组成；数字不能开头；长度必须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位及以上。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AutoNum type="arabicPeriod" startAt="4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AutoNum type="arabicPeriod" startAt="4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AutoNum type="arabicPeriod" startAt="4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判断输入的用户名是否合法：字母、数字、下划线组成；数字不能开头；长度必须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位及以上。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361EAC5-E64B-45E3-8192-21C4C29C6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63" y="3131108"/>
            <a:ext cx="7013473" cy="8280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E03FDC9-552A-461B-9DB9-63A7B7CE0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263" y="5188544"/>
            <a:ext cx="5956872" cy="307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94F220A-7C94-4C09-9FB7-8118992D2856}"/>
              </a:ext>
            </a:extLst>
          </p:cNvPr>
          <p:cNvSpPr txBox="1"/>
          <p:nvPr/>
        </p:nvSpPr>
        <p:spPr>
          <a:xfrm>
            <a:off x="6070389" y="6435551"/>
            <a:ext cx="2579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见：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L05.1_a_re1.py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892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261540" y="1455427"/>
            <a:ext cx="8512805" cy="1623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练习总结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90000"/>
            </a:pPr>
            <a:endParaRPr lang="en-US" altLang="zh-CN" sz="2000">
              <a:latin typeface="+mn-ea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AutoNum type="arabicPeriod" startAt="4"/>
            </a:pPr>
            <a:endParaRPr lang="en-US" altLang="zh-CN" sz="2000">
              <a:latin typeface="+mn-ea"/>
              <a:sym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C9299C5-AC57-435C-B9D8-1B6729200D89}"/>
              </a:ext>
            </a:extLst>
          </p:cNvPr>
          <p:cNvSpPr/>
          <p:nvPr/>
        </p:nvSpPr>
        <p:spPr>
          <a:xfrm>
            <a:off x="1283920" y="2204652"/>
            <a:ext cx="3961341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.      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任意字符除（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\n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）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/>
            </a:r>
            <a:br>
              <a:rPr lang="zh-CN" altLang="zh-CN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^    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开头</a:t>
            </a:r>
            <a:endParaRPr lang="en-US" altLang="zh-CN" sz="2000" dirty="0">
              <a:solidFill>
                <a:schemeClr val="tx1"/>
              </a:solidFill>
              <a:latin typeface="+mn-ea"/>
              <a:cs typeface="宋体" panose="02010600030101010101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$     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结尾</a:t>
            </a:r>
            <a:endParaRPr lang="en-US" altLang="zh-CN" sz="2000" dirty="0">
              <a:solidFill>
                <a:schemeClr val="tx1"/>
              </a:solidFill>
              <a:latin typeface="+mn-ea"/>
              <a:cs typeface="宋体" panose="02010600030101010101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[]     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范围  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[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abc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] [a-z]  [a-z&amp;^%]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BD99EB3-937D-4D66-97B2-8E73ECFE6003}"/>
              </a:ext>
            </a:extLst>
          </p:cNvPr>
          <p:cNvSpPr/>
          <p:nvPr/>
        </p:nvSpPr>
        <p:spPr>
          <a:xfrm>
            <a:off x="1283920" y="4171466"/>
            <a:ext cx="3005951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正则预定义：</a:t>
            </a:r>
            <a:endParaRPr lang="en-US" altLang="zh-CN" sz="2000" dirty="0">
              <a:solidFill>
                <a:schemeClr val="tx1"/>
              </a:solidFill>
              <a:latin typeface="+mn-ea"/>
              <a:cs typeface="宋体" panose="02010600030101010101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\</a:t>
            </a:r>
            <a:r>
              <a:rPr lang="en-US" altLang="zh-CN" sz="200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s     </a:t>
            </a:r>
            <a:r>
              <a:rPr lang="zh-CN" altLang="en-US" sz="200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空白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（空格）</a:t>
            </a:r>
            <a:endParaRPr lang="en-US" altLang="zh-CN" sz="2000" dirty="0">
              <a:solidFill>
                <a:schemeClr val="tx1"/>
              </a:solidFill>
              <a:latin typeface="+mn-ea"/>
              <a:cs typeface="宋体" panose="02010600030101010101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\</a:t>
            </a:r>
            <a:r>
              <a:rPr lang="en-US" altLang="zh-CN" sz="200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b    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边界</a:t>
            </a:r>
            <a:endParaRPr lang="en-US" altLang="zh-CN" sz="2000" dirty="0">
              <a:solidFill>
                <a:schemeClr val="tx1"/>
              </a:solidFill>
              <a:latin typeface="+mn-ea"/>
              <a:cs typeface="宋体" panose="02010600030101010101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\</a:t>
            </a:r>
            <a:r>
              <a:rPr lang="en-US" altLang="zh-CN" sz="200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d    </a:t>
            </a:r>
            <a:r>
              <a:rPr lang="zh-CN" altLang="en-US" sz="200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数字</a:t>
            </a:r>
            <a:endParaRPr lang="en-US" altLang="zh-CN" sz="2000" dirty="0">
              <a:solidFill>
                <a:schemeClr val="tx1"/>
              </a:solidFill>
              <a:latin typeface="+mn-ea"/>
              <a:cs typeface="宋体" panose="02010600030101010101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\</a:t>
            </a:r>
            <a:r>
              <a:rPr lang="en-US" altLang="zh-CN" sz="200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w    word 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[0-9a-zA-Z_]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chemeClr val="tx1"/>
              </a:solidFill>
              <a:latin typeface="+mn-ea"/>
              <a:cs typeface="宋体" panose="02010600030101010101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大写反面</a:t>
            </a:r>
            <a:endParaRPr lang="en-US" altLang="zh-CN" sz="2000" dirty="0">
              <a:solidFill>
                <a:schemeClr val="tx1"/>
              </a:solidFill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6F2B008C-3ECC-4D73-953D-11D9F39F6EEF}"/>
              </a:ext>
            </a:extLst>
          </p:cNvPr>
          <p:cNvSpPr/>
          <p:nvPr/>
        </p:nvSpPr>
        <p:spPr>
          <a:xfrm>
            <a:off x="5365226" y="4172054"/>
            <a:ext cx="1505540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量词：</a:t>
            </a:r>
            <a:endParaRPr lang="en-US" altLang="zh-CN" sz="2000" dirty="0">
              <a:solidFill>
                <a:schemeClr val="tx1"/>
              </a:solidFill>
              <a:latin typeface="+mn-ea"/>
              <a:cs typeface="宋体" panose="02010600030101010101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*        </a:t>
            </a:r>
            <a:r>
              <a:rPr lang="en-US" altLang="zh-CN" sz="200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&gt;=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0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+       &gt;=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?        0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cs typeface="宋体" panose="02010600030101010101" pitchFamily="2" charset="-122"/>
              </a:rPr>
              <a:t>{m,}   &gt;=m</a:t>
            </a:r>
          </a:p>
        </p:txBody>
      </p:sp>
    </p:spTree>
    <p:extLst>
      <p:ext uri="{BB962C8B-B14F-4D97-AF65-F5344CB8AC3E}">
        <p14:creationId xmlns:p14="http://schemas.microsoft.com/office/powerpoint/2010/main" val="118264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正则表达式规则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4669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用户名匹配：由数字、大小写字母、下划线_、中横线-组成，长度为6-12位，不能以数字开头。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验证输入的邮箱：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163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126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验证不是以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结尾的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位手机号码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匹配0-100之间的数字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，（包含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分别提取电话号码的区号和号码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匹配身份证号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匹配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URL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地址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（先不做！）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18A4C97-6290-4A07-90B2-7A612FCBF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229" y="5126477"/>
            <a:ext cx="1895043" cy="17183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AEB4462-B2F2-4493-B435-41286D9AF838}"/>
              </a:ext>
            </a:extLst>
          </p:cNvPr>
          <p:cNvSpPr txBox="1"/>
          <p:nvPr/>
        </p:nvSpPr>
        <p:spPr>
          <a:xfrm>
            <a:off x="4300431" y="6475448"/>
            <a:ext cx="2839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见：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L05.1_re10_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.py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94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261540" y="1455427"/>
            <a:ext cx="8512805" cy="2546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编程题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提取如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&lt;h1&gt;hello&lt;/h1&gt;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&lt;h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&gt;hello&lt;/h1&gt;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’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当中的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’hello’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提取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’&lt;html&gt;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&lt;h1&gt;hello&lt;/h1&gt;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&lt;/html&gt;’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当中的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’hello’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。注意有两组成对的标签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9641450-EB21-4DCF-801E-9D855A540C41}"/>
              </a:ext>
            </a:extLst>
          </p:cNvPr>
          <p:cNvSpPr txBox="1"/>
          <p:nvPr/>
        </p:nvSpPr>
        <p:spPr>
          <a:xfrm>
            <a:off x="4300431" y="6475448"/>
            <a:ext cx="2839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见：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L05.1_re10_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.py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341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261540" y="1455427"/>
            <a:ext cx="8512805" cy="4777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编程题总结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关于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分组：  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 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result.group(1)  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获取组中的匹配内容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分组的时候可以结合 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| 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来使用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不需要引用分组的内容：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直接打印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引用分组匹配内容：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1. 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数字   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\number 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表示引用第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number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组的数据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2. ?P&lt;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名字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&gt;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9017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贪婪和懒惰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贪婪和懒惰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匹配算法：贪婪和懒惰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157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正则表达式语法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EB664C2-733B-475E-8A1A-690196DDF2CA}"/>
              </a:ext>
            </a:extLst>
          </p:cNvPr>
          <p:cNvSpPr/>
          <p:nvPr/>
        </p:nvSpPr>
        <p:spPr>
          <a:xfrm>
            <a:off x="261541" y="1455427"/>
            <a:ext cx="8503078" cy="3854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正则表达式：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</a:rPr>
              <a:t>正则表达式由</a:t>
            </a:r>
            <a:r>
              <a:rPr lang="zh-CN" altLang="en-US" sz="2000">
                <a:solidFill>
                  <a:srgbClr val="FF0000"/>
                </a:solidFill>
                <a:latin typeface="+mn-ea"/>
              </a:rPr>
              <a:t>元字符</a:t>
            </a:r>
            <a:r>
              <a:rPr lang="zh-CN" altLang="en-US" sz="2000">
                <a:latin typeface="+mn-ea"/>
              </a:rPr>
              <a:t>及其不同组合来构成，通过巧妙地构造正则表达式可以</a:t>
            </a:r>
            <a:r>
              <a:rPr lang="zh-CN" altLang="en-US" sz="2000" b="1">
                <a:latin typeface="+mn-ea"/>
              </a:rPr>
              <a:t>匹配任意字符串</a:t>
            </a:r>
            <a:r>
              <a:rPr lang="zh-CN" altLang="en-US" sz="2000">
                <a:latin typeface="+mn-ea"/>
              </a:rPr>
              <a:t>，并完成</a:t>
            </a:r>
            <a:r>
              <a:rPr lang="zh-CN" altLang="en-US" sz="2000" b="1">
                <a:latin typeface="+mn-ea"/>
              </a:rPr>
              <a:t>查找、替换、分隔等</a:t>
            </a:r>
            <a:r>
              <a:rPr lang="zh-CN" altLang="en-US" sz="2000">
                <a:latin typeface="+mn-ea"/>
              </a:rPr>
              <a:t>复杂的字符串处理任务。</a:t>
            </a:r>
            <a:endParaRPr lang="en-US" altLang="zh-CN" sz="200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+mn-ea"/>
              </a:rPr>
              <a:t>元字符包括：</a:t>
            </a:r>
            <a:r>
              <a:rPr lang="en-US" altLang="zh-CN" sz="2000">
                <a:solidFill>
                  <a:srgbClr val="FF0000"/>
                </a:solidFill>
                <a:latin typeface="+mn-ea"/>
              </a:rPr>
              <a:t>.</a:t>
            </a:r>
            <a:r>
              <a:rPr lang="zh-CN" altLang="zh-CN" sz="2000">
                <a:latin typeface="+mn-ea"/>
              </a:rPr>
              <a:t>、</a:t>
            </a:r>
            <a:r>
              <a:rPr lang="en-US" altLang="zh-CN" sz="2000">
                <a:solidFill>
                  <a:srgbClr val="FF0000"/>
                </a:solidFill>
                <a:latin typeface="+mn-ea"/>
              </a:rPr>
              <a:t>^</a:t>
            </a:r>
            <a:r>
              <a:rPr lang="zh-CN" altLang="zh-CN" sz="2000">
                <a:latin typeface="+mn-ea"/>
              </a:rPr>
              <a:t>、</a:t>
            </a:r>
            <a:r>
              <a:rPr lang="en-US" altLang="zh-CN" sz="2000">
                <a:solidFill>
                  <a:srgbClr val="FF0000"/>
                </a:solidFill>
                <a:latin typeface="+mn-ea"/>
              </a:rPr>
              <a:t>$</a:t>
            </a:r>
            <a:r>
              <a:rPr lang="zh-CN" altLang="zh-CN" sz="2000">
                <a:latin typeface="+mn-ea"/>
              </a:rPr>
              <a:t>、</a:t>
            </a:r>
            <a:r>
              <a:rPr lang="en-US" altLang="zh-CN" sz="2000">
                <a:solidFill>
                  <a:srgbClr val="FF0000"/>
                </a:solidFill>
                <a:latin typeface="+mn-ea"/>
              </a:rPr>
              <a:t>*</a:t>
            </a:r>
            <a:r>
              <a:rPr lang="zh-CN" altLang="zh-CN" sz="2000">
                <a:latin typeface="+mn-ea"/>
              </a:rPr>
              <a:t>、</a:t>
            </a:r>
            <a:r>
              <a:rPr lang="en-US" altLang="zh-CN" sz="2000">
                <a:solidFill>
                  <a:srgbClr val="FF0000"/>
                </a:solidFill>
                <a:latin typeface="+mn-ea"/>
              </a:rPr>
              <a:t>+</a:t>
            </a:r>
            <a:r>
              <a:rPr lang="zh-CN" altLang="zh-CN" sz="2000">
                <a:latin typeface="+mn-ea"/>
              </a:rPr>
              <a:t>、</a:t>
            </a:r>
            <a:r>
              <a:rPr lang="en-US" altLang="zh-CN" sz="2000">
                <a:solidFill>
                  <a:srgbClr val="FF0000"/>
                </a:solidFill>
                <a:latin typeface="+mn-ea"/>
              </a:rPr>
              <a:t>?</a:t>
            </a:r>
            <a:r>
              <a:rPr lang="zh-CN" altLang="zh-CN" sz="2000">
                <a:latin typeface="+mn-ea"/>
              </a:rPr>
              <a:t>、</a:t>
            </a:r>
            <a:r>
              <a:rPr lang="en-US" altLang="zh-CN" sz="2000">
                <a:solidFill>
                  <a:srgbClr val="FF0000"/>
                </a:solidFill>
                <a:latin typeface="+mn-ea"/>
              </a:rPr>
              <a:t>{</a:t>
            </a:r>
            <a:r>
              <a:rPr lang="zh-CN" altLang="zh-CN" sz="2000">
                <a:latin typeface="+mn-ea"/>
              </a:rPr>
              <a:t>、</a:t>
            </a:r>
            <a:r>
              <a:rPr lang="en-US" altLang="zh-CN" sz="2000">
                <a:solidFill>
                  <a:srgbClr val="FF0000"/>
                </a:solidFill>
                <a:latin typeface="+mn-ea"/>
              </a:rPr>
              <a:t>}</a:t>
            </a:r>
            <a:r>
              <a:rPr lang="zh-CN" altLang="zh-CN" sz="2000">
                <a:latin typeface="+mn-ea"/>
              </a:rPr>
              <a:t>、</a:t>
            </a:r>
            <a:r>
              <a:rPr lang="en-US" altLang="zh-CN" sz="2000">
                <a:solidFill>
                  <a:srgbClr val="FF0000"/>
                </a:solidFill>
                <a:latin typeface="+mn-ea"/>
              </a:rPr>
              <a:t>[</a:t>
            </a:r>
            <a:r>
              <a:rPr lang="zh-CN" altLang="zh-CN" sz="2000">
                <a:latin typeface="+mn-ea"/>
              </a:rPr>
              <a:t>、</a:t>
            </a:r>
            <a:r>
              <a:rPr lang="en-US" altLang="zh-CN" sz="2000">
                <a:solidFill>
                  <a:srgbClr val="FF0000"/>
                </a:solidFill>
                <a:latin typeface="+mn-ea"/>
              </a:rPr>
              <a:t>]</a:t>
            </a:r>
            <a:r>
              <a:rPr lang="zh-CN" altLang="zh-CN" sz="2000">
                <a:latin typeface="+mn-ea"/>
              </a:rPr>
              <a:t>、</a:t>
            </a:r>
            <a:r>
              <a:rPr lang="en-US" altLang="zh-CN" sz="2000">
                <a:solidFill>
                  <a:srgbClr val="FF0000"/>
                </a:solidFill>
                <a:latin typeface="+mn-ea"/>
              </a:rPr>
              <a:t>\</a:t>
            </a:r>
            <a:r>
              <a:rPr lang="zh-CN" altLang="en-US" sz="2000">
                <a:latin typeface="+mn-ea"/>
              </a:rPr>
              <a:t>等。</a:t>
            </a:r>
            <a:endParaRPr lang="en-US" altLang="zh-CN" sz="200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+mn-ea"/>
              </a:rPr>
              <a:t>正则表达式是由</a:t>
            </a:r>
            <a:r>
              <a:rPr lang="zh-CN" altLang="zh-CN" sz="2000">
                <a:solidFill>
                  <a:srgbClr val="FF0000"/>
                </a:solidFill>
                <a:latin typeface="+mn-ea"/>
              </a:rPr>
              <a:t>普通字符</a:t>
            </a:r>
            <a:r>
              <a:rPr lang="zh-CN" altLang="zh-CN" sz="2000">
                <a:latin typeface="+mn-ea"/>
              </a:rPr>
              <a:t>（例如：字符</a:t>
            </a:r>
            <a:r>
              <a:rPr lang="en-US" altLang="zh-CN" sz="2000">
                <a:latin typeface="+mn-ea"/>
              </a:rPr>
              <a:t>a</a:t>
            </a:r>
            <a:r>
              <a:rPr lang="zh-CN" altLang="zh-CN" sz="2000">
                <a:latin typeface="+mn-ea"/>
              </a:rPr>
              <a:t>到</a:t>
            </a:r>
            <a:r>
              <a:rPr lang="en-US" altLang="zh-CN" sz="2000">
                <a:latin typeface="+mn-ea"/>
              </a:rPr>
              <a:t>z</a:t>
            </a:r>
            <a:r>
              <a:rPr lang="zh-CN" altLang="zh-CN" sz="2000">
                <a:latin typeface="+mn-ea"/>
              </a:rPr>
              <a:t>）以及</a:t>
            </a:r>
            <a:r>
              <a:rPr lang="zh-CN" altLang="zh-CN" sz="2000">
                <a:solidFill>
                  <a:srgbClr val="FF0000"/>
                </a:solidFill>
                <a:latin typeface="+mn-ea"/>
              </a:rPr>
              <a:t>特殊字符</a:t>
            </a:r>
            <a:r>
              <a:rPr lang="zh-CN" altLang="zh-CN" sz="2000">
                <a:latin typeface="+mn-ea"/>
              </a:rPr>
              <a:t>（称为元字符）组成的文字模式</a:t>
            </a:r>
            <a:r>
              <a:rPr lang="zh-CN" altLang="en-US" sz="2000">
                <a:latin typeface="+mn-ea"/>
              </a:rPr>
              <a:t>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</a:rPr>
              <a:t>在字符串前加上字符 </a:t>
            </a:r>
            <a:r>
              <a:rPr lang="zh-CN" altLang="en-US" sz="2000">
                <a:solidFill>
                  <a:srgbClr val="FF0000"/>
                </a:solidFill>
                <a:latin typeface="+mn-ea"/>
              </a:rPr>
              <a:t>r</a:t>
            </a:r>
            <a:r>
              <a:rPr lang="zh-CN" altLang="en-US" sz="2000">
                <a:latin typeface="+mn-ea"/>
              </a:rPr>
              <a:t> 或 </a:t>
            </a:r>
            <a:r>
              <a:rPr lang="zh-CN" altLang="en-US" sz="2000">
                <a:solidFill>
                  <a:srgbClr val="FF0000"/>
                </a:solidFill>
                <a:latin typeface="+mn-ea"/>
              </a:rPr>
              <a:t>R</a:t>
            </a:r>
            <a:r>
              <a:rPr lang="zh-CN" altLang="en-US" sz="2000">
                <a:latin typeface="+mn-ea"/>
              </a:rPr>
              <a:t> 之后表示原始字符串。</a:t>
            </a:r>
            <a:endParaRPr lang="en-US" altLang="zh-CN" sz="2000">
              <a:latin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8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贪婪和懒惰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贪婪和懒惰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246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匹配算法：贪婪和懒惰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贪婪性匹配算法是尽可能多的重复前导字符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贪婪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算法返回了一个最左边的最长的匹配。如果在重复限定符后面加后缀“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”，则正则表达式引擎使用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懒惰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性匹配算法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默认是贪婪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的，如果想将贪婪模式变成非贪婪模式：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xmlns="" id="{1F5F6212-664F-436F-BB04-2B2D09803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69662"/>
              </p:ext>
            </p:extLst>
          </p:nvPr>
        </p:nvGraphicFramePr>
        <p:xfrm>
          <a:off x="1559835" y="4180720"/>
          <a:ext cx="55024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41">
                  <a:extLst>
                    <a:ext uri="{9D8B030D-6E8A-4147-A177-3AD203B41FA5}">
                      <a16:colId xmlns:a16="http://schemas.microsoft.com/office/drawing/2014/main" xmlns="" val="934769935"/>
                    </a:ext>
                  </a:extLst>
                </a:gridCol>
                <a:gridCol w="4560307">
                  <a:extLst>
                    <a:ext uri="{9D8B030D-6E8A-4147-A177-3AD203B41FA5}">
                      <a16:colId xmlns:a16="http://schemas.microsoft.com/office/drawing/2014/main" xmlns="" val="2870546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+mn-ea"/>
                          <a:ea typeface="+mn-ea"/>
                        </a:rPr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5002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+mn-ea"/>
                          <a:ea typeface="+mn-ea"/>
                        </a:rPr>
                        <a:t>*？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+mn-ea"/>
                          <a:ea typeface="+mn-ea"/>
                        </a:rPr>
                        <a:t>重复任意次，但尽可能少的重复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409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+mn-ea"/>
                          <a:ea typeface="+mn-ea"/>
                        </a:rPr>
                        <a:t>+</a:t>
                      </a:r>
                      <a:r>
                        <a:rPr lang="zh-CN" altLang="en-US" sz="1800">
                          <a:latin typeface="+mn-ea"/>
                          <a:ea typeface="+mn-ea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+mn-ea"/>
                          <a:ea typeface="+mn-ea"/>
                        </a:rPr>
                        <a:t>重复</a:t>
                      </a:r>
                      <a:r>
                        <a:rPr lang="en-US" altLang="zh-CN" sz="180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800">
                          <a:latin typeface="+mn-ea"/>
                          <a:ea typeface="+mn-ea"/>
                        </a:rPr>
                        <a:t>次或更多次，但尽可能少的重复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961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+mn-ea"/>
                          <a:ea typeface="+mn-ea"/>
                        </a:rPr>
                        <a:t>？？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重复</a:t>
                      </a:r>
                      <a:r>
                        <a:rPr lang="en-US" altLang="zh-CN" sz="180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>
                          <a:latin typeface="+mn-ea"/>
                          <a:ea typeface="+mn-ea"/>
                        </a:rPr>
                        <a:t>次或</a:t>
                      </a:r>
                      <a:r>
                        <a:rPr lang="en-US" altLang="zh-CN" sz="180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800">
                          <a:latin typeface="+mn-ea"/>
                          <a:ea typeface="+mn-ea"/>
                        </a:rPr>
                        <a:t>次，但尽可能少的重复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118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+mn-ea"/>
                          <a:ea typeface="+mn-ea"/>
                        </a:rPr>
                        <a:t>{n,m}?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重复</a:t>
                      </a:r>
                      <a:r>
                        <a:rPr lang="en-US" altLang="zh-CN" sz="1800"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800">
                          <a:latin typeface="+mn-ea"/>
                          <a:ea typeface="+mn-ea"/>
                        </a:rPr>
                        <a:t>次到</a:t>
                      </a:r>
                      <a:r>
                        <a:rPr lang="en-US" altLang="zh-CN" sz="1800">
                          <a:latin typeface="+mn-ea"/>
                          <a:ea typeface="+mn-ea"/>
                        </a:rPr>
                        <a:t>m</a:t>
                      </a:r>
                      <a:r>
                        <a:rPr lang="zh-CN" altLang="en-US" sz="1800">
                          <a:latin typeface="+mn-ea"/>
                          <a:ea typeface="+mn-ea"/>
                        </a:rPr>
                        <a:t>次，但尽可能少的重复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739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+mn-ea"/>
                          <a:ea typeface="+mn-ea"/>
                        </a:rPr>
                        <a:t>{n,}?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重复</a:t>
                      </a:r>
                      <a:r>
                        <a:rPr lang="en-US" altLang="zh-CN" sz="1800"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800">
                          <a:latin typeface="+mn-ea"/>
                          <a:ea typeface="+mn-ea"/>
                        </a:rPr>
                        <a:t>次以上，但尽可能少的重复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9604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588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贪婪和懒惰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贪婪和懒惰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431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非贪婪（懒惰）：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 问号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(?)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匹配位于</a:t>
            </a:r>
            <a:r>
              <a:rPr lang="en-US" altLang="zh-CN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?</a:t>
            </a:r>
            <a:r>
              <a:rPr lang="zh-CN" altLang="en-US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之前的</a:t>
            </a:r>
            <a:r>
              <a:rPr lang="en-US" altLang="zh-CN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en-US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个或</a:t>
            </a:r>
            <a:r>
              <a:rPr lang="en-US" altLang="zh-CN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个字符。当此字符紧随任何其他限定符（</a:t>
            </a:r>
            <a:r>
              <a:rPr lang="en-US" altLang="zh-CN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*</a:t>
            </a:r>
            <a:r>
              <a:rPr lang="zh-CN" altLang="en-US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+</a:t>
            </a:r>
            <a:r>
              <a:rPr lang="zh-CN" altLang="en-US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?</a:t>
            </a:r>
            <a:r>
              <a:rPr lang="zh-CN" altLang="en-US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{n}</a:t>
            </a:r>
            <a:r>
              <a:rPr lang="zh-CN" altLang="en-US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{n,}</a:t>
            </a:r>
            <a:r>
              <a:rPr lang="zh-CN" altLang="en-US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{n,m}</a:t>
            </a:r>
            <a:r>
              <a:rPr lang="zh-CN" altLang="en-US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）之后时，匹配模式是“非贪心的”。</a:t>
            </a:r>
            <a:r>
              <a:rPr lang="zh-CN" altLang="en-US" sz="2000" b="0" u="none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“非贪心的”模式匹配搜索到的、尽可能短的字符串</a:t>
            </a:r>
            <a:r>
              <a:rPr lang="zh-CN" altLang="en-US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，而默认的“贪心的”模式匹配搜索到的、尽可能长的字符串。</a:t>
            </a:r>
            <a:endParaRPr lang="en-US" altLang="zh-CN" sz="2000" b="0" u="none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例如，在字符串“</a:t>
            </a:r>
            <a:r>
              <a:rPr lang="en-US" altLang="zh-CN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oooo”</a:t>
            </a:r>
            <a:r>
              <a:rPr lang="zh-CN" altLang="en-US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中，“</a:t>
            </a:r>
            <a:r>
              <a:rPr lang="en-US" altLang="zh-CN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o+?”</a:t>
            </a:r>
            <a:r>
              <a:rPr lang="zh-CN" altLang="en-US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只匹配单个“</a:t>
            </a:r>
            <a:r>
              <a:rPr lang="en-US" altLang="zh-CN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o”</a:t>
            </a:r>
            <a:r>
              <a:rPr lang="zh-CN" altLang="en-US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，而“</a:t>
            </a:r>
            <a:r>
              <a:rPr lang="en-US" altLang="zh-CN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o+”</a:t>
            </a:r>
            <a:r>
              <a:rPr lang="zh-CN" altLang="en-US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匹配所有“</a:t>
            </a:r>
            <a:r>
              <a:rPr lang="en-US" altLang="zh-CN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o”</a:t>
            </a:r>
            <a:r>
              <a:rPr lang="zh-CN" altLang="en-US" sz="2000" b="0" u="none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b="0" u="none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1445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贪婪和懒惰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贪婪和懒惰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3392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非贪婪（懒惰）：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下列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代码输出是什么？</a:t>
            </a:r>
            <a:endParaRPr lang="en-US" altLang="zh-CN" sz="20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65B46A3-BB87-4B50-9248-D39B3DB5A460}"/>
              </a:ext>
            </a:extLst>
          </p:cNvPr>
          <p:cNvSpPr txBox="1"/>
          <p:nvPr/>
        </p:nvSpPr>
        <p:spPr>
          <a:xfrm>
            <a:off x="1279519" y="2569906"/>
            <a:ext cx="5554494" cy="1477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 = re.search(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r'm.*a'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'o3rjomjadas'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(m.group())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mjada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re.search(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r'm.*?a'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'o3rjomjadas'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(n.group())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mja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AD268881-8DA9-4561-BEDE-A267DC0C8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92" y="4985239"/>
            <a:ext cx="6374521" cy="1475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xmlns="" id="{332E805E-FAD8-41FA-B3F8-2ECD6BB8D096}"/>
              </a:ext>
            </a:extLst>
          </p:cNvPr>
          <p:cNvSpPr/>
          <p:nvPr/>
        </p:nvSpPr>
        <p:spPr>
          <a:xfrm>
            <a:off x="7072009" y="5554494"/>
            <a:ext cx="412873" cy="379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69677840-EFCF-4B2C-9BDE-ABA39AB47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878" y="4961674"/>
            <a:ext cx="735081" cy="1448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6748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贪婪和懒惰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贪婪和懒惰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2011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非贪婪（懒惰）：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kumimoji="0" lang="zh-CN" altLang="zh-CN" sz="2000" i="0" u="none" strike="noStrike" cap="none" normalizeH="0" baseline="0">
                <a:ln>
                  <a:noFill/>
                </a:ln>
                <a:effectLst/>
                <a:latin typeface="+mn-ea"/>
              </a:rPr>
              <a:t>获取下列网址中第一张图片 对应的网址</a:t>
            </a:r>
            <a:r>
              <a:rPr kumimoji="0" lang="zh-CN" altLang="en-US" sz="2000" i="0" u="none" strike="noStrike" cap="none" normalizeH="0" baseline="0">
                <a:ln>
                  <a:noFill/>
                </a:ln>
                <a:effectLst/>
                <a:latin typeface="+mn-ea"/>
              </a:rPr>
              <a:t>。</a:t>
            </a:r>
            <a:endParaRPr kumimoji="0" lang="en-US" altLang="zh-CN" sz="2000" i="0" u="none" strike="noStrike" cap="none" normalizeH="0" baseline="0">
              <a:ln>
                <a:noFill/>
              </a:ln>
              <a:effectLst/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 =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'&lt;img data-original="http://diaoyu.jpg" src="http://sanshui.jpg"&gt;'</a:t>
            </a:r>
            <a:endParaRPr lang="en-US" altLang="zh-CN" sz="2000">
              <a:latin typeface="+mn-ea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42AD803-D4E2-4328-8F3A-C701B9FB7B9C}"/>
              </a:ext>
            </a:extLst>
          </p:cNvPr>
          <p:cNvSpPr txBox="1"/>
          <p:nvPr/>
        </p:nvSpPr>
        <p:spPr>
          <a:xfrm>
            <a:off x="-141328" y="3873504"/>
            <a:ext cx="9426656" cy="12929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 =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r'&lt;img data-original="http://diaoyu.jpg" src="http://sanshui.jpg"&gt;'</a:t>
            </a:r>
            <a:b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pic_addr = re.search(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r'http://.*?\.jpg'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src)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(pic_addr)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xmlns="" id="{AC5D52C9-588F-4D8F-B228-035283E6FF26}"/>
              </a:ext>
            </a:extLst>
          </p:cNvPr>
          <p:cNvSpPr/>
          <p:nvPr/>
        </p:nvSpPr>
        <p:spPr>
          <a:xfrm>
            <a:off x="826851" y="5733869"/>
            <a:ext cx="412873" cy="379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1A5C4FD6-64AD-4EFC-9128-905F06241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200" y="5677642"/>
            <a:ext cx="7316419" cy="435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7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57251"/>
            <a:ext cx="9144000" cy="70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1"/>
            <a:ext cx="9144000" cy="60007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66860" y="2311577"/>
            <a:ext cx="481028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7200" i="1" dirty="0">
                <a:latin typeface="Forte" panose="03060902040502070203" pitchFamily="66" charset="0"/>
              </a:rPr>
              <a:t>谢  谢！</a:t>
            </a:r>
          </a:p>
        </p:txBody>
      </p:sp>
    </p:spTree>
    <p:extLst>
      <p:ext uri="{BB962C8B-B14F-4D97-AF65-F5344CB8AC3E}">
        <p14:creationId xmlns:p14="http://schemas.microsoft.com/office/powerpoint/2010/main" val="295529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205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模块后，使用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findall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函数可以进行匹配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5" name="Content Placeholder -1">
            <a:extLst>
              <a:ext uri="{FF2B5EF4-FFF2-40B4-BE49-F238E27FC236}">
                <a16:creationId xmlns:a16="http://schemas.microsoft.com/office/drawing/2014/main" xmlns="" id="{0E461244-3865-4717-A5F7-50712E3E8E3F}"/>
              </a:ext>
            </a:extLst>
          </p:cNvPr>
          <p:cNvGraphicFramePr/>
          <p:nvPr/>
        </p:nvGraphicFramePr>
        <p:xfrm>
          <a:off x="628650" y="2719513"/>
          <a:ext cx="7763364" cy="34774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48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8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方法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功能说明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266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 dirty="0" err="1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findall</a:t>
                      </a:r>
                      <a:r>
                        <a:rPr lang="en-US" altLang="zh-CN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(pattern, string[, flags])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返回包含字符串中</a:t>
                      </a:r>
                      <a:r>
                        <a:rPr lang="zh-CN" altLang="en-US" sz="1800" b="1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所有</a:t>
                      </a:r>
                      <a:r>
                        <a:rPr lang="zh-CN" altLang="en-US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与给定模式匹配的项</a:t>
                      </a:r>
                      <a:endParaRPr lang="en-US" altLang="zh-CN" sz="1800" b="0" u="none" dirty="0"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的列表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266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match(pattern, string[, flags])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从字符串的</a:t>
                      </a:r>
                      <a:r>
                        <a:rPr lang="zh-CN" altLang="en-US" sz="18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开始处</a:t>
                      </a:r>
                      <a:r>
                        <a:rPr lang="zh-CN" altLang="en-US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匹配模式，返回</a:t>
                      </a:r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match</a:t>
                      </a:r>
                      <a:r>
                        <a:rPr lang="zh-CN" altLang="en-US" sz="18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对象</a:t>
                      </a:r>
                      <a:endParaRPr lang="en-US" altLang="zh-CN" sz="1800" b="0" u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或</a:t>
                      </a:r>
                      <a:r>
                        <a:rPr lang="en-US" altLang="zh-CN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None</a:t>
                      </a:r>
                      <a:endParaRPr lang="en-US" sz="1800" b="0" u="none" dirty="0"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8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search(pattern, string[, flags])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在</a:t>
                      </a:r>
                      <a:r>
                        <a:rPr lang="zh-CN" altLang="en-US" sz="18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整个字符串</a:t>
                      </a:r>
                      <a:r>
                        <a:rPr lang="zh-CN" altLang="en-US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中寻找模式，返回</a:t>
                      </a:r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match</a:t>
                      </a:r>
                      <a:r>
                        <a:rPr lang="zh-CN" altLang="en-US" sz="18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对象</a:t>
                      </a:r>
                      <a:r>
                        <a:rPr lang="zh-CN" altLang="en-US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或</a:t>
                      </a:r>
                      <a:r>
                        <a:rPr lang="en-US" altLang="zh-CN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None</a:t>
                      </a:r>
                      <a:endParaRPr lang="en-US" sz="1800" b="0" u="none" dirty="0"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266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split(pattern, string[, </a:t>
                      </a:r>
                      <a:r>
                        <a:rPr lang="en-US" altLang="zh-CN" sz="1800" b="0" u="none" dirty="0" err="1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maxsplit</a:t>
                      </a:r>
                      <a:r>
                        <a:rPr lang="en-US" altLang="zh-CN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=0])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根据模式匹配项</a:t>
                      </a:r>
                      <a:r>
                        <a:rPr lang="zh-CN" altLang="en-US" sz="18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分隔</a:t>
                      </a:r>
                      <a:r>
                        <a:rPr lang="zh-CN" altLang="en-US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字符串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7399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sub(pat, </a:t>
                      </a:r>
                      <a:r>
                        <a:rPr lang="en-US" altLang="zh-CN" sz="1800" b="0" u="none" dirty="0" err="1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repl</a:t>
                      </a:r>
                      <a:r>
                        <a:rPr lang="en-US" altLang="zh-CN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, string[, count=0])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将字符串中所有与</a:t>
                      </a:r>
                      <a:r>
                        <a:rPr lang="en-US" altLang="zh-CN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pat</a:t>
                      </a:r>
                      <a:r>
                        <a:rPr lang="zh-CN" altLang="en-US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匹配的项用</a:t>
                      </a:r>
                      <a:r>
                        <a:rPr lang="en-US" altLang="zh-CN" sz="1800" b="0" u="none" dirty="0" err="1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repl</a:t>
                      </a:r>
                      <a:r>
                        <a:rPr lang="zh-CN" altLang="en-US" sz="18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替换</a:t>
                      </a:r>
                      <a:r>
                        <a:rPr lang="zh-CN" altLang="en-US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，返回新字符串，</a:t>
                      </a:r>
                      <a:r>
                        <a:rPr lang="en-US" altLang="zh-CN" sz="1800" b="0" u="none" dirty="0" err="1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repl</a:t>
                      </a:r>
                      <a:r>
                        <a:rPr lang="zh-CN" altLang="en-US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可以是字符串或返回字符串的可调用对象，作用于每个匹配的</a:t>
                      </a:r>
                      <a:r>
                        <a:rPr lang="en-US" altLang="zh-CN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match</a:t>
                      </a:r>
                      <a:r>
                        <a:rPr lang="zh-CN" altLang="en-US" sz="18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对象</a:t>
                      </a:r>
                      <a:endParaRPr lang="en-US" sz="1800" b="0" u="none" dirty="0"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495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130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re.findall()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A42F78BA-EA69-4B42-AA84-A0B454809CF2}"/>
              </a:ext>
            </a:extLst>
          </p:cNvPr>
          <p:cNvSpPr/>
          <p:nvPr/>
        </p:nvSpPr>
        <p:spPr>
          <a:xfrm>
            <a:off x="939258" y="2917791"/>
            <a:ext cx="7037424" cy="27084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charset="0"/>
              </a:rPr>
              <a:t>&gt;&gt;&gt; </a:t>
            </a:r>
            <a:r>
              <a:rPr lang="en-US" altLang="zh-CN" sz="2000" dirty="0">
                <a:latin typeface="Consolas" panose="020B0609020204030204" charset="0"/>
              </a:rPr>
              <a:t>text = 'alpha. beta....gamma delta’ 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</a:rPr>
              <a:t>&gt;&gt;&gt; pat = '[a-</a:t>
            </a:r>
            <a:r>
              <a:rPr lang="en-US" altLang="zh-CN" sz="2000" dirty="0" err="1">
                <a:latin typeface="Consolas" panose="020B0609020204030204" charset="0"/>
              </a:rPr>
              <a:t>zA</a:t>
            </a:r>
            <a:r>
              <a:rPr lang="en-US" altLang="zh-CN" sz="2000" dirty="0">
                <a:latin typeface="Consolas" panose="020B0609020204030204" charset="0"/>
              </a:rPr>
              <a:t>-Z]+'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</a:rPr>
              <a:t>&gt;&gt;&gt; </a:t>
            </a:r>
            <a:r>
              <a:rPr lang="en-US" altLang="zh-CN" sz="2000" dirty="0" err="1">
                <a:latin typeface="Consolas" panose="020B0609020204030204" charset="0"/>
              </a:rPr>
              <a:t>re.findall</a:t>
            </a:r>
            <a:r>
              <a:rPr lang="en-US" altLang="zh-CN" sz="2000" dirty="0">
                <a:latin typeface="Consolas" panose="020B0609020204030204" charset="0"/>
              </a:rPr>
              <a:t>(pat, text )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F0"/>
                </a:solidFill>
                <a:latin typeface="Consolas" panose="020B0609020204030204" charset="0"/>
              </a:rPr>
              <a:t>['alpha', 'beta', 'gamma', 'delta’]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</a:rPr>
              <a:t>&gt;&gt;&gt;</a:t>
            </a:r>
            <a:r>
              <a:rPr lang="x-none" altLang="zh-CN" sz="2000" b="1" dirty="0"/>
              <a:t>re.findall("fo", "the quick brown fox jumps for food")</a:t>
            </a:r>
            <a:endParaRPr lang="en-US" altLang="zh-CN" sz="2000" b="1" dirty="0">
              <a:latin typeface="Consolas" panose="020B0609020204030204" charset="0"/>
            </a:endParaRPr>
          </a:p>
          <a:p>
            <a:pPr defTabSz="914400">
              <a:spcBef>
                <a:spcPts val="600"/>
              </a:spcBef>
              <a:buSzPct val="70000"/>
            </a:pPr>
            <a:r>
              <a:rPr lang="en-US" altLang="zh-CN" sz="2000" b="1" dirty="0">
                <a:solidFill>
                  <a:srgbClr val="00B0F0"/>
                </a:solidFill>
                <a:latin typeface="Consolas" panose="020B0609020204030204" charset="0"/>
              </a:rPr>
              <a:t>[</a:t>
            </a:r>
            <a:r>
              <a:rPr lang="x-none" altLang="zh-CN" sz="2000" b="1" dirty="0">
                <a:solidFill>
                  <a:srgbClr val="00B0F0"/>
                </a:solidFill>
              </a:rPr>
              <a:t>'fo', 'fo', </a:t>
            </a:r>
            <a:r>
              <a:rPr lang="x-none" altLang="zh-CN" sz="2000" b="1">
                <a:solidFill>
                  <a:srgbClr val="00B0F0"/>
                </a:solidFill>
              </a:rPr>
              <a:t>'fo']</a:t>
            </a:r>
            <a:endParaRPr lang="zh-CN" altLang="en-US" sz="2000" b="1" dirty="0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696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130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re.findall()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82C784D-58F8-4FDD-9B8A-336FA97F8F67}"/>
              </a:ext>
            </a:extLst>
          </p:cNvPr>
          <p:cNvSpPr/>
          <p:nvPr/>
        </p:nvSpPr>
        <p:spPr>
          <a:xfrm>
            <a:off x="2285546" y="2409491"/>
            <a:ext cx="4455067" cy="418236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</a:t>
            </a:r>
            <a:r>
              <a:rPr lang="x-none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re.findall("1+1=2", "1+1=2")     </a:t>
            </a:r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x-none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x-none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</a:t>
            </a:r>
            <a:endParaRPr lang="zh-CN" altLang="zh-CN" b="1" kern="1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</a:t>
            </a:r>
            <a:r>
              <a:rPr lang="x-none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re.findall("1+1=2", "11=2")     </a:t>
            </a:r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en-US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x-none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['11=2']</a:t>
            </a:r>
            <a:endParaRPr lang="zh-CN" altLang="zh-CN" b="1" kern="1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</a:t>
            </a:r>
            <a:r>
              <a:rPr lang="x-none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re.findall("1\+1=2", "1+1=2")   </a:t>
            </a:r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x-none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输出：</a:t>
            </a:r>
            <a:r>
              <a:rPr lang="x-none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['1+1=2']</a:t>
            </a:r>
            <a:endParaRPr lang="zh-CN" altLang="zh-CN" b="1" kern="1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</a:t>
            </a:r>
            <a:r>
              <a:rPr lang="x-none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re.findall("(note)", "please (note)")     </a:t>
            </a:r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输出：</a:t>
            </a:r>
            <a:r>
              <a:rPr lang="x-none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['note']</a:t>
            </a:r>
            <a:endParaRPr lang="zh-CN" altLang="zh-CN" b="1" kern="1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&gt;&gt;&gt; </a:t>
            </a:r>
            <a:r>
              <a:rPr lang="x-none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re.findall("\(note\)", "please (note)")    </a:t>
            </a:r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x-none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输出：</a:t>
            </a:r>
            <a:r>
              <a:rPr lang="x-none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['(note)']</a:t>
            </a:r>
            <a:endParaRPr lang="zh-CN" altLang="zh-CN" b="1" kern="1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056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130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re.split()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C40AEE0-2CC7-4353-9253-86F641FE60FE}"/>
              </a:ext>
            </a:extLst>
          </p:cNvPr>
          <p:cNvSpPr/>
          <p:nvPr/>
        </p:nvSpPr>
        <p:spPr>
          <a:xfrm>
            <a:off x="1452611" y="2873093"/>
            <a:ext cx="5208310" cy="276998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charset="0"/>
              </a:rPr>
              <a:t>&gt;&gt;&gt; import re          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charset="0"/>
              </a:rPr>
              <a:t>&gt;&gt;&gt; text = 'alpha. beta....gamma delta'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charset="0"/>
              </a:rPr>
              <a:t>&gt;&gt;&gt; </a:t>
            </a:r>
            <a:r>
              <a:rPr lang="en-US" altLang="zh-CN" dirty="0" err="1">
                <a:latin typeface="Consolas" panose="020B0609020204030204" charset="0"/>
              </a:rPr>
              <a:t>re.split</a:t>
            </a:r>
            <a:r>
              <a:rPr lang="en-US" altLang="zh-CN" dirty="0">
                <a:latin typeface="Consolas" panose="020B0609020204030204" charset="0"/>
              </a:rPr>
              <a:t>('[\. ]+', text) 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F0"/>
                </a:solidFill>
                <a:latin typeface="Consolas" panose="020B0609020204030204" charset="0"/>
              </a:rPr>
              <a:t>['alpha', 'beta', 'gamma', 'delta’]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charset="0"/>
              </a:rPr>
              <a:t>&gt;&gt;&gt;t =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charset="0"/>
              </a:rPr>
              <a:t>text.split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charset="0"/>
              </a:rPr>
              <a:t>(‘.’)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charset="0"/>
              </a:rPr>
              <a:t>&gt;&gt;&gt;print(t)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F0"/>
                </a:solidFill>
                <a:latin typeface="Consolas" panose="020B0609020204030204" charset="0"/>
              </a:rPr>
              <a:t>['alpha', ' beta', '', '', '', 'gamma delta']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0DA3D05-B069-4E1F-874B-BCFA43CF9CA2}"/>
              </a:ext>
            </a:extLst>
          </p:cNvPr>
          <p:cNvSpPr/>
          <p:nvPr/>
        </p:nvSpPr>
        <p:spPr>
          <a:xfrm>
            <a:off x="6744319" y="4908295"/>
            <a:ext cx="11977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  <a:r>
              <a:rPr lang="zh-CN" alt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标记</a:t>
            </a:r>
          </a:p>
        </p:txBody>
      </p:sp>
    </p:spTree>
    <p:extLst>
      <p:ext uri="{BB962C8B-B14F-4D97-AF65-F5344CB8AC3E}">
        <p14:creationId xmlns:p14="http://schemas.microsoft.com/office/powerpoint/2010/main" val="32645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5EB8C9C-32A0-4634-8D60-C8AF217BE104}"/>
              </a:ext>
            </a:extLst>
          </p:cNvPr>
          <p:cNvSpPr/>
          <p:nvPr/>
        </p:nvSpPr>
        <p:spPr>
          <a:xfrm>
            <a:off x="1330582" y="2739194"/>
            <a:ext cx="6154300" cy="193980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130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re.sub()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7716396-F6FB-482F-BA56-086C00C75BC4}"/>
              </a:ext>
            </a:extLst>
          </p:cNvPr>
          <p:cNvSpPr/>
          <p:nvPr/>
        </p:nvSpPr>
        <p:spPr>
          <a:xfrm>
            <a:off x="1330582" y="2739194"/>
            <a:ext cx="5132895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905" indent="-1905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Consolas" panose="020B0609020204030204" charset="0"/>
              </a:rPr>
              <a:t>&gt;&gt;&gt; s = "It's a very good </a:t>
            </a:r>
            <a:r>
              <a:rPr lang="en-US" altLang="zh-CN" dirty="0" err="1">
                <a:latin typeface="Consolas" panose="020B0609020204030204" charset="0"/>
              </a:rPr>
              <a:t>good</a:t>
            </a:r>
            <a:r>
              <a:rPr lang="en-US" altLang="zh-CN" dirty="0">
                <a:latin typeface="Consolas" panose="020B0609020204030204" charset="0"/>
              </a:rPr>
              <a:t> idea"</a:t>
            </a:r>
          </a:p>
          <a:p>
            <a:pPr marL="1905" indent="-1905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Consolas" panose="020B0609020204030204" charset="0"/>
              </a:rPr>
              <a:t>&gt;&gt;&gt; </a:t>
            </a:r>
            <a:r>
              <a:rPr lang="en-US" altLang="zh-CN" dirty="0" err="1">
                <a:latin typeface="Consolas" panose="020B0609020204030204" charset="0"/>
              </a:rPr>
              <a:t>re.sub</a:t>
            </a:r>
            <a:r>
              <a:rPr lang="en-US" altLang="zh-CN" dirty="0">
                <a:latin typeface="Consolas" panose="020B0609020204030204" charset="0"/>
              </a:rPr>
              <a:t>(r'(\b\w+) \1', r'\1', s)</a:t>
            </a:r>
          </a:p>
          <a:p>
            <a:pPr marL="1905" indent="-1905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Consolas" panose="020B0609020204030204" charset="0"/>
              </a:rPr>
              <a:t> 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charset="0"/>
              </a:rPr>
              <a:t>"It's a very good idea"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4576FB0-BFB7-4557-B272-BE71BBBE2E48}"/>
              </a:ext>
            </a:extLst>
          </p:cNvPr>
          <p:cNvSpPr/>
          <p:nvPr/>
        </p:nvSpPr>
        <p:spPr>
          <a:xfrm>
            <a:off x="1330583" y="3844112"/>
            <a:ext cx="638091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905" indent="-1905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Consolas" panose="020B0609020204030204" charset="0"/>
              </a:rPr>
              <a:t>&gt;&gt;&gt; </a:t>
            </a:r>
            <a:r>
              <a:rPr lang="en-US" altLang="zh-CN" dirty="0" err="1">
                <a:latin typeface="Consolas" panose="020B0609020204030204" charset="0"/>
              </a:rPr>
              <a:t>re.sub</a:t>
            </a:r>
            <a:r>
              <a:rPr lang="en-US" altLang="zh-CN" dirty="0">
                <a:latin typeface="Consolas" panose="020B0609020204030204" charset="0"/>
              </a:rPr>
              <a:t>(r'\d+', '1000', 'java:100,Python:89')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E45DF97-FC8B-40E6-A0D3-1CD51385B147}"/>
              </a:ext>
            </a:extLst>
          </p:cNvPr>
          <p:cNvSpPr/>
          <p:nvPr/>
        </p:nvSpPr>
        <p:spPr>
          <a:xfrm>
            <a:off x="1432500" y="421344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Consolas" panose="020B0609020204030204" charset="0"/>
              </a:rPr>
              <a:t>"</a:t>
            </a:r>
            <a:r>
              <a:rPr lang="en-US" altLang="zh-CN" dirty="0">
                <a:latin typeface="Consolas" panose="020B0609020204030204" charset="0"/>
              </a:rPr>
              <a:t> 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charset="0"/>
              </a:rPr>
              <a:t>java:1000,Python:1000 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00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正则表达式语法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正则表达式语法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EB664C2-733B-475E-8A1A-690196DDF2CA}"/>
              </a:ext>
            </a:extLst>
          </p:cNvPr>
          <p:cNvSpPr/>
          <p:nvPr/>
        </p:nvSpPr>
        <p:spPr>
          <a:xfrm>
            <a:off x="261541" y="1455427"/>
            <a:ext cx="8503078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元字符：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+mn-ea"/>
            </a:endParaRPr>
          </a:p>
        </p:txBody>
      </p:sp>
      <p:graphicFrame>
        <p:nvGraphicFramePr>
          <p:cNvPr id="6" name="表格 -1">
            <a:extLst>
              <a:ext uri="{FF2B5EF4-FFF2-40B4-BE49-F238E27FC236}">
                <a16:creationId xmlns:a16="http://schemas.microsoft.com/office/drawing/2014/main" xmlns="" id="{F272B139-DF3D-4ED9-B3EE-CD87F2F114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6021661"/>
              </p:ext>
            </p:extLst>
          </p:nvPr>
        </p:nvGraphicFramePr>
        <p:xfrm>
          <a:off x="638378" y="2130354"/>
          <a:ext cx="7441657" cy="3233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2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63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90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.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：匹配</a:t>
                      </a:r>
                      <a:r>
                        <a:rPr lang="zh-CN" altLang="en-US" sz="20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除换行符以外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的任意单个字符</a:t>
                      </a:r>
                    </a:p>
                  </a:txBody>
                  <a:tcPr marL="71755" marR="0" marT="0" marB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90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*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：匹配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位于</a:t>
                      </a:r>
                      <a:r>
                        <a:rPr lang="en-US" altLang="zh-CN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*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之前的字符或子模式的</a:t>
                      </a:r>
                      <a:r>
                        <a:rPr lang="en-US" altLang="zh-CN" sz="20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zh-CN" altLang="en-US" sz="20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次或多次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出现</a:t>
                      </a:r>
                    </a:p>
                  </a:txBody>
                  <a:tcPr marL="71755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190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+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：匹配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位于</a:t>
                      </a:r>
                      <a:r>
                        <a:rPr lang="en-US" altLang="zh-CN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+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之前的字符或子模式的</a:t>
                      </a:r>
                      <a:r>
                        <a:rPr lang="en-US" altLang="zh-CN" sz="20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20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次或多次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出现</a:t>
                      </a:r>
                    </a:p>
                  </a:txBody>
                  <a:tcPr marL="71755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190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-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：在</a:t>
                      </a:r>
                      <a:r>
                        <a:rPr lang="en-US" altLang="zh-CN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[]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之内用来表示</a:t>
                      </a:r>
                      <a:r>
                        <a:rPr lang="zh-CN" altLang="en-US" sz="20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范围</a:t>
                      </a:r>
                    </a:p>
                  </a:txBody>
                  <a:tcPr marL="71755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190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|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：匹配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位于</a:t>
                      </a:r>
                      <a:r>
                        <a:rPr lang="en-US" altLang="zh-CN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|</a:t>
                      </a:r>
                      <a:r>
                        <a:rPr lang="zh-CN" altLang="en-US" sz="20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之前或之后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的字符</a:t>
                      </a:r>
                    </a:p>
                  </a:txBody>
                  <a:tcPr marL="71755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190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^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：匹配</a:t>
                      </a:r>
                      <a:r>
                        <a:rPr lang="zh-CN" altLang="en-US" sz="20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行首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，匹配以</a:t>
                      </a:r>
                      <a:r>
                        <a:rPr lang="en-US" altLang="zh-CN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^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后面的字符开头的字符串</a:t>
                      </a:r>
                    </a:p>
                  </a:txBody>
                  <a:tcPr marL="71755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190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$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：匹配</a:t>
                      </a:r>
                      <a:r>
                        <a:rPr lang="zh-CN" altLang="en-US" sz="20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行尾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，匹配以</a:t>
                      </a:r>
                      <a:r>
                        <a:rPr lang="en-US" altLang="zh-CN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$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之前的字符结束的字符串</a:t>
                      </a:r>
                    </a:p>
                  </a:txBody>
                  <a:tcPr marL="71755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6345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0E65F29-8784-47A2-ACDB-CAF786B46D6E}"/>
              </a:ext>
            </a:extLst>
          </p:cNvPr>
          <p:cNvSpPr/>
          <p:nvPr/>
        </p:nvSpPr>
        <p:spPr>
          <a:xfrm>
            <a:off x="1538925" y="2934880"/>
            <a:ext cx="5824913" cy="18122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 re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4" y="744753"/>
            <a:ext cx="566260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3.0  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2877215-F5B6-4123-843A-131BA9175046}"/>
              </a:ext>
            </a:extLst>
          </p:cNvPr>
          <p:cNvSpPr/>
          <p:nvPr/>
        </p:nvSpPr>
        <p:spPr>
          <a:xfrm>
            <a:off x="261541" y="1455427"/>
            <a:ext cx="8503078" cy="1130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re.match()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B4AB308-6CE7-4992-822D-40A45EC01951}"/>
              </a:ext>
            </a:extLst>
          </p:cNvPr>
          <p:cNvSpPr/>
          <p:nvPr/>
        </p:nvSpPr>
        <p:spPr>
          <a:xfrm>
            <a:off x="1538925" y="2934880"/>
            <a:ext cx="62358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anose="020B0609020204030204" charset="0"/>
              </a:rPr>
              <a:t>&gt;&gt;&gt; print(re.match('done|quit', 'done'))</a:t>
            </a:r>
            <a:endParaRPr lang="zh-CN" altLang="en-US" sz="2000" dirty="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BAB6559-37D5-462A-805A-12A00D944F12}"/>
              </a:ext>
            </a:extLst>
          </p:cNvPr>
          <p:cNvSpPr/>
          <p:nvPr/>
        </p:nvSpPr>
        <p:spPr>
          <a:xfrm>
            <a:off x="1538925" y="3867665"/>
            <a:ext cx="58249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anose="020B0609020204030204" charset="0"/>
              </a:rPr>
              <a:t>&gt;&gt;&gt; print(re.match('done|quit', 'doe!'))</a:t>
            </a:r>
            <a:endParaRPr lang="zh-CN" altLang="en-US" sz="2000" dirty="0">
              <a:solidFill>
                <a:srgbClr val="00B0F0"/>
              </a:solidFill>
              <a:latin typeface="Consolas" panose="020B060902020403020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8390DA2-F0DF-4FAE-B3B2-3D2077654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662" y="3413886"/>
            <a:ext cx="4786875" cy="32194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72193D1-E6E9-48A6-8BAC-AADD1FE7F010}"/>
              </a:ext>
            </a:extLst>
          </p:cNvPr>
          <p:cNvSpPr/>
          <p:nvPr/>
        </p:nvSpPr>
        <p:spPr>
          <a:xfrm>
            <a:off x="1662660" y="4273698"/>
            <a:ext cx="748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36056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正则表达式语法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正则表达式语法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EB664C2-733B-475E-8A1A-690196DDF2CA}"/>
              </a:ext>
            </a:extLst>
          </p:cNvPr>
          <p:cNvSpPr/>
          <p:nvPr/>
        </p:nvSpPr>
        <p:spPr>
          <a:xfrm>
            <a:off x="261541" y="1455427"/>
            <a:ext cx="8503078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元字符：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+mn-ea"/>
            </a:endParaRPr>
          </a:p>
        </p:txBody>
      </p:sp>
      <p:graphicFrame>
        <p:nvGraphicFramePr>
          <p:cNvPr id="5" name="表格 -1">
            <a:extLst>
              <a:ext uri="{FF2B5EF4-FFF2-40B4-BE49-F238E27FC236}">
                <a16:creationId xmlns:a16="http://schemas.microsoft.com/office/drawing/2014/main" xmlns="" id="{5EE24D85-4907-4C3A-A895-C66A6DF7F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1228388"/>
              </p:ext>
            </p:extLst>
          </p:nvPr>
        </p:nvGraphicFramePr>
        <p:xfrm>
          <a:off x="550824" y="2110898"/>
          <a:ext cx="7710105" cy="1645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23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692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?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：匹配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位于</a:t>
                      </a:r>
                      <a:r>
                        <a:rPr lang="en-US" altLang="zh-CN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?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之前的</a:t>
                      </a:r>
                      <a:r>
                        <a:rPr lang="en-US" altLang="zh-CN" sz="20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zh-CN" altLang="en-US" sz="20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个或</a:t>
                      </a:r>
                      <a:r>
                        <a:rPr lang="en-US" altLang="zh-CN" sz="20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2000" b="0" u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个</a:t>
                      </a: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字符</a:t>
                      </a:r>
                      <a:endParaRPr lang="en-US" altLang="zh-CN" sz="2000" b="0" u="none" dirty="0"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71755" marR="0" marT="0" marB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067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\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：表示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位于</a:t>
                      </a:r>
                      <a:r>
                        <a:rPr lang="en-US" altLang="zh-CN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\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之后的为</a:t>
                      </a:r>
                      <a:r>
                        <a:rPr lang="zh-CN" altLang="en-US" sz="20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转义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字符</a:t>
                      </a:r>
                    </a:p>
                  </a:txBody>
                  <a:tcPr marL="71755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6832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\num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：此处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的</a:t>
                      </a:r>
                      <a:r>
                        <a:rPr lang="en-US" altLang="zh-CN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num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是一个正整数，表示</a:t>
                      </a:r>
                      <a:r>
                        <a:rPr lang="zh-CN" altLang="en-US" sz="2000" b="0" u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子模式</a:t>
                      </a: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2000" b="0" u="none" dirty="0"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71755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77E95F7F-95CC-4DC7-A7A4-D66A27D8F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5597"/>
              </p:ext>
            </p:extLst>
          </p:nvPr>
        </p:nvGraphicFramePr>
        <p:xfrm>
          <a:off x="550824" y="3498771"/>
          <a:ext cx="7710105" cy="914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737">
                  <a:extLst>
                    <a:ext uri="{9D8B030D-6E8A-4147-A177-3AD203B41FA5}">
                      <a16:colId xmlns:a16="http://schemas.microsoft.com/office/drawing/2014/main" xmlns="" val="3878680476"/>
                    </a:ext>
                  </a:extLst>
                </a:gridCol>
                <a:gridCol w="7023368">
                  <a:extLst>
                    <a:ext uri="{9D8B030D-6E8A-4147-A177-3AD203B41FA5}">
                      <a16:colId xmlns:a16="http://schemas.microsoft.com/office/drawing/2014/main" xmlns="" val="4023092006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\f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zh-CN" altLang="en-US" sz="2000" b="0" u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换页</a:t>
                      </a:r>
                      <a:r>
                        <a:rPr lang="zh-CN" altLang="en-US" sz="20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符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匹配</a:t>
                      </a:r>
                    </a:p>
                  </a:txBody>
                  <a:tcPr marL="71755" marR="0" marT="0" marB="1" anchor="ctr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87095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\n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zh-CN" altLang="en-US" sz="2000" b="0" u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换行符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匹配</a:t>
                      </a:r>
                    </a:p>
                  </a:txBody>
                  <a:tcPr marL="71755" marR="0" marT="0" marB="1" anchor="ctr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1258869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E1DF3F2F-6712-4970-AABB-B2670CCC3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46342"/>
              </p:ext>
            </p:extLst>
          </p:nvPr>
        </p:nvGraphicFramePr>
        <p:xfrm>
          <a:off x="541496" y="4385457"/>
          <a:ext cx="7719433" cy="2286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767">
                  <a:extLst>
                    <a:ext uri="{9D8B030D-6E8A-4147-A177-3AD203B41FA5}">
                      <a16:colId xmlns:a16="http://schemas.microsoft.com/office/drawing/2014/main" xmlns="" val="1485790253"/>
                    </a:ext>
                  </a:extLst>
                </a:gridCol>
                <a:gridCol w="7005666">
                  <a:extLst>
                    <a:ext uri="{9D8B030D-6E8A-4147-A177-3AD203B41FA5}">
                      <a16:colId xmlns:a16="http://schemas.microsoft.com/office/drawing/2014/main" xmlns="" val="3230395291"/>
                    </a:ext>
                  </a:extLst>
                </a:gridCol>
              </a:tblGrid>
              <a:tr h="27686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\r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：匹配一个</a:t>
                      </a:r>
                      <a:r>
                        <a:rPr lang="zh-CN" altLang="en-US" sz="2000" b="0" u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回车符</a:t>
                      </a:r>
                    </a:p>
                  </a:txBody>
                  <a:tcPr marL="71755" marR="0" marT="0" marB="1" anchor="ctr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1058580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\b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：匹配单词头</a:t>
                      </a:r>
                      <a:r>
                        <a:rPr lang="zh-CN" altLang="en-US" sz="2000" b="0" u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或</a:t>
                      </a: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单词尾</a:t>
                      </a:r>
                    </a:p>
                  </a:txBody>
                  <a:tcPr marL="71755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502052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\B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：与</a:t>
                      </a: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\b</a:t>
                      </a: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含义相反</a:t>
                      </a:r>
                    </a:p>
                  </a:txBody>
                  <a:tcPr marL="71755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2044220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\d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：匹配任何</a:t>
                      </a:r>
                      <a:r>
                        <a:rPr lang="zh-CN" altLang="en-US" sz="2000" b="0" u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数字</a:t>
                      </a: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，相当于</a:t>
                      </a: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[0-9]</a:t>
                      </a:r>
                    </a:p>
                  </a:txBody>
                  <a:tcPr marL="71755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244928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\D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：与</a:t>
                      </a: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\d</a:t>
                      </a: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含义相反，等效于</a:t>
                      </a: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[^0-9]</a:t>
                      </a:r>
                    </a:p>
                  </a:txBody>
                  <a:tcPr marL="71755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99711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47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正则表达式语法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正则表达式语法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EB664C2-733B-475E-8A1A-690196DDF2CA}"/>
              </a:ext>
            </a:extLst>
          </p:cNvPr>
          <p:cNvSpPr/>
          <p:nvPr/>
        </p:nvSpPr>
        <p:spPr>
          <a:xfrm>
            <a:off x="261541" y="1455427"/>
            <a:ext cx="8503078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元字符：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+mn-ea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CAA3BA14-D664-4323-9FE1-5584C057B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89725"/>
              </p:ext>
            </p:extLst>
          </p:nvPr>
        </p:nvGraphicFramePr>
        <p:xfrm>
          <a:off x="596769" y="2130354"/>
          <a:ext cx="7719433" cy="4202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497">
                  <a:extLst>
                    <a:ext uri="{9D8B030D-6E8A-4147-A177-3AD203B41FA5}">
                      <a16:colId xmlns:a16="http://schemas.microsoft.com/office/drawing/2014/main" xmlns="" val="1549429928"/>
                    </a:ext>
                  </a:extLst>
                </a:gridCol>
                <a:gridCol w="7017936">
                  <a:extLst>
                    <a:ext uri="{9D8B030D-6E8A-4147-A177-3AD203B41FA5}">
                      <a16:colId xmlns:a16="http://schemas.microsoft.com/office/drawing/2014/main" xmlns="" val="2590937618"/>
                    </a:ext>
                  </a:extLst>
                </a:gridCol>
              </a:tblGrid>
              <a:tr h="42023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\s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：匹配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任何</a:t>
                      </a:r>
                      <a:r>
                        <a:rPr lang="zh-CN" altLang="en-US" sz="20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空白字符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，包括空格、制表符、</a:t>
                      </a: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换页符</a:t>
                      </a:r>
                      <a:endParaRPr lang="zh-CN" altLang="en-US" sz="2000" b="0" u="none" dirty="0"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71755" marR="0" marT="0" marB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9097051"/>
                  </a:ext>
                </a:extLst>
              </a:tr>
              <a:tr h="42023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\S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：与</a:t>
                      </a: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\s</a:t>
                      </a: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含义相反</a:t>
                      </a:r>
                    </a:p>
                  </a:txBody>
                  <a:tcPr marL="71755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52786389"/>
                  </a:ext>
                </a:extLst>
              </a:tr>
              <a:tr h="42023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\w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：匹配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任何</a:t>
                      </a:r>
                      <a:r>
                        <a:rPr lang="zh-CN" altLang="en-US" sz="20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字母、数字以及下划线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，相当于</a:t>
                      </a:r>
                      <a:r>
                        <a:rPr lang="en-US" altLang="zh-CN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[a-zA-Z0-9_]</a:t>
                      </a:r>
                    </a:p>
                  </a:txBody>
                  <a:tcPr marL="71755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23359937"/>
                  </a:ext>
                </a:extLst>
              </a:tr>
              <a:tr h="42023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\W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：与</a:t>
                      </a:r>
                      <a:r>
                        <a:rPr lang="en-US" altLang="zh-CN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\w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含义相反</a:t>
                      </a:r>
                      <a:r>
                        <a:rPr lang="en-US" altLang="zh-CN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\w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含义相反，与“</a:t>
                      </a:r>
                      <a:r>
                        <a:rPr lang="en-US" altLang="zh-CN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[^A-Za-z0-9_]”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等效</a:t>
                      </a:r>
                    </a:p>
                  </a:txBody>
                  <a:tcPr marL="71755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9042481"/>
                  </a:ext>
                </a:extLst>
              </a:tr>
              <a:tr h="42023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()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：将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位于</a:t>
                      </a:r>
                      <a:r>
                        <a:rPr lang="en-US" altLang="zh-CN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()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内的内容作为一个整体来对待</a:t>
                      </a:r>
                    </a:p>
                  </a:txBody>
                  <a:tcPr marL="71755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863203"/>
                  </a:ext>
                </a:extLst>
              </a:tr>
              <a:tr h="42023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{m,n}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{}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前的字符或子模式重复</a:t>
                      </a:r>
                      <a:r>
                        <a:rPr lang="zh-CN" altLang="en-US" sz="20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至少</a:t>
                      </a:r>
                      <a:r>
                        <a:rPr lang="en-US" altLang="zh-CN" sz="20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m</a:t>
                      </a:r>
                      <a:r>
                        <a:rPr lang="zh-CN" altLang="en-US" sz="20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次，至多</a:t>
                      </a:r>
                      <a:r>
                        <a:rPr lang="en-US" altLang="zh-CN" sz="20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zh-CN" altLang="en-US" sz="20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次</a:t>
                      </a:r>
                    </a:p>
                  </a:txBody>
                  <a:tcPr marL="71755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70735571"/>
                  </a:ext>
                </a:extLst>
              </a:tr>
              <a:tr h="42023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[]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：表示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范围，匹配位于</a:t>
                      </a:r>
                      <a:r>
                        <a:rPr lang="en-US" altLang="zh-CN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[]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中的任意一个字符</a:t>
                      </a:r>
                    </a:p>
                  </a:txBody>
                  <a:tcPr marL="71755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39980275"/>
                  </a:ext>
                </a:extLst>
              </a:tr>
              <a:tr h="42023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[^xyz]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：反向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字符集，匹配除</a:t>
                      </a:r>
                      <a:r>
                        <a:rPr lang="en-US" altLang="zh-CN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y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z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之外的任何字符</a:t>
                      </a:r>
                    </a:p>
                  </a:txBody>
                  <a:tcPr marL="71755" marR="0" marT="0" marB="1" anchor="ctr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6497667"/>
                  </a:ext>
                </a:extLst>
              </a:tr>
              <a:tr h="42023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[a-z]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：字符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范围，匹配指定范围内的任何字符</a:t>
                      </a:r>
                    </a:p>
                  </a:txBody>
                  <a:tcPr marL="71755" marR="0" marT="0" marB="1" anchor="ctr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2919471"/>
                  </a:ext>
                </a:extLst>
              </a:tr>
              <a:tr h="42023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[^a-z]</a:t>
                      </a:r>
                    </a:p>
                  </a:txBody>
                  <a:tcPr marL="0" marR="0" marT="0" marB="1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 u="none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：反向</a:t>
                      </a:r>
                      <a:r>
                        <a:rPr lang="zh-CN" altLang="en-US" sz="2000" b="0" u="none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范围字符，匹配除小写英文字母之外的任何字符</a:t>
                      </a:r>
                    </a:p>
                  </a:txBody>
                  <a:tcPr marL="71755" marR="0" marT="0" marB="1" anchor="ctr">
                    <a:lnL w="635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8137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83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正则表达式语法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正则表达式语法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EB664C2-733B-475E-8A1A-690196DDF2CA}"/>
              </a:ext>
            </a:extLst>
          </p:cNvPr>
          <p:cNvSpPr/>
          <p:nvPr/>
        </p:nvSpPr>
        <p:spPr>
          <a:xfrm>
            <a:off x="261541" y="1455427"/>
            <a:ext cx="8503078" cy="108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正则表达式语法：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+mn-ea"/>
            </a:endParaRPr>
          </a:p>
        </p:txBody>
      </p:sp>
      <p:graphicFrame>
        <p:nvGraphicFramePr>
          <p:cNvPr id="2" name="表格 -1">
            <a:extLst>
              <a:ext uri="{FF2B5EF4-FFF2-40B4-BE49-F238E27FC236}">
                <a16:creationId xmlns:a16="http://schemas.microsoft.com/office/drawing/2014/main" xmlns="" id="{CD1396A1-1560-4038-A5BC-7EADEEAFC3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7064497"/>
              </p:ext>
            </p:extLst>
          </p:nvPr>
        </p:nvGraphicFramePr>
        <p:xfrm>
          <a:off x="700622" y="2065722"/>
          <a:ext cx="7624916" cy="4579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8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564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1" dirty="0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语法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1"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功能说明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(?P&lt;</a:t>
                      </a:r>
                      <a:r>
                        <a:rPr lang="en-US" altLang="zh-CN" sz="1800" b="0" dirty="0" err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groupname</a:t>
                      </a:r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&gt;)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子模式命名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(?</a:t>
                      </a:r>
                      <a:r>
                        <a:rPr lang="en-US" altLang="zh-CN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iLmsux</a:t>
                      </a:r>
                      <a:r>
                        <a:rPr lang="en-US" altLang="zh-CN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设置匹配标志，可以是几个字母的组合，每个字母含义与编译标志相同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(?:...)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匹配但不捕获该匹配的子表达式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(?P=groupname)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表示在此之前的命名为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groupname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的子模式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(?#...)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表示注释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9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(?&lt;=…)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用于正则表达式之前，表示如果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&lt;=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后的内容在字符串中不出现则匹配，但不返回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&lt;=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之后的内容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03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(?=…)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用于正则表达式之后，表示如果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后的内容在字符串中出现则匹配，但不返回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之后的内容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19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(?&lt;!...)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用于正则表达式之前，表示如果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&lt;!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后的内容在字符串中不出现则匹配，但不返回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&lt;!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之后的内容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203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(?!...)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用于正则表达式之后，表示如果</a:t>
                      </a:r>
                      <a:r>
                        <a:rPr lang="en-US" altLang="zh-CN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!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后的内容在字符串中不出现则匹配，但不返回</a:t>
                      </a:r>
                      <a:r>
                        <a:rPr lang="en-US" altLang="zh-CN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!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之后的内容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36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正则表达式语法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正则表达式语法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EB664C2-733B-475E-8A1A-690196DDF2CA}"/>
              </a:ext>
            </a:extLst>
          </p:cNvPr>
          <p:cNvSpPr/>
          <p:nvPr/>
        </p:nvSpPr>
        <p:spPr>
          <a:xfrm>
            <a:off x="261541" y="1455427"/>
            <a:ext cx="8503078" cy="3854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正则表达式语法：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sym typeface="+mn-ea"/>
              </a:rPr>
              <a:t>示例：</a:t>
            </a:r>
            <a:endParaRPr lang="en-US" altLang="zh-CN" sz="2000">
              <a:latin typeface="+mn-ea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x-none" altLang="zh-CN" sz="2000">
                <a:latin typeface="+mn-ea"/>
              </a:rPr>
              <a:t>"Go"   #匹配字符串"God Good"中的"Go"</a:t>
            </a:r>
            <a:endParaRPr lang="zh-CN" altLang="zh-CN" sz="200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x-none" altLang="zh-CN" sz="2000">
                <a:latin typeface="+mn-ea"/>
              </a:rPr>
              <a:t>"G.d"   #匹配字符串"God Good"中的"God"</a:t>
            </a:r>
            <a:r>
              <a:rPr lang="zh-CN" altLang="zh-CN" sz="2000">
                <a:latin typeface="+mn-ea"/>
              </a:rPr>
              <a:t>，</a:t>
            </a:r>
            <a:r>
              <a:rPr lang="x-none" altLang="zh-CN" sz="2000">
                <a:latin typeface="+mn-ea"/>
              </a:rPr>
              <a:t>.</a:t>
            </a:r>
            <a:r>
              <a:rPr lang="zh-CN" altLang="zh-CN" sz="2000">
                <a:latin typeface="+mn-ea"/>
              </a:rPr>
              <a:t>为元字符，匹配</a:t>
            </a:r>
            <a:r>
              <a:rPr lang="x-none" altLang="zh-CN" sz="2000">
                <a:latin typeface="+mn-ea"/>
              </a:rPr>
              <a:t>除行终止符外的任何字符</a:t>
            </a:r>
            <a:endParaRPr lang="zh-CN" altLang="zh-CN" sz="200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x-none" altLang="zh-CN" sz="2000">
                <a:latin typeface="+mn-ea"/>
              </a:rPr>
              <a:t>"d$"    #匹配字符串"God Good"中的</a:t>
            </a:r>
            <a:r>
              <a:rPr lang="zh-CN" altLang="zh-CN" sz="2000">
                <a:latin typeface="+mn-ea"/>
              </a:rPr>
              <a:t>最后一个</a:t>
            </a:r>
            <a:r>
              <a:rPr lang="x-none" altLang="zh-CN" sz="2000">
                <a:latin typeface="+mn-ea"/>
              </a:rPr>
              <a:t>"d"</a:t>
            </a:r>
            <a:r>
              <a:rPr lang="zh-CN" altLang="zh-CN" sz="2000">
                <a:latin typeface="+mn-ea"/>
              </a:rPr>
              <a:t>，</a:t>
            </a:r>
            <a:r>
              <a:rPr lang="x-none" altLang="zh-CN" sz="2000">
                <a:latin typeface="+mn-ea"/>
              </a:rPr>
              <a:t>$</a:t>
            </a:r>
            <a:r>
              <a:rPr lang="zh-CN" altLang="zh-CN" sz="2000">
                <a:latin typeface="+mn-ea"/>
              </a:rPr>
              <a:t>为元字符，匹配</a:t>
            </a:r>
            <a:r>
              <a:rPr lang="x-none" altLang="zh-CN" sz="2000">
                <a:latin typeface="+mn-ea"/>
              </a:rPr>
              <a:t>结尾</a:t>
            </a:r>
            <a:endParaRPr lang="zh-CN" altLang="zh-CN" sz="200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881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entury Gothic"/>
        <a:ea typeface="黑体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29139</TotalTime>
  <Words>3396</Words>
  <Application>Microsoft Office PowerPoint</Application>
  <PresentationFormat>全屏显示(4:3)</PresentationFormat>
  <Paragraphs>516</Paragraphs>
  <Slides>50</Slides>
  <Notes>50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50</vt:i4>
      </vt:variant>
    </vt:vector>
  </HeadingPairs>
  <TitlesOfParts>
    <vt:vector size="54" baseType="lpstr">
      <vt:lpstr>Office 主题</vt:lpstr>
      <vt:lpstr>自定义设计方案</vt:lpstr>
      <vt:lpstr>1_自定义设计方案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张劼</dc:creator>
  <cp:lastModifiedBy>Colin</cp:lastModifiedBy>
  <cp:revision>2240</cp:revision>
  <dcterms:created xsi:type="dcterms:W3CDTF">2017-02-20T09:48:42Z</dcterms:created>
  <dcterms:modified xsi:type="dcterms:W3CDTF">2021-11-08T01:01:07Z</dcterms:modified>
</cp:coreProperties>
</file>