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BBF4B2-D832-4BD4-89F7-DA4E2890C15C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03C0D5-E335-4C42-AA4E-9CAD7339BC4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ref_sqlserver.asp" TargetMode="External"/><Relationship Id="rId2" Type="http://schemas.openxmlformats.org/officeDocument/2006/relationships/hyperlink" Target="https://docs.microsoft.com/en-us/sql/t-sql/statements/create-function-transact-sql?view=sql-server-ver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</a:t>
            </a:r>
            <a:r>
              <a:rPr lang="en-US" dirty="0" err="1" smtClean="0"/>
              <a:t>Qais</a:t>
            </a:r>
            <a:r>
              <a:rPr lang="en-US" dirty="0" smtClean="0"/>
              <a:t> </a:t>
            </a:r>
            <a:r>
              <a:rPr lang="en-US" dirty="0" err="1" smtClean="0"/>
              <a:t>Qaisi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docs.microsoft.com/en-us/sql/t-sql/statements/create-function-transact-sql?view=sql-server-ver15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www.w3schools.com/sql/sql_ref_sqlserver.asp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1295400"/>
          </a:xfrm>
        </p:spPr>
        <p:txBody>
          <a:bodyPr/>
          <a:lstStyle/>
          <a:p>
            <a:pPr algn="l"/>
            <a:r>
              <a:rPr lang="en-US" dirty="0" smtClean="0"/>
              <a:t>What is SQL </a:t>
            </a:r>
            <a:r>
              <a:rPr lang="en-US" dirty="0" err="1" smtClean="0"/>
              <a:t>funtion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7854696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SQL functions are sub-programs,</a:t>
            </a:r>
          </a:p>
          <a:p>
            <a:pPr algn="l"/>
            <a:r>
              <a:rPr lang="en-US" b="1" dirty="0" smtClean="0">
                <a:solidFill>
                  <a:srgbClr val="FFFF00"/>
                </a:solidFill>
              </a:rPr>
              <a:t>(a set of SQL statements that perform a specific task.) </a:t>
            </a:r>
            <a:r>
              <a:rPr lang="en-US" dirty="0" smtClean="0"/>
              <a:t>which are commonly used and re-used throughout </a:t>
            </a:r>
            <a:r>
              <a:rPr lang="en-US" b="1" dirty="0" smtClean="0"/>
              <a:t>SQL </a:t>
            </a:r>
            <a:r>
              <a:rPr lang="en-US" dirty="0" smtClean="0"/>
              <a:t>database applications for processing or manipulating data.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1295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SQL functions are categorized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into the following two categories:</a:t>
            </a:r>
          </a:p>
          <a:p>
            <a:pPr algn="l"/>
            <a:r>
              <a:rPr lang="en-US" dirty="0" smtClean="0"/>
              <a:t>1.  Aggregate Functions</a:t>
            </a:r>
          </a:p>
          <a:p>
            <a:pPr algn="l"/>
            <a:r>
              <a:rPr lang="en-US" dirty="0" smtClean="0"/>
              <a:t>2.  Scalar Functions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953000"/>
            <a:ext cx="56468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FF00"/>
                </a:solidFill>
              </a:rPr>
              <a:t>In addition to Custom made functions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1295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Aggregate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514600"/>
          <a:ext cx="8305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return the sum of a group of values.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number of rows either based on a condition, or without a condition.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calculate the average value of a numeric column.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function returns the minimum value of a column.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maximum value of a column.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return the first value of the column.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function returns the last value of the column.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1295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Scalar Functions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514600"/>
          <a:ext cx="8305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LCASE()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Used to convert string column values to lowercase</a:t>
                      </a:r>
                    </a:p>
                  </a:txBody>
                  <a:tcPr marL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UCASE()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function is used to convert a string column values to Uppercase.</a:t>
                      </a:r>
                    </a:p>
                  </a:txBody>
                  <a:tcPr marL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LEN()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length of the text values in the column.</a:t>
                      </a:r>
                    </a:p>
                  </a:txBody>
                  <a:tcPr marL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MID()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Extracts substrings in SQL from column values having String data type.</a:t>
                      </a:r>
                    </a:p>
                  </a:txBody>
                  <a:tcPr marL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ROUND()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Rounds off a numeric value to the nearest integer.</a:t>
                      </a:r>
                    </a:p>
                  </a:txBody>
                  <a:tcPr marL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NOW()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function is used to return the current system date and time.</a:t>
                      </a:r>
                    </a:p>
                  </a:txBody>
                  <a:tcPr marL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FORMAT()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format how a field must be displayed.</a:t>
                      </a:r>
                    </a:p>
                  </a:txBody>
                  <a:tcPr marL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1295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Scalar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663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MID()</a:t>
            </a:r>
            <a:endParaRPr lang="en-US" dirty="0"/>
          </a:p>
          <a:p>
            <a:r>
              <a:rPr lang="en-US" dirty="0"/>
              <a:t>This function is used to extract substrings from columns having string data type.</a:t>
            </a:r>
          </a:p>
          <a:p>
            <a:endParaRPr lang="en-US" b="1" dirty="0" smtClean="0"/>
          </a:p>
          <a:p>
            <a:r>
              <a:rPr lang="en-US" b="1" dirty="0" smtClean="0"/>
              <a:t>Syntax:</a:t>
            </a:r>
          </a:p>
          <a:p>
            <a:endParaRPr lang="en-US" dirty="0"/>
          </a:p>
          <a:p>
            <a:pPr fontAlgn="base"/>
            <a:r>
              <a:rPr lang="en-US" dirty="0" smtClean="0"/>
              <a:t>SELECT </a:t>
            </a:r>
            <a:r>
              <a:rPr lang="en-US" dirty="0"/>
              <a:t>MID(</a:t>
            </a:r>
            <a:r>
              <a:rPr lang="en-US" dirty="0" err="1"/>
              <a:t>ColumnName</a:t>
            </a:r>
            <a:r>
              <a:rPr lang="en-US" dirty="0"/>
              <a:t>, Start, Length)</a:t>
            </a:r>
          </a:p>
          <a:p>
            <a:pPr fontAlgn="base"/>
            <a:r>
              <a:rPr lang="en-US" dirty="0"/>
              <a:t>FROM </a:t>
            </a:r>
            <a:r>
              <a:rPr lang="en-US" dirty="0" err="1"/>
              <a:t>TableName</a:t>
            </a:r>
            <a:r>
              <a:rPr lang="en-US" dirty="0" smtClean="0"/>
              <a:t>;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SELECT </a:t>
            </a:r>
            <a:r>
              <a:rPr lang="en-US" dirty="0"/>
              <a:t>MID(</a:t>
            </a:r>
            <a:r>
              <a:rPr lang="en-US" dirty="0" err="1"/>
              <a:t>StudentName</a:t>
            </a:r>
            <a:r>
              <a:rPr lang="en-US" dirty="0"/>
              <a:t>, 2, 3)</a:t>
            </a:r>
          </a:p>
          <a:p>
            <a:pPr fontAlgn="base"/>
            <a:r>
              <a:rPr lang="en-US" dirty="0"/>
              <a:t>FROM Students;</a:t>
            </a:r>
          </a:p>
          <a:p>
            <a:endParaRPr lang="en-US" b="1" dirty="0" smtClean="0"/>
          </a:p>
          <a:p>
            <a:r>
              <a:rPr lang="en-US" b="1" dirty="0" smtClean="0"/>
              <a:t>Output</a:t>
            </a:r>
            <a:r>
              <a:rPr lang="en-US" b="1" dirty="0"/>
              <a:t>:</a:t>
            </a:r>
            <a:endParaRPr lang="en-US" dirty="0"/>
          </a:p>
          <a:p>
            <a:pPr fontAlgn="base"/>
            <a:r>
              <a:rPr lang="en-US" dirty="0" err="1" smtClean="0"/>
              <a:t>anj</a:t>
            </a:r>
            <a:endParaRPr lang="en-US" dirty="0"/>
          </a:p>
          <a:p>
            <a:pPr fontAlgn="base"/>
            <a:r>
              <a:rPr lang="en-US" dirty="0" err="1" smtClean="0"/>
              <a:t>Aru</a:t>
            </a:r>
            <a:endParaRPr lang="en-US" dirty="0" smtClean="0"/>
          </a:p>
          <a:p>
            <a:pPr fontAlgn="base"/>
            <a:r>
              <a:rPr lang="en-US" dirty="0" err="1" smtClean="0"/>
              <a:t>Kas</a:t>
            </a:r>
            <a:endParaRPr lang="en-US" dirty="0" smtClean="0"/>
          </a:p>
          <a:p>
            <a:pPr fontAlgn="base"/>
            <a:r>
              <a:rPr lang="en-US" dirty="0" err="1" smtClean="0"/>
              <a:t>ohi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572000"/>
            <a:ext cx="3448532" cy="16004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1295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Scalar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663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NOW()</a:t>
            </a:r>
            <a:endParaRPr lang="en-US" dirty="0"/>
          </a:p>
          <a:p>
            <a:r>
              <a:rPr lang="en-US" dirty="0"/>
              <a:t>Used to return the current date and time. The date and time are returned in the “YYYY-MM-DD HH-MM-SS” format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Syntax: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SELECT NOW</a:t>
            </a:r>
            <a:r>
              <a:rPr lang="en-US" dirty="0" smtClean="0"/>
              <a:t>();</a:t>
            </a:r>
          </a:p>
          <a:p>
            <a:pPr fontAlgn="base"/>
            <a:endParaRPr lang="en-US" dirty="0"/>
          </a:p>
          <a:p>
            <a:r>
              <a:rPr lang="en-US" b="1" dirty="0"/>
              <a:t>Output:</a:t>
            </a:r>
            <a:endParaRPr lang="en-US" dirty="0"/>
          </a:p>
          <a:p>
            <a:r>
              <a:rPr lang="en-US" b="1" dirty="0" smtClean="0"/>
              <a:t>NOW() </a:t>
            </a:r>
            <a:r>
              <a:rPr lang="en-US" dirty="0" smtClean="0"/>
              <a:t>2019-10-14 09:16:36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1295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Scalar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663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FORMAT()</a:t>
            </a:r>
            <a:endParaRPr lang="en-US" dirty="0"/>
          </a:p>
          <a:p>
            <a:r>
              <a:rPr lang="en-US" dirty="0"/>
              <a:t>This function formats the way a field must be displayed.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Example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Write a query to display the numbers “</a:t>
            </a:r>
            <a:r>
              <a:rPr lang="en-US" dirty="0">
                <a:solidFill>
                  <a:srgbClr val="FFFF00"/>
                </a:solidFill>
              </a:rPr>
              <a:t>123456789</a:t>
            </a:r>
            <a:r>
              <a:rPr lang="en-US" dirty="0"/>
              <a:t>” in the format </a:t>
            </a:r>
            <a:r>
              <a:rPr lang="en-US" dirty="0" smtClean="0"/>
              <a:t>“###-###-###”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SELECT FORMAT(123456789, “###-###-###”);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Output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123-456-789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1295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Custom made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6632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FUNCTION </a:t>
            </a:r>
            <a:r>
              <a:rPr lang="en-US" dirty="0" err="1" smtClean="0"/>
              <a:t>NetIncome</a:t>
            </a:r>
            <a:r>
              <a:rPr lang="en-US" dirty="0" smtClean="0"/>
              <a:t> ()</a:t>
            </a:r>
          </a:p>
          <a:p>
            <a:r>
              <a:rPr lang="en-US" dirty="0" smtClean="0"/>
              <a:t>(@</a:t>
            </a:r>
            <a:r>
              <a:rPr lang="en-US" dirty="0" err="1" smtClean="0"/>
              <a:t>Employee_ID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netIncome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RETURNS float 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</a:p>
          <a:p>
            <a:endParaRPr lang="en-US" dirty="0" smtClean="0"/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DECLARE @</a:t>
            </a:r>
            <a:r>
              <a:rPr lang="en-US" dirty="0" err="1" smtClean="0"/>
              <a:t>MaxTx</a:t>
            </a:r>
            <a:r>
              <a:rPr lang="en-US" dirty="0" smtClean="0"/>
              <a:t> as float = 0.28;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SELECT @</a:t>
            </a:r>
            <a:r>
              <a:rPr lang="en-US" dirty="0" err="1" smtClean="0"/>
              <a:t>netIncome</a:t>
            </a:r>
            <a:r>
              <a:rPr lang="en-US" dirty="0" smtClean="0"/>
              <a:t>= </a:t>
            </a:r>
            <a:r>
              <a:rPr lang="en-US" dirty="0" smtClean="0"/>
              <a:t>SUM([</a:t>
            </a:r>
            <a:r>
              <a:rPr lang="en-US" dirty="0" err="1" smtClean="0"/>
              <a:t>YearlyIncome</a:t>
            </a:r>
            <a:r>
              <a:rPr lang="en-US" dirty="0" smtClean="0"/>
              <a:t>])*  </a:t>
            </a:r>
            <a:r>
              <a:rPr lang="en-US" dirty="0" smtClean="0"/>
              <a:t>FROM [</a:t>
            </a:r>
            <a:r>
              <a:rPr lang="en-US" dirty="0" err="1" smtClean="0"/>
              <a:t>MyEmployees</a:t>
            </a:r>
            <a:r>
              <a:rPr lang="en-US" dirty="0" smtClean="0"/>
              <a:t> Table]) </a:t>
            </a:r>
          </a:p>
          <a:p>
            <a:endParaRPr lang="en-US" dirty="0" smtClean="0"/>
          </a:p>
          <a:p>
            <a:r>
              <a:rPr lang="en-US" dirty="0" smtClean="0"/>
              <a:t>Return @</a:t>
            </a:r>
            <a:r>
              <a:rPr lang="en-US" dirty="0" err="1" smtClean="0"/>
              <a:t>netIncome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475</TotalTime>
  <Words>421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SQL Function</vt:lpstr>
      <vt:lpstr>What is SQL funtion?</vt:lpstr>
      <vt:lpstr>SQL functions are categorized</vt:lpstr>
      <vt:lpstr>Aggregate Functions</vt:lpstr>
      <vt:lpstr>Scalar Functions</vt:lpstr>
      <vt:lpstr>Scalar Functions</vt:lpstr>
      <vt:lpstr>Scalar Functions</vt:lpstr>
      <vt:lpstr>Scalar Functions</vt:lpstr>
      <vt:lpstr>Custom made Functions</vt:lpstr>
      <vt:lpstr>Refernces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Function</dc:title>
  <dc:creator>QQais</dc:creator>
  <cp:lastModifiedBy>QQais</cp:lastModifiedBy>
  <cp:revision>43</cp:revision>
  <dcterms:created xsi:type="dcterms:W3CDTF">2021-08-06T15:03:01Z</dcterms:created>
  <dcterms:modified xsi:type="dcterms:W3CDTF">2021-08-09T01:36:27Z</dcterms:modified>
</cp:coreProperties>
</file>