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48C0872-5968-427C-A73B-173B456F2EEC}" type="datetimeFigureOut">
              <a:rPr lang="en-US" smtClean="0"/>
              <a:pPr/>
              <a:t>6/28/2021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5B55046-84A8-48D1-8898-26998E6DCEB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8C0872-5968-427C-A73B-173B456F2EEC}" type="datetimeFigureOut">
              <a:rPr lang="en-US" smtClean="0"/>
              <a:pPr/>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55046-84A8-48D1-8898-26998E6DCEB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8C0872-5968-427C-A73B-173B456F2EEC}" type="datetimeFigureOut">
              <a:rPr lang="en-US" smtClean="0"/>
              <a:pPr/>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55046-84A8-48D1-8898-26998E6DCEB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8C0872-5968-427C-A73B-173B456F2EEC}" type="datetimeFigureOut">
              <a:rPr lang="en-US" smtClean="0"/>
              <a:pPr/>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55046-84A8-48D1-8898-26998E6DCEB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48C0872-5968-427C-A73B-173B456F2EEC}" type="datetimeFigureOut">
              <a:rPr lang="en-US" smtClean="0"/>
              <a:pPr/>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55046-84A8-48D1-8898-26998E6DCEB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48C0872-5968-427C-A73B-173B456F2EEC}" type="datetimeFigureOut">
              <a:rPr lang="en-US" smtClean="0"/>
              <a:pPr/>
              <a:t>6/28/2021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B55046-84A8-48D1-8898-26998E6DCEB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48C0872-5968-427C-A73B-173B456F2EEC}" type="datetimeFigureOut">
              <a:rPr lang="en-US" smtClean="0"/>
              <a:pPr/>
              <a:t>6/28/2021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B55046-84A8-48D1-8898-26998E6DCEB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48C0872-5968-427C-A73B-173B456F2EEC}" type="datetimeFigureOut">
              <a:rPr lang="en-US" smtClean="0"/>
              <a:pPr/>
              <a:t>6/28/2021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B55046-84A8-48D1-8898-26998E6DCEB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8C0872-5968-427C-A73B-173B456F2EEC}" type="datetimeFigureOut">
              <a:rPr lang="en-US" smtClean="0"/>
              <a:pPr/>
              <a:t>6/28/2021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B55046-84A8-48D1-8898-26998E6DCEB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48C0872-5968-427C-A73B-173B456F2EEC}" type="datetimeFigureOut">
              <a:rPr lang="en-US" smtClean="0"/>
              <a:pPr/>
              <a:t>6/28/2021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B55046-84A8-48D1-8898-26998E6DCEB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48C0872-5968-427C-A73B-173B456F2EEC}" type="datetimeFigureOut">
              <a:rPr lang="en-US" smtClean="0"/>
              <a:pPr/>
              <a:t>6/28/2021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5B55046-84A8-48D1-8898-26998E6DCEBF}"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48C0872-5968-427C-A73B-173B456F2EEC}" type="datetimeFigureOut">
              <a:rPr lang="en-US" smtClean="0"/>
              <a:pPr/>
              <a:t>6/28/2021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5B55046-84A8-48D1-8898-26998E6DCEBF}"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infostride.com/what-is-soap/" TargetMode="External"/><Relationship Id="rId2" Type="http://schemas.openxmlformats.org/officeDocument/2006/relationships/hyperlink" Target="https://www.guru99.com/soap-simple-object-access-protocol.html" TargetMode="External"/><Relationship Id="rId1" Type="http://schemas.openxmlformats.org/officeDocument/2006/relationships/slideLayout" Target="../slideLayouts/slideLayout1.xml"/><Relationship Id="rId4" Type="http://schemas.openxmlformats.org/officeDocument/2006/relationships/hyperlink" Target="https://en.wikipedia.org/wiki/XML-RP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err="1" smtClean="0"/>
              <a:t>Qais</a:t>
            </a:r>
            <a:r>
              <a:rPr lang="en-US" dirty="0" smtClean="0"/>
              <a:t> </a:t>
            </a:r>
            <a:r>
              <a:rPr lang="en-US" dirty="0" err="1" smtClean="0"/>
              <a:t>Qaisi</a:t>
            </a:r>
            <a:r>
              <a:rPr lang="en-US" dirty="0" smtClean="0"/>
              <a:t> </a:t>
            </a:r>
          </a:p>
          <a:p>
            <a:r>
              <a:rPr lang="en-US" dirty="0" smtClean="0"/>
              <a:t>6/26/2021</a:t>
            </a:r>
            <a:endParaRPr lang="en-US" dirty="0"/>
          </a:p>
        </p:txBody>
      </p:sp>
      <p:sp>
        <p:nvSpPr>
          <p:cNvPr id="4" name="Title 3"/>
          <p:cNvSpPr>
            <a:spLocks noGrp="1"/>
          </p:cNvSpPr>
          <p:nvPr>
            <p:ph type="ctrTitle"/>
          </p:nvPr>
        </p:nvSpPr>
        <p:spPr>
          <a:xfrm>
            <a:off x="-3124200" y="2590800"/>
            <a:ext cx="7851648" cy="1828800"/>
          </a:xfrm>
        </p:spPr>
        <p:txBody>
          <a:bodyPr>
            <a:normAutofit/>
          </a:bodyPr>
          <a:lstStyle/>
          <a:p>
            <a:r>
              <a:rPr lang="en-US" sz="9600" dirty="0" smtClean="0"/>
              <a:t>SOAP</a:t>
            </a:r>
            <a:endParaRPr lang="en-US" sz="9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200"/>
            <a:ext cx="8305800" cy="1828800"/>
          </a:xfrm>
        </p:spPr>
        <p:txBody>
          <a:bodyPr>
            <a:noAutofit/>
          </a:bodyPr>
          <a:lstStyle/>
          <a:p>
            <a:pPr algn="l"/>
            <a:r>
              <a:rPr lang="en-US" sz="6600" dirty="0" smtClean="0"/>
              <a:t>SOAP Elements</a:t>
            </a:r>
            <a:endParaRPr lang="en-US" sz="6600" dirty="0"/>
          </a:p>
        </p:txBody>
      </p:sp>
      <p:cxnSp>
        <p:nvCxnSpPr>
          <p:cNvPr id="8" name="Straight Connector 7"/>
          <p:cNvCxnSpPr/>
          <p:nvPr/>
        </p:nvCxnSpPr>
        <p:spPr>
          <a:xfrm>
            <a:off x="0" y="6248400"/>
            <a:ext cx="9906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6364069"/>
            <a:ext cx="7045455" cy="369332"/>
          </a:xfrm>
          <a:prstGeom prst="rect">
            <a:avLst/>
          </a:prstGeom>
          <a:noFill/>
        </p:spPr>
        <p:txBody>
          <a:bodyPr wrap="none" rtlCol="0">
            <a:spAutoFit/>
          </a:bodyPr>
          <a:lstStyle/>
          <a:p>
            <a:r>
              <a:rPr lang="en-US" dirty="0" smtClean="0"/>
              <a:t>https://www.guru99.com/soap-simple-object-access-protocol.html#1</a:t>
            </a:r>
            <a:endParaRPr lang="en-US" dirty="0"/>
          </a:p>
        </p:txBody>
      </p:sp>
      <p:sp>
        <p:nvSpPr>
          <p:cNvPr id="10" name="TextBox 9"/>
          <p:cNvSpPr txBox="1"/>
          <p:nvPr/>
        </p:nvSpPr>
        <p:spPr>
          <a:xfrm>
            <a:off x="304800" y="1676400"/>
            <a:ext cx="8382000" cy="1938992"/>
          </a:xfrm>
          <a:prstGeom prst="rect">
            <a:avLst/>
          </a:prstGeom>
          <a:noFill/>
        </p:spPr>
        <p:txBody>
          <a:bodyPr wrap="square" rtlCol="0">
            <a:spAutoFit/>
          </a:bodyPr>
          <a:lstStyle/>
          <a:p>
            <a:endParaRPr lang="en-US" sz="2000" dirty="0" smtClean="0"/>
          </a:p>
          <a:p>
            <a:r>
              <a:rPr lang="en-US" sz="2000" dirty="0"/>
              <a:t>When a request is made to a SOAP web service, the response returned can be of either 2 forms which are a successful response or an error response. When a success is generated, the response from the server will always be a SOAP message. But if SOAP faults are generated, they are returned as "HTTP 500" errors.</a:t>
            </a:r>
            <a:endParaRPr lang="en-US" sz="20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76200"/>
            <a:ext cx="8305800" cy="1828800"/>
          </a:xfrm>
        </p:spPr>
        <p:txBody>
          <a:bodyPr>
            <a:noAutofit/>
          </a:bodyPr>
          <a:lstStyle/>
          <a:p>
            <a:r>
              <a:rPr lang="en-US" sz="5400" dirty="0" smtClean="0"/>
              <a:t>SOAP Communication Model</a:t>
            </a:r>
            <a:endParaRPr lang="en-US" sz="5400" dirty="0"/>
          </a:p>
        </p:txBody>
      </p:sp>
      <p:cxnSp>
        <p:nvCxnSpPr>
          <p:cNvPr id="8" name="Straight Connector 7"/>
          <p:cNvCxnSpPr/>
          <p:nvPr/>
        </p:nvCxnSpPr>
        <p:spPr>
          <a:xfrm>
            <a:off x="0" y="6248400"/>
            <a:ext cx="9906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6364069"/>
            <a:ext cx="3859775" cy="369332"/>
          </a:xfrm>
          <a:prstGeom prst="rect">
            <a:avLst/>
          </a:prstGeom>
          <a:noFill/>
        </p:spPr>
        <p:txBody>
          <a:bodyPr wrap="none" rtlCol="0">
            <a:spAutoFit/>
          </a:bodyPr>
          <a:lstStyle/>
          <a:p>
            <a:r>
              <a:rPr lang="en-US" dirty="0" smtClean="0"/>
              <a:t>https://infostride.com/what-is-soap/</a:t>
            </a:r>
            <a:endParaRPr lang="en-US" dirty="0"/>
          </a:p>
        </p:txBody>
      </p:sp>
      <p:sp>
        <p:nvSpPr>
          <p:cNvPr id="10" name="TextBox 9"/>
          <p:cNvSpPr txBox="1"/>
          <p:nvPr/>
        </p:nvSpPr>
        <p:spPr>
          <a:xfrm>
            <a:off x="304800" y="2362200"/>
            <a:ext cx="8382000" cy="1938992"/>
          </a:xfrm>
          <a:prstGeom prst="rect">
            <a:avLst/>
          </a:prstGeom>
          <a:noFill/>
        </p:spPr>
        <p:txBody>
          <a:bodyPr wrap="square" rtlCol="0">
            <a:spAutoFit/>
          </a:bodyPr>
          <a:lstStyle/>
          <a:p>
            <a:r>
              <a:rPr lang="en-US" sz="2400" dirty="0"/>
              <a:t>All communication by SOAP is done </a:t>
            </a:r>
            <a:r>
              <a:rPr lang="en-US" sz="2400" dirty="0" smtClean="0"/>
              <a:t> via </a:t>
            </a:r>
            <a:r>
              <a:rPr lang="en-US" sz="2400" dirty="0"/>
              <a:t>the HTTP protocol. Prior to SOAP, a lot of web services used the standard RPC (Remote Procedure Call) style for communication. This was the simplest type of communication, but it had a lot of limitations.</a:t>
            </a:r>
            <a:endParaRPr lang="en-US" sz="24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76200"/>
            <a:ext cx="8305800" cy="1828800"/>
          </a:xfrm>
        </p:spPr>
        <p:txBody>
          <a:bodyPr>
            <a:noAutofit/>
          </a:bodyPr>
          <a:lstStyle/>
          <a:p>
            <a:r>
              <a:rPr lang="en-US" sz="5400" dirty="0" smtClean="0"/>
              <a:t>SOAP Communication Model</a:t>
            </a:r>
            <a:endParaRPr lang="en-US" sz="5400" dirty="0"/>
          </a:p>
        </p:txBody>
      </p:sp>
      <p:cxnSp>
        <p:nvCxnSpPr>
          <p:cNvPr id="8" name="Straight Connector 7"/>
          <p:cNvCxnSpPr/>
          <p:nvPr/>
        </p:nvCxnSpPr>
        <p:spPr>
          <a:xfrm>
            <a:off x="0" y="6248400"/>
            <a:ext cx="9906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6364069"/>
            <a:ext cx="3859775" cy="369332"/>
          </a:xfrm>
          <a:prstGeom prst="rect">
            <a:avLst/>
          </a:prstGeom>
          <a:noFill/>
        </p:spPr>
        <p:txBody>
          <a:bodyPr wrap="none" rtlCol="0">
            <a:spAutoFit/>
          </a:bodyPr>
          <a:lstStyle/>
          <a:p>
            <a:r>
              <a:rPr lang="en-US" dirty="0" smtClean="0"/>
              <a:t>https://infostride.com/what-is-soap/</a:t>
            </a:r>
            <a:endParaRPr lang="en-US" dirty="0"/>
          </a:p>
        </p:txBody>
      </p:sp>
      <p:pic>
        <p:nvPicPr>
          <p:cNvPr id="7" name="Picture 6" descr="SOAP.jpg"/>
          <p:cNvPicPr>
            <a:picLocks noChangeAspect="1"/>
          </p:cNvPicPr>
          <p:nvPr/>
        </p:nvPicPr>
        <p:blipFill>
          <a:blip r:embed="rId2" cstate="print"/>
          <a:stretch>
            <a:fillRect/>
          </a:stretch>
        </p:blipFill>
        <p:spPr>
          <a:xfrm>
            <a:off x="1143000" y="1981200"/>
            <a:ext cx="6705600" cy="4029656"/>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76200"/>
            <a:ext cx="8305800" cy="1828800"/>
          </a:xfrm>
        </p:spPr>
        <p:txBody>
          <a:bodyPr>
            <a:noAutofit/>
          </a:bodyPr>
          <a:lstStyle/>
          <a:p>
            <a:pPr algn="l"/>
            <a:r>
              <a:rPr lang="en-US" sz="5400" dirty="0" smtClean="0"/>
              <a:t>SOAP </a:t>
            </a:r>
            <a:r>
              <a:rPr lang="en-US" sz="5400" dirty="0" err="1" smtClean="0"/>
              <a:t>Challanges</a:t>
            </a:r>
            <a:endParaRPr lang="en-US" sz="5400" dirty="0"/>
          </a:p>
        </p:txBody>
      </p:sp>
      <p:cxnSp>
        <p:nvCxnSpPr>
          <p:cNvPr id="8" name="Straight Connector 7"/>
          <p:cNvCxnSpPr/>
          <p:nvPr/>
        </p:nvCxnSpPr>
        <p:spPr>
          <a:xfrm>
            <a:off x="0" y="6248400"/>
            <a:ext cx="9906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6364069"/>
            <a:ext cx="7085529" cy="369332"/>
          </a:xfrm>
          <a:prstGeom prst="rect">
            <a:avLst/>
          </a:prstGeom>
          <a:noFill/>
        </p:spPr>
        <p:txBody>
          <a:bodyPr wrap="none" rtlCol="0">
            <a:spAutoFit/>
          </a:bodyPr>
          <a:lstStyle/>
          <a:p>
            <a:r>
              <a:rPr lang="en-US" dirty="0" smtClean="0"/>
              <a:t>https://www.guru99.com/soap-simple-object-access-protocol.html#7</a:t>
            </a:r>
            <a:endParaRPr lang="en-US" dirty="0"/>
          </a:p>
        </p:txBody>
      </p:sp>
      <p:sp>
        <p:nvSpPr>
          <p:cNvPr id="6" name="TextBox 5"/>
          <p:cNvSpPr txBox="1"/>
          <p:nvPr/>
        </p:nvSpPr>
        <p:spPr>
          <a:xfrm>
            <a:off x="228601" y="2133600"/>
            <a:ext cx="8534399" cy="3970318"/>
          </a:xfrm>
          <a:prstGeom prst="rect">
            <a:avLst/>
          </a:prstGeom>
          <a:noFill/>
        </p:spPr>
        <p:txBody>
          <a:bodyPr wrap="square" rtlCol="0">
            <a:spAutoFit/>
          </a:bodyPr>
          <a:lstStyle/>
          <a:p>
            <a:r>
              <a:rPr lang="en-US" b="1" dirty="0" smtClean="0"/>
              <a:t>Not Language Independent</a:t>
            </a:r>
            <a:r>
              <a:rPr lang="en-US" dirty="0" smtClean="0"/>
              <a:t> – The server hosting the methods would be in a particular programming language and normally the calls to the server would be in that programming language only</a:t>
            </a:r>
            <a:r>
              <a:rPr lang="en-US" dirty="0" smtClean="0"/>
              <a:t>.</a:t>
            </a:r>
          </a:p>
          <a:p>
            <a:endParaRPr lang="en-US" dirty="0" smtClean="0"/>
          </a:p>
          <a:p>
            <a:r>
              <a:rPr lang="en-US" b="1" dirty="0" smtClean="0"/>
              <a:t>Not the standard protocol </a:t>
            </a:r>
            <a:r>
              <a:rPr lang="en-US" dirty="0" smtClean="0"/>
              <a:t>– When a call is made to the remote procedure, the call is not carried out via the standard protocol. This was an issue since mostly all communication over the web had to be done via the HTTP protocol</a:t>
            </a:r>
            <a:r>
              <a:rPr lang="en-US" dirty="0" smtClean="0"/>
              <a:t>.</a:t>
            </a:r>
          </a:p>
          <a:p>
            <a:endParaRPr lang="en-US" dirty="0" smtClean="0"/>
          </a:p>
          <a:p>
            <a:r>
              <a:rPr lang="en-US" b="1" dirty="0" smtClean="0"/>
              <a:t>Firewalls </a:t>
            </a:r>
            <a:r>
              <a:rPr lang="en-US" dirty="0" smtClean="0"/>
              <a:t>– Since RPC calls do not go via the normal protocol, separate ports need to be open on the server to allow the client to communicate with the server. Normally all firewalls would block this sort of traffic, and a lot of configuration was generally required to ensure that this sort of communication between the client and the server would work.</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76200"/>
            <a:ext cx="8305800" cy="1828800"/>
          </a:xfrm>
        </p:spPr>
        <p:txBody>
          <a:bodyPr>
            <a:noAutofit/>
          </a:bodyPr>
          <a:lstStyle/>
          <a:p>
            <a:pPr algn="l"/>
            <a:r>
              <a:rPr lang="en-US" sz="5400" dirty="0" smtClean="0"/>
              <a:t>SOAP </a:t>
            </a:r>
            <a:r>
              <a:rPr lang="en-US" sz="5400" dirty="0" err="1" smtClean="0"/>
              <a:t>Challanges</a:t>
            </a:r>
            <a:endParaRPr lang="en-US" sz="5400" dirty="0"/>
          </a:p>
        </p:txBody>
      </p:sp>
      <p:cxnSp>
        <p:nvCxnSpPr>
          <p:cNvPr id="8" name="Straight Connector 7"/>
          <p:cNvCxnSpPr/>
          <p:nvPr/>
        </p:nvCxnSpPr>
        <p:spPr>
          <a:xfrm>
            <a:off x="0" y="6248400"/>
            <a:ext cx="9906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6364069"/>
            <a:ext cx="7085529" cy="369332"/>
          </a:xfrm>
          <a:prstGeom prst="rect">
            <a:avLst/>
          </a:prstGeom>
          <a:noFill/>
        </p:spPr>
        <p:txBody>
          <a:bodyPr wrap="none" rtlCol="0">
            <a:spAutoFit/>
          </a:bodyPr>
          <a:lstStyle/>
          <a:p>
            <a:r>
              <a:rPr lang="en-US" dirty="0" smtClean="0"/>
              <a:t>https://www.guru99.com/soap-simple-object-access-protocol.html#7</a:t>
            </a:r>
            <a:endParaRPr lang="en-US" dirty="0"/>
          </a:p>
        </p:txBody>
      </p:sp>
      <p:sp>
        <p:nvSpPr>
          <p:cNvPr id="6" name="TextBox 5"/>
          <p:cNvSpPr txBox="1"/>
          <p:nvPr/>
        </p:nvSpPr>
        <p:spPr>
          <a:xfrm>
            <a:off x="228601" y="2133600"/>
            <a:ext cx="8534399" cy="646331"/>
          </a:xfrm>
          <a:prstGeom prst="rect">
            <a:avLst/>
          </a:prstGeom>
          <a:noFill/>
        </p:spPr>
        <p:txBody>
          <a:bodyPr wrap="square" rtlCol="0">
            <a:spAutoFit/>
          </a:bodyPr>
          <a:lstStyle/>
          <a:p>
            <a:r>
              <a:rPr lang="en-US" dirty="0" smtClean="0"/>
              <a:t>To overcome all of the limitations cited </a:t>
            </a:r>
            <a:r>
              <a:rPr lang="en-US" dirty="0" smtClean="0"/>
              <a:t>below, </a:t>
            </a:r>
            <a:r>
              <a:rPr lang="en-US" dirty="0" smtClean="0"/>
              <a:t>SOAP would then use the below communication model</a:t>
            </a:r>
            <a:endParaRPr lang="en-US" dirty="0"/>
          </a:p>
        </p:txBody>
      </p:sp>
      <p:pic>
        <p:nvPicPr>
          <p:cNvPr id="7" name="Picture 6" descr="032316_0711_SOAPSimpleO4.png"/>
          <p:cNvPicPr>
            <a:picLocks noChangeAspect="1"/>
          </p:cNvPicPr>
          <p:nvPr/>
        </p:nvPicPr>
        <p:blipFill>
          <a:blip r:embed="rId2" cstate="print"/>
          <a:stretch>
            <a:fillRect/>
          </a:stretch>
        </p:blipFill>
        <p:spPr>
          <a:xfrm>
            <a:off x="3657600" y="2514600"/>
            <a:ext cx="3398416" cy="838200"/>
          </a:xfrm>
          <a:prstGeom prst="rect">
            <a:avLst/>
          </a:prstGeom>
        </p:spPr>
      </p:pic>
      <p:sp>
        <p:nvSpPr>
          <p:cNvPr id="10" name="TextBox 9"/>
          <p:cNvSpPr txBox="1"/>
          <p:nvPr/>
        </p:nvSpPr>
        <p:spPr>
          <a:xfrm>
            <a:off x="457201" y="3505200"/>
            <a:ext cx="8381999" cy="2862322"/>
          </a:xfrm>
          <a:prstGeom prst="rect">
            <a:avLst/>
          </a:prstGeom>
          <a:noFill/>
        </p:spPr>
        <p:txBody>
          <a:bodyPr wrap="square" rtlCol="0">
            <a:spAutoFit/>
          </a:bodyPr>
          <a:lstStyle/>
          <a:p>
            <a:r>
              <a:rPr lang="en-US" dirty="0" smtClean="0"/>
              <a:t>The client would format the information regarding the procedure call and any arguments into a SOAP message and sends it to the server as part of an HTTP request. This process of encapsulating the data into a SOAP message was known as </a:t>
            </a:r>
            <a:r>
              <a:rPr lang="en-US" b="1" dirty="0" smtClean="0"/>
              <a:t>Marshalling</a:t>
            </a:r>
            <a:r>
              <a:rPr lang="en-US" b="1" dirty="0" smtClean="0"/>
              <a:t>.</a:t>
            </a:r>
          </a:p>
          <a:p>
            <a:endParaRPr lang="en-US" dirty="0" smtClean="0"/>
          </a:p>
          <a:p>
            <a:r>
              <a:rPr lang="en-US" dirty="0" smtClean="0"/>
              <a:t>The server would then unwrap the message sent by the client, see what the client requested for and then send the appropriate response back to the client as a SOAP message. The practice of unwrapping a request sent by the client is known as </a:t>
            </a:r>
            <a:r>
              <a:rPr lang="en-US" b="1" dirty="0" err="1" smtClean="0"/>
              <a:t>Demarshalling</a:t>
            </a:r>
            <a:r>
              <a:rPr lang="en-US" b="1" dirty="0" smtClean="0"/>
              <a:t>.</a:t>
            </a:r>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990600"/>
            <a:ext cx="8305800" cy="1828800"/>
          </a:xfrm>
        </p:spPr>
        <p:txBody>
          <a:bodyPr>
            <a:noAutofit/>
          </a:bodyPr>
          <a:lstStyle/>
          <a:p>
            <a:pPr algn="l"/>
            <a:r>
              <a:rPr lang="en-US" sz="5400" dirty="0" smtClean="0"/>
              <a:t>Thank you</a:t>
            </a:r>
            <a:endParaRPr lang="en-US" sz="5400" dirty="0"/>
          </a:p>
        </p:txBody>
      </p:sp>
      <p:cxnSp>
        <p:nvCxnSpPr>
          <p:cNvPr id="8" name="Straight Connector 7"/>
          <p:cNvCxnSpPr/>
          <p:nvPr/>
        </p:nvCxnSpPr>
        <p:spPr>
          <a:xfrm>
            <a:off x="0" y="6248400"/>
            <a:ext cx="9906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6364069"/>
            <a:ext cx="7085529" cy="369332"/>
          </a:xfrm>
          <a:prstGeom prst="rect">
            <a:avLst/>
          </a:prstGeom>
          <a:noFill/>
        </p:spPr>
        <p:txBody>
          <a:bodyPr wrap="none" rtlCol="0">
            <a:spAutoFit/>
          </a:bodyPr>
          <a:lstStyle/>
          <a:p>
            <a:r>
              <a:rPr lang="en-US" dirty="0" smtClean="0"/>
              <a:t>https://www.guru99.com/soap-simple-object-access-protocol.html#7</a:t>
            </a:r>
            <a:endParaRPr lang="en-US" dirty="0"/>
          </a:p>
        </p:txBody>
      </p:sp>
      <p:sp>
        <p:nvSpPr>
          <p:cNvPr id="11" name="TextBox 10"/>
          <p:cNvSpPr txBox="1"/>
          <p:nvPr/>
        </p:nvSpPr>
        <p:spPr>
          <a:xfrm>
            <a:off x="762000" y="3810000"/>
            <a:ext cx="7085529" cy="3416320"/>
          </a:xfrm>
          <a:prstGeom prst="rect">
            <a:avLst/>
          </a:prstGeom>
          <a:noFill/>
        </p:spPr>
        <p:txBody>
          <a:bodyPr wrap="none" rtlCol="0">
            <a:spAutoFit/>
          </a:bodyPr>
          <a:lstStyle/>
          <a:p>
            <a:r>
              <a:rPr lang="en-US" dirty="0" smtClean="0">
                <a:hlinkClick r:id="rId2"/>
              </a:rPr>
              <a:t>https://</a:t>
            </a:r>
            <a:r>
              <a:rPr lang="en-US" dirty="0" smtClean="0">
                <a:hlinkClick r:id="rId2"/>
              </a:rPr>
              <a:t>www.guru99.com/soap-simple-object-access-protocol.html#7</a:t>
            </a:r>
            <a:endParaRPr lang="en-US" dirty="0" smtClean="0"/>
          </a:p>
          <a:p>
            <a:r>
              <a:rPr lang="en-US" dirty="0" smtClean="0">
                <a:hlinkClick r:id="rId3"/>
              </a:rPr>
              <a:t>https://infostride.com/what-is-soap</a:t>
            </a:r>
            <a:r>
              <a:rPr lang="en-US" dirty="0" smtClean="0">
                <a:hlinkClick r:id="rId3"/>
              </a:rPr>
              <a:t>/</a:t>
            </a:r>
            <a:endParaRPr lang="en-US" dirty="0" smtClean="0"/>
          </a:p>
          <a:p>
            <a:r>
              <a:rPr lang="en-US" dirty="0" smtClean="0">
                <a:hlinkClick r:id="rId2"/>
              </a:rPr>
              <a:t>https://</a:t>
            </a:r>
            <a:r>
              <a:rPr lang="en-US" dirty="0" smtClean="0">
                <a:hlinkClick r:id="rId2"/>
              </a:rPr>
              <a:t>www.guru99.com/soap-simple-object-access-protocol.html#1</a:t>
            </a:r>
            <a:endParaRPr lang="en-US" dirty="0" smtClean="0"/>
          </a:p>
          <a:p>
            <a:r>
              <a:rPr lang="en-US" dirty="0" smtClean="0">
                <a:hlinkClick r:id="rId4"/>
              </a:rPr>
              <a:t>https://</a:t>
            </a:r>
            <a:r>
              <a:rPr lang="en-US" dirty="0" smtClean="0">
                <a:hlinkClick r:id="rId4"/>
              </a:rPr>
              <a:t>en.wikipedia.org/wiki/XML-RPC#History</a:t>
            </a:r>
            <a:endParaRPr lang="en-US" dirty="0" smtClean="0"/>
          </a:p>
          <a:p>
            <a:r>
              <a:rPr lang="en-US" dirty="0" smtClean="0"/>
              <a:t>https://en.wikipedia.org/wiki/SOAP</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12" name="TextBox 11"/>
          <p:cNvSpPr txBox="1"/>
          <p:nvPr/>
        </p:nvSpPr>
        <p:spPr>
          <a:xfrm>
            <a:off x="914400" y="3200400"/>
            <a:ext cx="1730089" cy="523220"/>
          </a:xfrm>
          <a:prstGeom prst="rect">
            <a:avLst/>
          </a:prstGeom>
          <a:noFill/>
        </p:spPr>
        <p:txBody>
          <a:bodyPr wrap="none" rtlCol="0">
            <a:spAutoFit/>
          </a:bodyPr>
          <a:lstStyle/>
          <a:p>
            <a:r>
              <a:rPr lang="en-US" sz="2800" dirty="0" smtClean="0"/>
              <a:t>Resources</a:t>
            </a:r>
            <a:endParaRPr lang="en-US"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28600"/>
            <a:ext cx="7010400" cy="1828800"/>
          </a:xfrm>
        </p:spPr>
        <p:txBody>
          <a:bodyPr>
            <a:normAutofit fontScale="90000"/>
          </a:bodyPr>
          <a:lstStyle/>
          <a:p>
            <a:r>
              <a:rPr lang="en-US" sz="9600" dirty="0" smtClean="0"/>
              <a:t>What is SOAP?</a:t>
            </a:r>
            <a:endParaRPr lang="en-US" sz="9600" dirty="0"/>
          </a:p>
        </p:txBody>
      </p:sp>
      <p:sp>
        <p:nvSpPr>
          <p:cNvPr id="6" name="TextBox 5"/>
          <p:cNvSpPr txBox="1"/>
          <p:nvPr/>
        </p:nvSpPr>
        <p:spPr>
          <a:xfrm>
            <a:off x="685800" y="2209800"/>
            <a:ext cx="7391400" cy="3046988"/>
          </a:xfrm>
          <a:prstGeom prst="rect">
            <a:avLst/>
          </a:prstGeom>
          <a:noFill/>
        </p:spPr>
        <p:txBody>
          <a:bodyPr wrap="square" rtlCol="0">
            <a:spAutoFit/>
          </a:bodyPr>
          <a:lstStyle/>
          <a:p>
            <a:pPr>
              <a:buNone/>
            </a:pPr>
            <a:r>
              <a:rPr lang="en-US" sz="2400" dirty="0" smtClean="0">
                <a:latin typeface="+mj-lt"/>
              </a:rPr>
              <a:t>SOAP :is an acronym for Simple Object Access Protocol.  	but </a:t>
            </a:r>
            <a:r>
              <a:rPr lang="en-US" sz="2400" dirty="0">
                <a:latin typeface="+mj-lt"/>
              </a:rPr>
              <a:t>in later times was just shortened to 	  </a:t>
            </a:r>
            <a:r>
              <a:rPr lang="en-US" sz="2400" dirty="0" smtClean="0">
                <a:latin typeface="+mj-lt"/>
              </a:rPr>
              <a:t>	SOAP </a:t>
            </a:r>
            <a:r>
              <a:rPr lang="en-US" sz="2400" dirty="0">
                <a:latin typeface="+mj-lt"/>
              </a:rPr>
              <a:t>v1.2. SOAP</a:t>
            </a:r>
          </a:p>
          <a:p>
            <a:pPr>
              <a:buNone/>
            </a:pPr>
            <a:endParaRPr lang="en-US" sz="2400" dirty="0" smtClean="0">
              <a:latin typeface="+mj-lt"/>
            </a:endParaRPr>
          </a:p>
          <a:p>
            <a:pPr>
              <a:buNone/>
            </a:pPr>
            <a:endParaRPr lang="en-US" sz="2400" dirty="0" smtClean="0">
              <a:latin typeface="+mj-lt"/>
            </a:endParaRPr>
          </a:p>
          <a:p>
            <a:pPr>
              <a:buNone/>
            </a:pPr>
            <a:r>
              <a:rPr lang="en-US" sz="2400" dirty="0" smtClean="0">
                <a:latin typeface="+mj-lt"/>
              </a:rPr>
              <a:t>SOAP :is an XML-based protocol for accessing web 	  	services over HTTP. It has some specification 	which could be used across all applications</a:t>
            </a:r>
            <a:endParaRPr lang="en-US" sz="2400" dirty="0">
              <a:latin typeface="+mj-lt"/>
            </a:endParaRPr>
          </a:p>
        </p:txBody>
      </p:sp>
      <p:cxnSp>
        <p:nvCxnSpPr>
          <p:cNvPr id="8" name="Straight Connector 7"/>
          <p:cNvCxnSpPr/>
          <p:nvPr/>
        </p:nvCxnSpPr>
        <p:spPr>
          <a:xfrm>
            <a:off x="0" y="6248400"/>
            <a:ext cx="9906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6364069"/>
            <a:ext cx="3803542" cy="646331"/>
          </a:xfrm>
          <a:prstGeom prst="rect">
            <a:avLst/>
          </a:prstGeom>
          <a:noFill/>
        </p:spPr>
        <p:txBody>
          <a:bodyPr wrap="none" rtlCol="0">
            <a:spAutoFit/>
          </a:bodyPr>
          <a:lstStyle/>
          <a:p>
            <a:r>
              <a:rPr lang="en-US" dirty="0" smtClean="0"/>
              <a:t>https://en.wikipedia.org/wiki/SOAP</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28600"/>
            <a:ext cx="7010400" cy="1828800"/>
          </a:xfrm>
        </p:spPr>
        <p:txBody>
          <a:bodyPr>
            <a:normAutofit fontScale="90000"/>
          </a:bodyPr>
          <a:lstStyle/>
          <a:p>
            <a:r>
              <a:rPr lang="en-US" sz="8800" dirty="0" smtClean="0"/>
              <a:t>History Of SOAP</a:t>
            </a:r>
            <a:endParaRPr lang="en-US" sz="9600" dirty="0"/>
          </a:p>
        </p:txBody>
      </p:sp>
      <p:sp>
        <p:nvSpPr>
          <p:cNvPr id="6" name="TextBox 5"/>
          <p:cNvSpPr txBox="1"/>
          <p:nvPr/>
        </p:nvSpPr>
        <p:spPr>
          <a:xfrm>
            <a:off x="685800" y="2209800"/>
            <a:ext cx="7391400" cy="3785652"/>
          </a:xfrm>
          <a:prstGeom prst="rect">
            <a:avLst/>
          </a:prstGeom>
          <a:noFill/>
        </p:spPr>
        <p:txBody>
          <a:bodyPr wrap="square" rtlCol="0">
            <a:spAutoFit/>
          </a:bodyPr>
          <a:lstStyle/>
          <a:p>
            <a:pPr>
              <a:buNone/>
            </a:pPr>
            <a:r>
              <a:rPr lang="en-US" sz="2400" dirty="0" smtClean="0"/>
              <a:t>SOAP released as XML-RPC </a:t>
            </a:r>
            <a:r>
              <a:rPr lang="en-US" sz="2400" dirty="0" smtClean="0">
                <a:solidFill>
                  <a:schemeClr val="tx1">
                    <a:lumMod val="95000"/>
                    <a:lumOff val="5000"/>
                  </a:schemeClr>
                </a:solidFill>
              </a:rPr>
              <a:t>in June 1998 as part of Frontier 5.1 by </a:t>
            </a:r>
            <a:r>
              <a:rPr lang="en-US" sz="2400" dirty="0" err="1" smtClean="0">
                <a:solidFill>
                  <a:schemeClr val="tx1">
                    <a:lumMod val="95000"/>
                    <a:lumOff val="5000"/>
                  </a:schemeClr>
                </a:solidFill>
              </a:rPr>
              <a:t>DaveWiner</a:t>
            </a:r>
            <a:r>
              <a:rPr lang="en-US" sz="2400" dirty="0" smtClean="0">
                <a:solidFill>
                  <a:schemeClr val="tx1">
                    <a:lumMod val="95000"/>
                    <a:lumOff val="5000"/>
                  </a:schemeClr>
                </a:solidFill>
              </a:rPr>
              <a:t>, Don Box, Bob Atkinson, and </a:t>
            </a:r>
            <a:r>
              <a:rPr lang="en-US" sz="2400" dirty="0" err="1" smtClean="0">
                <a:solidFill>
                  <a:schemeClr val="tx1">
                    <a:lumMod val="95000"/>
                    <a:lumOff val="5000"/>
                  </a:schemeClr>
                </a:solidFill>
              </a:rPr>
              <a:t>Mohsen</a:t>
            </a:r>
            <a:r>
              <a:rPr lang="en-US" sz="2400" dirty="0" smtClean="0">
                <a:solidFill>
                  <a:schemeClr val="tx1">
                    <a:lumMod val="95000"/>
                    <a:lumOff val="5000"/>
                  </a:schemeClr>
                </a:solidFill>
              </a:rPr>
              <a:t> Al-</a:t>
            </a:r>
            <a:r>
              <a:rPr lang="en-US" sz="2400" dirty="0" err="1" smtClean="0">
                <a:solidFill>
                  <a:schemeClr val="tx1">
                    <a:lumMod val="95000"/>
                    <a:lumOff val="5000"/>
                  </a:schemeClr>
                </a:solidFill>
              </a:rPr>
              <a:t>Ghosein</a:t>
            </a:r>
            <a:r>
              <a:rPr lang="en-US" sz="2400" dirty="0" smtClean="0">
                <a:solidFill>
                  <a:schemeClr val="tx1">
                    <a:lumMod val="95000"/>
                    <a:lumOff val="5000"/>
                  </a:schemeClr>
                </a:solidFill>
              </a:rPr>
              <a:t> for Microsoft</a:t>
            </a:r>
          </a:p>
          <a:p>
            <a:pPr>
              <a:buNone/>
            </a:pPr>
            <a:endParaRPr lang="en-US" sz="2400" dirty="0" smtClean="0">
              <a:solidFill>
                <a:schemeClr val="tx1">
                  <a:lumMod val="95000"/>
                  <a:lumOff val="5000"/>
                </a:schemeClr>
              </a:solidFill>
            </a:endParaRPr>
          </a:p>
          <a:p>
            <a:pPr>
              <a:buNone/>
            </a:pPr>
            <a:r>
              <a:rPr lang="en-US" sz="2400" dirty="0" smtClean="0">
                <a:solidFill>
                  <a:schemeClr val="tx1">
                    <a:lumMod val="95000"/>
                    <a:lumOff val="5000"/>
                  </a:schemeClr>
                </a:solidFill>
              </a:rPr>
              <a:t>XML-RPC is Remote procedure call Protocol</a:t>
            </a:r>
          </a:p>
          <a:p>
            <a:pPr>
              <a:buNone/>
            </a:pPr>
            <a:endParaRPr lang="en-US" sz="2400" dirty="0" smtClean="0">
              <a:solidFill>
                <a:schemeClr val="tx1">
                  <a:lumMod val="95000"/>
                  <a:lumOff val="5000"/>
                </a:schemeClr>
              </a:solidFill>
            </a:endParaRPr>
          </a:p>
          <a:p>
            <a:pPr>
              <a:buNone/>
            </a:pPr>
            <a:r>
              <a:rPr lang="en-US" sz="2400" dirty="0" smtClean="0"/>
              <a:t>Microsoft Saw that this protocol as an essential part of scaling up its efforts in business-to-business                e-commerce.</a:t>
            </a:r>
            <a:endParaRPr lang="en-US" sz="2400" dirty="0" smtClean="0">
              <a:solidFill>
                <a:schemeClr val="tx1">
                  <a:lumMod val="95000"/>
                  <a:lumOff val="5000"/>
                </a:schemeClr>
              </a:solidFill>
            </a:endParaRPr>
          </a:p>
          <a:p>
            <a:pPr>
              <a:buNone/>
            </a:pPr>
            <a:endParaRPr lang="en-US" sz="2400" dirty="0">
              <a:latin typeface="+mj-lt"/>
            </a:endParaRPr>
          </a:p>
        </p:txBody>
      </p:sp>
      <p:cxnSp>
        <p:nvCxnSpPr>
          <p:cNvPr id="8" name="Straight Connector 7"/>
          <p:cNvCxnSpPr/>
          <p:nvPr/>
        </p:nvCxnSpPr>
        <p:spPr>
          <a:xfrm>
            <a:off x="0" y="6248400"/>
            <a:ext cx="9906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6364069"/>
            <a:ext cx="5094280" cy="369332"/>
          </a:xfrm>
          <a:prstGeom prst="rect">
            <a:avLst/>
          </a:prstGeom>
          <a:noFill/>
        </p:spPr>
        <p:txBody>
          <a:bodyPr wrap="none" rtlCol="0">
            <a:spAutoFit/>
          </a:bodyPr>
          <a:lstStyle/>
          <a:p>
            <a:r>
              <a:rPr lang="en-US" dirty="0" smtClean="0"/>
              <a:t>https://en.wikipedia.org/wiki/XML-RPC#History</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28600"/>
            <a:ext cx="8382000" cy="1828800"/>
          </a:xfrm>
        </p:spPr>
        <p:txBody>
          <a:bodyPr>
            <a:normAutofit/>
          </a:bodyPr>
          <a:lstStyle/>
          <a:p>
            <a:r>
              <a:rPr lang="en-US" sz="8000" dirty="0" smtClean="0"/>
              <a:t>Why we need SOAP</a:t>
            </a:r>
            <a:endParaRPr lang="en-US" sz="9600" dirty="0"/>
          </a:p>
        </p:txBody>
      </p:sp>
      <p:sp>
        <p:nvSpPr>
          <p:cNvPr id="6" name="TextBox 5"/>
          <p:cNvSpPr txBox="1"/>
          <p:nvPr/>
        </p:nvSpPr>
        <p:spPr>
          <a:xfrm>
            <a:off x="685800" y="2116753"/>
            <a:ext cx="7391400" cy="3477875"/>
          </a:xfrm>
          <a:prstGeom prst="rect">
            <a:avLst/>
          </a:prstGeom>
          <a:noFill/>
        </p:spPr>
        <p:txBody>
          <a:bodyPr wrap="square" rtlCol="0">
            <a:spAutoFit/>
          </a:bodyPr>
          <a:lstStyle/>
          <a:p>
            <a:pPr>
              <a:buFont typeface="Arial" pitchFamily="34" charset="0"/>
              <a:buChar char="•"/>
            </a:pPr>
            <a:r>
              <a:rPr lang="en-US" sz="2000" dirty="0" smtClean="0"/>
              <a:t>It is important for web applications to be able to communicate   </a:t>
            </a:r>
          </a:p>
          <a:p>
            <a:r>
              <a:rPr lang="en-US" sz="2000" dirty="0" smtClean="0"/>
              <a:t>  over the Internet.</a:t>
            </a:r>
          </a:p>
          <a:p>
            <a:pPr>
              <a:buFont typeface="Arial" pitchFamily="34" charset="0"/>
              <a:buChar char="•"/>
            </a:pPr>
            <a:endParaRPr lang="en-US" sz="2000" dirty="0" smtClean="0"/>
          </a:p>
          <a:p>
            <a:pPr>
              <a:buFont typeface="Arial" pitchFamily="34" charset="0"/>
              <a:buChar char="•"/>
            </a:pPr>
            <a:r>
              <a:rPr lang="en-US" sz="2000" dirty="0" smtClean="0"/>
              <a:t>The best way to communicate between applications is over HTTP,  </a:t>
            </a:r>
          </a:p>
          <a:p>
            <a:r>
              <a:rPr lang="en-US" sz="2000" dirty="0" smtClean="0"/>
              <a:t>  because HTTP is supported by all Internet browsers and servers.   </a:t>
            </a:r>
          </a:p>
          <a:p>
            <a:r>
              <a:rPr lang="en-US" sz="2000" dirty="0"/>
              <a:t> </a:t>
            </a:r>
            <a:r>
              <a:rPr lang="en-US" sz="2000" dirty="0" smtClean="0"/>
              <a:t> SOAP was created to accomplish this.</a:t>
            </a:r>
          </a:p>
          <a:p>
            <a:pPr>
              <a:buFont typeface="Arial" pitchFamily="34" charset="0"/>
              <a:buChar char="•"/>
            </a:pPr>
            <a:endParaRPr lang="en-US" sz="2000" dirty="0" smtClean="0"/>
          </a:p>
          <a:p>
            <a:pPr>
              <a:buFont typeface="Arial" pitchFamily="34" charset="0"/>
              <a:buChar char="•"/>
            </a:pPr>
            <a:r>
              <a:rPr lang="en-US" sz="2000" dirty="0" smtClean="0"/>
              <a:t>SOAP provides a way to communicate between applications</a:t>
            </a:r>
          </a:p>
          <a:p>
            <a:r>
              <a:rPr lang="en-US" sz="2000" dirty="0"/>
              <a:t> </a:t>
            </a:r>
            <a:r>
              <a:rPr lang="en-US" sz="2000" dirty="0" smtClean="0"/>
              <a:t> running on different operating systems, with different       </a:t>
            </a:r>
          </a:p>
          <a:p>
            <a:r>
              <a:rPr lang="en-US" sz="2000" dirty="0"/>
              <a:t> </a:t>
            </a:r>
            <a:r>
              <a:rPr lang="en-US" sz="2000" dirty="0" smtClean="0"/>
              <a:t> technologies and programming languages.</a:t>
            </a:r>
          </a:p>
          <a:p>
            <a:pPr>
              <a:buFont typeface="Arial" pitchFamily="34" charset="0"/>
              <a:buChar char="•"/>
            </a:pPr>
            <a:endParaRPr lang="en-US" sz="2000" dirty="0">
              <a:latin typeface="+mj-lt"/>
            </a:endParaRPr>
          </a:p>
        </p:txBody>
      </p:sp>
      <p:cxnSp>
        <p:nvCxnSpPr>
          <p:cNvPr id="8" name="Straight Connector 7"/>
          <p:cNvCxnSpPr/>
          <p:nvPr/>
        </p:nvCxnSpPr>
        <p:spPr>
          <a:xfrm>
            <a:off x="0" y="6248400"/>
            <a:ext cx="9906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6364069"/>
            <a:ext cx="5094280" cy="369332"/>
          </a:xfrm>
          <a:prstGeom prst="rect">
            <a:avLst/>
          </a:prstGeom>
          <a:noFill/>
        </p:spPr>
        <p:txBody>
          <a:bodyPr wrap="none" rtlCol="0">
            <a:spAutoFit/>
          </a:bodyPr>
          <a:lstStyle/>
          <a:p>
            <a:r>
              <a:rPr lang="en-US" dirty="0" smtClean="0"/>
              <a:t>https://en.wikipedia.org/wiki/XML-RPC#History</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28600"/>
            <a:ext cx="8382000" cy="1828800"/>
          </a:xfrm>
        </p:spPr>
        <p:txBody>
          <a:bodyPr>
            <a:normAutofit fontScale="90000"/>
          </a:bodyPr>
          <a:lstStyle/>
          <a:p>
            <a:r>
              <a:rPr lang="en-US" sz="8000" dirty="0" smtClean="0"/>
              <a:t>SOAP Building Blocks</a:t>
            </a:r>
            <a:endParaRPr lang="en-US" sz="8000" dirty="0"/>
          </a:p>
        </p:txBody>
      </p:sp>
      <p:sp>
        <p:nvSpPr>
          <p:cNvPr id="6" name="TextBox 5"/>
          <p:cNvSpPr txBox="1"/>
          <p:nvPr/>
        </p:nvSpPr>
        <p:spPr>
          <a:xfrm>
            <a:off x="609600" y="2895600"/>
            <a:ext cx="3124200" cy="1938992"/>
          </a:xfrm>
          <a:prstGeom prst="rect">
            <a:avLst/>
          </a:prstGeom>
          <a:noFill/>
        </p:spPr>
        <p:txBody>
          <a:bodyPr wrap="square" rtlCol="0">
            <a:spAutoFit/>
          </a:bodyPr>
          <a:lstStyle/>
          <a:p>
            <a:pPr>
              <a:buFont typeface="Arial" pitchFamily="34" charset="0"/>
              <a:buChar char="•"/>
            </a:pPr>
            <a:r>
              <a:rPr lang="en-US" sz="2000" dirty="0"/>
              <a:t>The SOAP specification defines something known as a "</a:t>
            </a:r>
            <a:r>
              <a:rPr lang="en-US" sz="2000" b="1" dirty="0"/>
              <a:t>SOAP message</a:t>
            </a:r>
            <a:r>
              <a:rPr lang="en-US" sz="2000" dirty="0"/>
              <a:t>" which is what is sent to the web service and the client application.</a:t>
            </a:r>
            <a:endParaRPr lang="en-US" sz="2000" dirty="0">
              <a:latin typeface="+mj-lt"/>
            </a:endParaRPr>
          </a:p>
        </p:txBody>
      </p:sp>
      <p:cxnSp>
        <p:nvCxnSpPr>
          <p:cNvPr id="8" name="Straight Connector 7"/>
          <p:cNvCxnSpPr/>
          <p:nvPr/>
        </p:nvCxnSpPr>
        <p:spPr>
          <a:xfrm>
            <a:off x="0" y="6248400"/>
            <a:ext cx="9906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6364069"/>
            <a:ext cx="7045455" cy="369332"/>
          </a:xfrm>
          <a:prstGeom prst="rect">
            <a:avLst/>
          </a:prstGeom>
          <a:noFill/>
        </p:spPr>
        <p:txBody>
          <a:bodyPr wrap="none" rtlCol="0">
            <a:spAutoFit/>
          </a:bodyPr>
          <a:lstStyle/>
          <a:p>
            <a:r>
              <a:rPr lang="en-US" dirty="0" smtClean="0"/>
              <a:t>https://www.guru99.com/soap-simple-object-access-protocol.html#1</a:t>
            </a:r>
            <a:endParaRPr lang="en-US" dirty="0"/>
          </a:p>
        </p:txBody>
      </p:sp>
      <p:pic>
        <p:nvPicPr>
          <p:cNvPr id="7" name="Picture 6" descr="032316_0711_SOAPSimpleO1.png"/>
          <p:cNvPicPr>
            <a:picLocks noChangeAspect="1"/>
          </p:cNvPicPr>
          <p:nvPr/>
        </p:nvPicPr>
        <p:blipFill>
          <a:blip r:embed="rId2" cstate="print"/>
          <a:stretch>
            <a:fillRect/>
          </a:stretch>
        </p:blipFill>
        <p:spPr>
          <a:xfrm>
            <a:off x="4648200" y="2133600"/>
            <a:ext cx="3818107" cy="39624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76200"/>
            <a:ext cx="8991600" cy="1828800"/>
          </a:xfrm>
        </p:spPr>
        <p:txBody>
          <a:bodyPr>
            <a:noAutofit/>
          </a:bodyPr>
          <a:lstStyle/>
          <a:p>
            <a:r>
              <a:rPr lang="en-US" sz="6600" dirty="0" smtClean="0"/>
              <a:t>SOAP Message Structure</a:t>
            </a:r>
            <a:endParaRPr lang="en-US" sz="6600" dirty="0"/>
          </a:p>
        </p:txBody>
      </p:sp>
      <p:sp>
        <p:nvSpPr>
          <p:cNvPr id="6" name="TextBox 5"/>
          <p:cNvSpPr txBox="1"/>
          <p:nvPr/>
        </p:nvSpPr>
        <p:spPr>
          <a:xfrm>
            <a:off x="685800" y="2116753"/>
            <a:ext cx="7391400" cy="3416320"/>
          </a:xfrm>
          <a:prstGeom prst="rect">
            <a:avLst/>
          </a:prstGeom>
          <a:noFill/>
        </p:spPr>
        <p:txBody>
          <a:bodyPr wrap="square" rtlCol="0">
            <a:spAutoFit/>
          </a:bodyPr>
          <a:lstStyle/>
          <a:p>
            <a:r>
              <a:rPr lang="en-US" sz="2400" dirty="0"/>
              <a:t>One thing to note is that SOAP messages are normally auto-generated by the web service when it is called</a:t>
            </a:r>
            <a:r>
              <a:rPr lang="en-US" sz="2400" dirty="0" smtClean="0"/>
              <a:t>.</a:t>
            </a:r>
          </a:p>
          <a:p>
            <a:endParaRPr lang="en-US" sz="2400" dirty="0"/>
          </a:p>
          <a:p>
            <a:endParaRPr lang="en-US" sz="2400" dirty="0"/>
          </a:p>
          <a:p>
            <a:r>
              <a:rPr lang="en-US" sz="2400" dirty="0"/>
              <a:t>Whenever a client application calls a method in the web service, the web service will automatically generate a SOAP message which will have the necessary details of the data which will be sent from the web service to the client application.</a:t>
            </a:r>
          </a:p>
        </p:txBody>
      </p:sp>
      <p:cxnSp>
        <p:nvCxnSpPr>
          <p:cNvPr id="8" name="Straight Connector 7"/>
          <p:cNvCxnSpPr/>
          <p:nvPr/>
        </p:nvCxnSpPr>
        <p:spPr>
          <a:xfrm>
            <a:off x="0" y="6248400"/>
            <a:ext cx="9906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6364069"/>
            <a:ext cx="7045455" cy="369332"/>
          </a:xfrm>
          <a:prstGeom prst="rect">
            <a:avLst/>
          </a:prstGeom>
          <a:noFill/>
        </p:spPr>
        <p:txBody>
          <a:bodyPr wrap="none" rtlCol="0">
            <a:spAutoFit/>
          </a:bodyPr>
          <a:lstStyle/>
          <a:p>
            <a:r>
              <a:rPr lang="en-US" dirty="0" smtClean="0"/>
              <a:t>https://www.guru99.com/soap-simple-object-access-protocol.html#1</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200"/>
            <a:ext cx="8305800" cy="1828800"/>
          </a:xfrm>
        </p:spPr>
        <p:txBody>
          <a:bodyPr>
            <a:noAutofit/>
          </a:bodyPr>
          <a:lstStyle/>
          <a:p>
            <a:pPr algn="l"/>
            <a:r>
              <a:rPr lang="en-US" sz="6600" dirty="0" smtClean="0"/>
              <a:t>SOAP Elements</a:t>
            </a:r>
            <a:endParaRPr lang="en-US" sz="6600" dirty="0"/>
          </a:p>
        </p:txBody>
      </p:sp>
      <p:cxnSp>
        <p:nvCxnSpPr>
          <p:cNvPr id="8" name="Straight Connector 7"/>
          <p:cNvCxnSpPr/>
          <p:nvPr/>
        </p:nvCxnSpPr>
        <p:spPr>
          <a:xfrm>
            <a:off x="0" y="6248400"/>
            <a:ext cx="9906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6364069"/>
            <a:ext cx="7045455" cy="369332"/>
          </a:xfrm>
          <a:prstGeom prst="rect">
            <a:avLst/>
          </a:prstGeom>
          <a:noFill/>
        </p:spPr>
        <p:txBody>
          <a:bodyPr wrap="none" rtlCol="0">
            <a:spAutoFit/>
          </a:bodyPr>
          <a:lstStyle/>
          <a:p>
            <a:r>
              <a:rPr lang="en-US" dirty="0" smtClean="0"/>
              <a:t>https://www.guru99.com/soap-simple-object-access-protocol.html#1</a:t>
            </a:r>
            <a:endParaRPr lang="en-US" dirty="0"/>
          </a:p>
        </p:txBody>
      </p:sp>
      <p:sp>
        <p:nvSpPr>
          <p:cNvPr id="10" name="TextBox 9"/>
          <p:cNvSpPr txBox="1"/>
          <p:nvPr/>
        </p:nvSpPr>
        <p:spPr>
          <a:xfrm>
            <a:off x="2362200" y="2209800"/>
            <a:ext cx="3995517" cy="3046988"/>
          </a:xfrm>
          <a:prstGeom prst="rect">
            <a:avLst/>
          </a:prstGeom>
          <a:noFill/>
        </p:spPr>
        <p:txBody>
          <a:bodyPr wrap="none" rtlCol="0">
            <a:spAutoFit/>
          </a:bodyPr>
          <a:lstStyle/>
          <a:p>
            <a:pPr>
              <a:buFont typeface="Arial" pitchFamily="34" charset="0"/>
              <a:buChar char="•"/>
            </a:pPr>
            <a:r>
              <a:rPr lang="en-US" sz="2400" dirty="0"/>
              <a:t>The Envelope element</a:t>
            </a:r>
          </a:p>
          <a:p>
            <a:pPr>
              <a:buFont typeface="Arial" pitchFamily="34" charset="0"/>
              <a:buChar char="•"/>
            </a:pPr>
            <a:endParaRPr lang="en-US" sz="2400" dirty="0" smtClean="0"/>
          </a:p>
          <a:p>
            <a:pPr>
              <a:buFont typeface="Arial" pitchFamily="34" charset="0"/>
              <a:buChar char="•"/>
            </a:pPr>
            <a:r>
              <a:rPr lang="en-US" sz="2400" dirty="0" smtClean="0"/>
              <a:t>The </a:t>
            </a:r>
            <a:r>
              <a:rPr lang="en-US" sz="2400" dirty="0"/>
              <a:t>header element and</a:t>
            </a:r>
          </a:p>
          <a:p>
            <a:pPr>
              <a:buFont typeface="Arial" pitchFamily="34" charset="0"/>
              <a:buChar char="•"/>
            </a:pPr>
            <a:endParaRPr lang="en-US" sz="2400" dirty="0" smtClean="0"/>
          </a:p>
          <a:p>
            <a:pPr>
              <a:buFont typeface="Arial" pitchFamily="34" charset="0"/>
              <a:buChar char="•"/>
            </a:pPr>
            <a:r>
              <a:rPr lang="en-US" sz="2400" dirty="0" smtClean="0"/>
              <a:t>The </a:t>
            </a:r>
            <a:r>
              <a:rPr lang="en-US" sz="2400" dirty="0"/>
              <a:t>body element</a:t>
            </a:r>
          </a:p>
          <a:p>
            <a:pPr>
              <a:buFont typeface="Arial" pitchFamily="34" charset="0"/>
              <a:buChar char="•"/>
            </a:pPr>
            <a:r>
              <a:rPr lang="en-US" sz="2400" dirty="0" smtClean="0"/>
              <a:t>T</a:t>
            </a:r>
          </a:p>
          <a:p>
            <a:pPr>
              <a:buFont typeface="Arial" pitchFamily="34" charset="0"/>
              <a:buChar char="•"/>
            </a:pPr>
            <a:r>
              <a:rPr lang="en-US" sz="2400" dirty="0" smtClean="0"/>
              <a:t>he </a:t>
            </a:r>
            <a:r>
              <a:rPr lang="en-US" sz="2400" dirty="0"/>
              <a:t>Fault element (Optional)</a:t>
            </a:r>
          </a:p>
          <a:p>
            <a:pPr>
              <a:buFont typeface="Arial" pitchFamily="34" charset="0"/>
              <a:buChar char="•"/>
            </a:pP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200"/>
            <a:ext cx="8305800" cy="1828800"/>
          </a:xfrm>
        </p:spPr>
        <p:txBody>
          <a:bodyPr>
            <a:noAutofit/>
          </a:bodyPr>
          <a:lstStyle/>
          <a:p>
            <a:pPr algn="l"/>
            <a:r>
              <a:rPr lang="en-US" sz="6600" dirty="0" smtClean="0"/>
              <a:t>SOAP Elements</a:t>
            </a:r>
            <a:endParaRPr lang="en-US" sz="6600" dirty="0"/>
          </a:p>
        </p:txBody>
      </p:sp>
      <p:cxnSp>
        <p:nvCxnSpPr>
          <p:cNvPr id="8" name="Straight Connector 7"/>
          <p:cNvCxnSpPr/>
          <p:nvPr/>
        </p:nvCxnSpPr>
        <p:spPr>
          <a:xfrm>
            <a:off x="0" y="6248400"/>
            <a:ext cx="9906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6364069"/>
            <a:ext cx="7045455" cy="369332"/>
          </a:xfrm>
          <a:prstGeom prst="rect">
            <a:avLst/>
          </a:prstGeom>
          <a:noFill/>
        </p:spPr>
        <p:txBody>
          <a:bodyPr wrap="none" rtlCol="0">
            <a:spAutoFit/>
          </a:bodyPr>
          <a:lstStyle/>
          <a:p>
            <a:r>
              <a:rPr lang="en-US" dirty="0" smtClean="0"/>
              <a:t>https://www.guru99.com/soap-simple-object-access-protocol.html#1</a:t>
            </a:r>
            <a:endParaRPr lang="en-US" dirty="0"/>
          </a:p>
        </p:txBody>
      </p:sp>
      <p:pic>
        <p:nvPicPr>
          <p:cNvPr id="6" name="Picture 5" descr="032316_0711_SOAPSimpleO2.png"/>
          <p:cNvPicPr>
            <a:picLocks noChangeAspect="1"/>
          </p:cNvPicPr>
          <p:nvPr/>
        </p:nvPicPr>
        <p:blipFill>
          <a:blip r:embed="rId2" cstate="print"/>
          <a:stretch>
            <a:fillRect/>
          </a:stretch>
        </p:blipFill>
        <p:spPr>
          <a:xfrm>
            <a:off x="381000" y="2057400"/>
            <a:ext cx="8096250" cy="367665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200"/>
            <a:ext cx="8305800" cy="1828800"/>
          </a:xfrm>
        </p:spPr>
        <p:txBody>
          <a:bodyPr>
            <a:noAutofit/>
          </a:bodyPr>
          <a:lstStyle/>
          <a:p>
            <a:pPr algn="l"/>
            <a:r>
              <a:rPr lang="en-US" sz="6600" dirty="0" smtClean="0"/>
              <a:t>SOAP Elements</a:t>
            </a:r>
            <a:endParaRPr lang="en-US" sz="6600" dirty="0"/>
          </a:p>
        </p:txBody>
      </p:sp>
      <p:cxnSp>
        <p:nvCxnSpPr>
          <p:cNvPr id="8" name="Straight Connector 7"/>
          <p:cNvCxnSpPr/>
          <p:nvPr/>
        </p:nvCxnSpPr>
        <p:spPr>
          <a:xfrm>
            <a:off x="0" y="6248400"/>
            <a:ext cx="9906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6364069"/>
            <a:ext cx="7045455" cy="369332"/>
          </a:xfrm>
          <a:prstGeom prst="rect">
            <a:avLst/>
          </a:prstGeom>
          <a:noFill/>
        </p:spPr>
        <p:txBody>
          <a:bodyPr wrap="none" rtlCol="0">
            <a:spAutoFit/>
          </a:bodyPr>
          <a:lstStyle/>
          <a:p>
            <a:r>
              <a:rPr lang="en-US" dirty="0" smtClean="0"/>
              <a:t>https://www.guru99.com/soap-simple-object-access-protocol.html#1</a:t>
            </a:r>
            <a:endParaRPr lang="en-US" dirty="0"/>
          </a:p>
        </p:txBody>
      </p:sp>
      <p:sp>
        <p:nvSpPr>
          <p:cNvPr id="10" name="TextBox 9"/>
          <p:cNvSpPr txBox="1"/>
          <p:nvPr/>
        </p:nvSpPr>
        <p:spPr>
          <a:xfrm>
            <a:off x="304800" y="2819400"/>
            <a:ext cx="8382000" cy="2554545"/>
          </a:xfrm>
          <a:prstGeom prst="rect">
            <a:avLst/>
          </a:prstGeom>
          <a:noFill/>
        </p:spPr>
        <p:txBody>
          <a:bodyPr wrap="square" rtlCol="0">
            <a:spAutoFit/>
          </a:bodyPr>
          <a:lstStyle/>
          <a:p>
            <a:r>
              <a:rPr lang="en-US" sz="2000" dirty="0"/>
              <a:t>Every SOAP message needs to have a root Envelope element. It is absolutely mandatory for SOAP message to have an envelope element</a:t>
            </a:r>
            <a:r>
              <a:rPr lang="en-US" sz="2000" dirty="0" smtClean="0"/>
              <a:t>.</a:t>
            </a:r>
          </a:p>
          <a:p>
            <a:endParaRPr lang="en-US" sz="2000" dirty="0"/>
          </a:p>
          <a:p>
            <a:r>
              <a:rPr lang="en-US" sz="2000" dirty="0"/>
              <a:t>Every Envelope element needs to have at least one soap body element</a:t>
            </a:r>
            <a:r>
              <a:rPr lang="en-US" sz="2000" dirty="0" smtClean="0"/>
              <a:t>.</a:t>
            </a:r>
          </a:p>
          <a:p>
            <a:endParaRPr lang="en-US" sz="2000" dirty="0"/>
          </a:p>
          <a:p>
            <a:r>
              <a:rPr lang="en-US" sz="2000" dirty="0"/>
              <a:t>If an Envelope element contains a header element, it must contain no more than one, and it must appear as the first child of the Envelope, before the body element</a:t>
            </a:r>
            <a:r>
              <a:rPr lang="en-US" sz="2000" dirty="0" smtClean="0"/>
              <a:t>.</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121</TotalTime>
  <Words>540</Words>
  <Application>Microsoft Office PowerPoint</Application>
  <PresentationFormat>On-screen Show (4:3)</PresentationFormat>
  <Paragraphs>90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SOAP</vt:lpstr>
      <vt:lpstr>What is SOAP?</vt:lpstr>
      <vt:lpstr>History Of SOAP</vt:lpstr>
      <vt:lpstr>Why we need SOAP</vt:lpstr>
      <vt:lpstr>SOAP Building Blocks</vt:lpstr>
      <vt:lpstr>SOAP Message Structure</vt:lpstr>
      <vt:lpstr>SOAP Elements</vt:lpstr>
      <vt:lpstr>SOAP Elements</vt:lpstr>
      <vt:lpstr>SOAP Elements</vt:lpstr>
      <vt:lpstr>SOAP Elements</vt:lpstr>
      <vt:lpstr>SOAP Communication Model</vt:lpstr>
      <vt:lpstr>SOAP Communication Model</vt:lpstr>
      <vt:lpstr>SOAP Challanges</vt:lpstr>
      <vt:lpstr>SOAP Challanges</vt:lpstr>
      <vt:lpstr>Thank you</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SOAP </dc:title>
  <dc:creator>QQais</dc:creator>
  <cp:lastModifiedBy>QQais</cp:lastModifiedBy>
  <cp:revision>23</cp:revision>
  <dcterms:created xsi:type="dcterms:W3CDTF">2021-06-27T00:54:13Z</dcterms:created>
  <dcterms:modified xsi:type="dcterms:W3CDTF">2021-06-28T15:15:22Z</dcterms:modified>
</cp:coreProperties>
</file>