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autoCompressPictures="0">
  <p:sldMasterIdLst>
    <p:sldMasterId id="2147483648" r:id="rId1"/>
  </p:sldMasterIdLst>
  <p:notesMasterIdLst>
    <p:notesMasterId r:id="rId4"/>
  </p:notesMasterIdLst>
  <p:sldIdLst>
    <p:sldId id="256" r:id="rId3"/>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 name="Google Shape;4;n"/>
          <p:cNvSpPr txBox="1"/>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5" name="Google Shape;5;n"/>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7" name="Google Shape;7;n"/>
          <p:cNvSpPr txBox="1"/>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Notes view: </a:t>
            </a:r>
            <a:fld id="{00000000-1234-1234-1234-123412341234}" type="slidenum">
              <a:rPr lang="en-US"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fld>
            <a:endParaRPr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8" name="Google Shape;8;n"/>
          <p:cNvSpPr txBox="1"/>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4800" algn="l" rtl="0">
              <a:spcBef>
                <a:spcPts val="600"/>
              </a:spcBef>
              <a:spcAft>
                <a:spcPts val="0"/>
              </a:spcAft>
              <a:buClr>
                <a:schemeClr val="dk1"/>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04800" algn="l" rtl="0">
              <a:spcBef>
                <a:spcPts val="600"/>
              </a:spcBef>
              <a:spcAft>
                <a:spcPts val="0"/>
              </a:spcAft>
              <a:buClr>
                <a:schemeClr val="dk2"/>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92100" algn="l" rtl="0">
              <a:spcBef>
                <a:spcPts val="600"/>
              </a:spcBef>
              <a:spcAft>
                <a:spcPts val="0"/>
              </a:spcAft>
              <a:buClr>
                <a:schemeClr val="dk1"/>
              </a:buClr>
              <a:buSzPts val="1000"/>
              <a:buFont typeface="Arial" panose="020B0604020202020204"/>
              <a:buChar char="•"/>
              <a:defRPr sz="1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92100" algn="l" rtl="0">
              <a:spcBef>
                <a:spcPts val="600"/>
              </a:spcBef>
              <a:spcAft>
                <a:spcPts val="0"/>
              </a:spcAft>
              <a:buClr>
                <a:schemeClr val="dk2"/>
              </a:buClr>
              <a:buSzPts val="1000"/>
              <a:buFont typeface="Arial" panose="020B0604020202020204"/>
              <a:buChar char="•"/>
              <a:defRPr sz="1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28600" algn="l" rtl="0">
              <a:spcBef>
                <a:spcPts val="60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28600" algn="l"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28600" algn="l"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28600" algn="l"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9" name="Google Shape;9;n"/>
          <p:cNvSpPr txBox="1"/>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 name="Shape 506"/>
        <p:cNvGrpSpPr/>
        <p:nvPr/>
      </p:nvGrpSpPr>
      <p:grpSpPr>
        <a:xfrm>
          <a:off x="0" y="0"/>
          <a:ext cx="0" cy="0"/>
          <a:chOff x="0" y="0"/>
          <a:chExt cx="0" cy="0"/>
        </a:xfrm>
      </p:grpSpPr>
      <p:sp>
        <p:nvSpPr>
          <p:cNvPr id="507" name="Google Shape;507;p1:notes"/>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p>
        </p:txBody>
      </p:sp>
      <p:sp>
        <p:nvSpPr>
          <p:cNvPr id="509" name="Google Shape;509;p1:notes"/>
          <p:cNvSpPr txBox="1"/>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5"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7" name="Google Shape;17;p3"/>
          <p:cNvSpPr txBox="1"/>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panose="020B0603020202020204"/>
              <a:buNone/>
              <a:defRPr sz="3200">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21" name="Google Shape;21;p3"/>
          <p:cNvPicPr preferRelativeResize="0"/>
          <p:nvPr/>
        </p:nvPicPr>
        <p:blipFill rotWithShape="1">
          <a:blip r:embed="rId2"/>
          <a:srcRect t="6216" b="7715"/>
          <a:stretch>
            <a:fill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72" name="Google Shape;72;p12"/>
          <p:cNvSpPr txBox="1"/>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panose="020B0603020202020204"/>
              <a:buNone/>
              <a:defRPr sz="32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75" name="Google Shape;75;p12"/>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77" name="Shape 77"/>
        <p:cNvGrpSpPr/>
        <p:nvPr/>
      </p:nvGrpSpPr>
      <p:grpSpPr>
        <a:xfrm>
          <a:off x="0" y="0"/>
          <a:ext cx="0" cy="0"/>
          <a:chOff x="0" y="0"/>
          <a:chExt cx="0" cy="0"/>
        </a:xfrm>
      </p:grpSpPr>
      <p:pic>
        <p:nvPicPr>
          <p:cNvPr id="78" name="Google Shape;78;p13"/>
          <p:cNvPicPr preferRelativeResize="0"/>
          <p:nvPr/>
        </p:nvPicPr>
        <p:blipFill rotWithShape="1">
          <a:blip r:embed="rId2"/>
          <a:srcRect l="29398" t="8741" r="101" b="27"/>
          <a:stretch>
            <a:fillRect/>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0" name="Google Shape;80;p13"/>
          <p:cNvSpPr/>
          <p:nvPr>
            <p:ph type="pic" idx="2"/>
          </p:nvPr>
        </p:nvSpPr>
        <p:spPr>
          <a:xfrm>
            <a:off x="6092021" y="0"/>
            <a:ext cx="6099977" cy="6858000"/>
          </a:xfrm>
          <a:prstGeom prst="rect">
            <a:avLst/>
          </a:prstGeom>
          <a:noFill/>
          <a:ln>
            <a:noFill/>
          </a:ln>
        </p:spPr>
      </p:sp>
      <p:sp>
        <p:nvSpPr>
          <p:cNvPr id="81" name="Google Shape;81;p13"/>
          <p:cNvSpPr txBox="1"/>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83" name="Google Shape;83;p13"/>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85" name="Shape 85"/>
        <p:cNvGrpSpPr/>
        <p:nvPr/>
      </p:nvGrpSpPr>
      <p:grpSpPr>
        <a:xfrm>
          <a:off x="0" y="0"/>
          <a:ext cx="0" cy="0"/>
          <a:chOff x="0" y="0"/>
          <a:chExt cx="0" cy="0"/>
        </a:xfrm>
      </p:grpSpPr>
      <p:pic>
        <p:nvPicPr>
          <p:cNvPr id="86" name="Google Shape;86;p14"/>
          <p:cNvPicPr preferRelativeResize="0"/>
          <p:nvPr/>
        </p:nvPicPr>
        <p:blipFill rotWithShape="1">
          <a:blip r:embed="rId2"/>
          <a:srcRect l="29398" t="8741" r="101" b="27"/>
          <a:stretch>
            <a:fillRect/>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14"/>
          <p:cNvSpPr/>
          <p:nvPr>
            <p:ph type="pic" idx="2"/>
          </p:nvPr>
        </p:nvSpPr>
        <p:spPr>
          <a:xfrm>
            <a:off x="7820025" y="0"/>
            <a:ext cx="4371975" cy="6858000"/>
          </a:xfrm>
          <a:prstGeom prst="rect">
            <a:avLst/>
          </a:prstGeom>
          <a:noFill/>
          <a:ln>
            <a:noFill/>
          </a:ln>
        </p:spPr>
      </p:sp>
      <p:sp>
        <p:nvSpPr>
          <p:cNvPr id="89" name="Google Shape;89;p14"/>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91" name="Google Shape;91;p14"/>
          <p:cNvSpPr txBox="1"/>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93"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95" name="Google Shape;95;p15"/>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98" name="Google Shape;98;p15"/>
          <p:cNvSpPr txBox="1"/>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panose="020B0603020202020204"/>
              <a:buNone/>
              <a:defRPr sz="32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9" name="Google Shape;99;p15"/>
          <p:cNvPicPr preferRelativeResize="0"/>
          <p:nvPr/>
        </p:nvPicPr>
        <p:blipFill rotWithShape="1">
          <a:blip r:embed="rId2"/>
          <a:srcRect/>
          <a:stretch>
            <a:fill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00"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2" name="Google Shape;102;p16"/>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05" name="Google Shape;105;p16"/>
          <p:cNvSpPr txBox="1"/>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panose="020B0603020202020204"/>
              <a:buNone/>
              <a:defRPr sz="4400" b="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6"/>
          <p:cNvPicPr preferRelativeResize="0"/>
          <p:nvPr/>
        </p:nvPicPr>
        <p:blipFill rotWithShape="1">
          <a:blip r:embed="rId2"/>
          <a:srcRect/>
          <a:stretch>
            <a:fill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07"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p17"/>
          <p:cNvSpPr txBox="1"/>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panose="020B0603020202020204"/>
              <a:buNone/>
              <a:defRPr sz="4400" b="0">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7"/>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113" name="Google Shape;113;p17"/>
          <p:cNvPicPr preferRelativeResize="0"/>
          <p:nvPr/>
        </p:nvPicPr>
        <p:blipFill rotWithShape="1">
          <a:blip r:embed="rId2"/>
          <a:srcRect t="7561" b="6867"/>
          <a:stretch>
            <a:fill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14" name="Shape 114"/>
        <p:cNvGrpSpPr/>
        <p:nvPr/>
      </p:nvGrpSpPr>
      <p:grpSpPr>
        <a:xfrm>
          <a:off x="0" y="0"/>
          <a:ext cx="0" cy="0"/>
          <a:chOff x="0" y="0"/>
          <a:chExt cx="0" cy="0"/>
        </a:xfrm>
      </p:grpSpPr>
      <p:sp>
        <p:nvSpPr>
          <p:cNvPr id="115" name="Google Shape;115;p18"/>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19" name="Google Shape;119;p18"/>
          <p:cNvSpPr txBox="1"/>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0" name="Google Shape;120;p18"/>
          <p:cNvPicPr preferRelativeResize="0"/>
          <p:nvPr/>
        </p:nvPicPr>
        <p:blipFill rotWithShape="1">
          <a:blip r:embed="rId2"/>
          <a:srcRect/>
          <a:stretch>
            <a:fill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2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23" name="Google Shape;123;p19"/>
          <p:cNvSpPr txBox="1"/>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panose="020B0603020202020204"/>
              <a:buNone/>
              <a:defRPr sz="3400" b="0" i="0" u="none">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9"/>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127" name="Google Shape;127;p19"/>
          <p:cNvPicPr preferRelativeResize="0"/>
          <p:nvPr/>
        </p:nvPicPr>
        <p:blipFill rotWithShape="1">
          <a:blip r:embed="rId2"/>
          <a:srcRect t="9052" b="6866"/>
          <a:stretch>
            <a:fill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28"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0" name="Google Shape;130;p20"/>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3" name="Google Shape;133;p20"/>
          <p:cNvSpPr txBox="1"/>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4" name="Google Shape;134;p20"/>
          <p:cNvPicPr preferRelativeResize="0"/>
          <p:nvPr/>
        </p:nvPicPr>
        <p:blipFill rotWithShape="1">
          <a:blip r:embed="rId2"/>
          <a:srcRect/>
          <a:stretch>
            <a:fill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35"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7" name="Google Shape;137;p21"/>
          <p:cNvSpPr txBox="1"/>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panose="020B0603020202020204"/>
              <a:buNone/>
              <a:defRPr sz="3400" b="0" i="0" u="none">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1"/>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141" name="Google Shape;141;p21"/>
          <p:cNvPicPr preferRelativeResize="0"/>
          <p:nvPr/>
        </p:nvPicPr>
        <p:blipFill rotWithShape="1">
          <a:blip r:embed="rId2"/>
          <a:srcRect t="9052" b="6866"/>
          <a:stretch>
            <a:fill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22"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24" name="Google Shape;24;p4"/>
          <p:cNvPicPr preferRelativeResize="0"/>
          <p:nvPr/>
        </p:nvPicPr>
        <p:blipFill rotWithShape="1">
          <a:blip r:embed="rId2"/>
          <a:srcRect l="1731" t="8741" r="102" b="27"/>
          <a:stretch>
            <a:fillRect/>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srcRect b="23056"/>
          <a:stretch>
            <a:fillRect/>
          </a:stretch>
        </p:blipFill>
        <p:spPr>
          <a:xfrm flipH="1">
            <a:off x="0" y="0"/>
            <a:ext cx="12192000" cy="5276850"/>
          </a:xfrm>
          <a:prstGeom prst="rect">
            <a:avLst/>
          </a:prstGeom>
          <a:noFill/>
          <a:ln>
            <a:noFill/>
          </a:ln>
        </p:spPr>
      </p:pic>
      <p:sp>
        <p:nvSpPr>
          <p:cNvPr id="26" name="Google Shape;26;p4"/>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28" name="Google Shape;28;p4"/>
          <p:cNvSpPr txBox="1"/>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p:txBody>
      </p:sp>
      <p:sp>
        <p:nvSpPr>
          <p:cNvPr id="29" name="Google Shape;29;p4"/>
          <p:cNvSpPr txBox="1"/>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30" name="Google Shape;30;p4"/>
          <p:cNvSpPr txBox="1"/>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42"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44" name="Google Shape;144;p22"/>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46" name="Google Shape;146;p22"/>
          <p:cNvSpPr txBox="1"/>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47" name="Shape 147"/>
        <p:cNvGrpSpPr/>
        <p:nvPr/>
      </p:nvGrpSpPr>
      <p:grpSpPr>
        <a:xfrm>
          <a:off x="0" y="0"/>
          <a:ext cx="0" cy="0"/>
          <a:chOff x="0" y="0"/>
          <a:chExt cx="0" cy="0"/>
        </a:xfrm>
      </p:grpSpPr>
      <p:sp>
        <p:nvSpPr>
          <p:cNvPr id="148" name="Google Shape;148;p23"/>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51" name="Google Shape;151;p23"/>
          <p:cNvSpPr txBox="1"/>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accent4"/>
              </a:buClr>
              <a:buSzPts val="5400"/>
              <a:buFont typeface="Trebuchet MS" panose="020B0603020202020204"/>
              <a:buNone/>
              <a:defRPr sz="5400">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52"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154" name="Google Shape;154;p24"/>
          <p:cNvPicPr preferRelativeResize="0"/>
          <p:nvPr/>
        </p:nvPicPr>
        <p:blipFill rotWithShape="1">
          <a:blip r:embed="rId2"/>
          <a:srcRect r="3634" b="1257"/>
          <a:stretch>
            <a:fillRect/>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56"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58" name="Google Shape;158;p25"/>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60" name="Google Shape;160;p25"/>
          <p:cNvSpPr txBox="1"/>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panose="020B0603020202020204"/>
              <a:buNone/>
              <a:defRPr sz="3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2"/>
        </a:solidFill>
        <a:effectLst/>
      </p:bgPr>
    </p:bg>
    <p:spTree>
      <p:nvGrpSpPr>
        <p:cNvPr id="161" name="Shape 161"/>
        <p:cNvGrpSpPr/>
        <p:nvPr/>
      </p:nvGrpSpPr>
      <p:grpSpPr>
        <a:xfrm>
          <a:off x="0" y="0"/>
          <a:ext cx="0" cy="0"/>
          <a:chOff x="0" y="0"/>
          <a:chExt cx="0" cy="0"/>
        </a:xfrm>
      </p:grpSpPr>
      <p:sp>
        <p:nvSpPr>
          <p:cNvPr id="162" name="Google Shape;162;p26"/>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64"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66" name="Google Shape;166;p27"/>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68"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services and materials provided by Boston Consulting Group (BCG) are subject to BCG's Standard Terms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to update these materials after the date hereof, notwithstanding that such information may become outdated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or inaccurate.</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None/>
            </a:pPr>
            <a:endParaRPr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SzPts val="900"/>
              <a:buFont typeface="Trebuchet MS" panose="020B0603020202020204"/>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panose="020B0603020202020204"/>
              <a:buNone/>
            </a:pPr>
            <a:r>
              <a:rPr lang="en-US" sz="5100">
                <a:solidFill>
                  <a:schemeClr val="dk2"/>
                </a:solidFill>
                <a:latin typeface="Trebuchet MS" panose="020B0603020202020204"/>
                <a:ea typeface="Trebuchet MS" panose="020B0603020202020204"/>
                <a:cs typeface="Trebuchet MS" panose="020B0603020202020204"/>
                <a:sym typeface="Trebuchet MS" panose="020B0603020202020204"/>
              </a:rPr>
              <a:t>Disclaimer</a:t>
            </a:r>
            <a:endParaRPr lang="en-US" sz="51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2"/>
          <a:srcRect/>
          <a:stretch>
            <a:fill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panose="020B0603020202020204"/>
                <a:ea typeface="Trebuchet MS" panose="020B0603020202020204"/>
                <a:cs typeface="Trebuchet MS" panose="020B0603020202020204"/>
                <a:sym typeface="Trebuchet MS" panose="020B0603020202020204"/>
              </a:rPr>
              <a:t>bcg.com</a:t>
            </a:r>
            <a:endParaRPr lang="en-US"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79"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panose="020B0603020202020204"/>
                <a:buNone/>
              </a:pPr>
              <a:endParaRPr sz="1800" b="0" i="0" u="none" strike="noStrike" cap="none">
                <a:solidFill>
                  <a:srgbClr val="575757"/>
                </a:solidFill>
                <a:latin typeface="Trebuchet MS" panose="020B0603020202020204"/>
                <a:ea typeface="Trebuchet MS" panose="020B0603020202020204"/>
                <a:cs typeface="Trebuchet MS" panose="020B0603020202020204"/>
                <a:sym typeface="Trebuchet MS" panose="020B0603020202020204"/>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1. xxxx  2. xxxx  3. List footnotes in numerical order. Footnote numbers are not bracketed. Use 10pt font</a:t>
              </a:r>
              <a:endPar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Note: Do not put a period at the end of the note or the source</a:t>
              </a:r>
              <a:endPar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Source: Include a source for every chart that you use. Separate sources with a semicolon; BCG-related sources go at the end</a:t>
              </a:r>
              <a:endPar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grpSp>
      <p:sp>
        <p:nvSpPr>
          <p:cNvPr id="226" name="Google Shape;226;p30"/>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228"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230" name="Google Shape;230;p31"/>
          <p:cNvPicPr preferRelativeResize="0"/>
          <p:nvPr/>
        </p:nvPicPr>
        <p:blipFill rotWithShape="1">
          <a:blip r:embed="rId2"/>
          <a:srcRect l="1731" t="8741" r="102" b="27"/>
          <a:stretch>
            <a:fillRect/>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srcRect b="23056"/>
          <a:stretch>
            <a:fillRect/>
          </a:stretch>
        </p:blipFill>
        <p:spPr>
          <a:xfrm flipH="1">
            <a:off x="0" y="0"/>
            <a:ext cx="12192000" cy="5276850"/>
          </a:xfrm>
          <a:prstGeom prst="rect">
            <a:avLst/>
          </a:prstGeom>
          <a:noFill/>
          <a:ln>
            <a:noFill/>
          </a:ln>
        </p:spPr>
      </p:pic>
      <p:sp>
        <p:nvSpPr>
          <p:cNvPr id="232" name="Google Shape;232;p3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234" name="Google Shape;234;p31"/>
          <p:cNvSpPr txBox="1"/>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p:txBody>
      </p:sp>
      <p:sp>
        <p:nvSpPr>
          <p:cNvPr id="235" name="Google Shape;235;p31"/>
          <p:cNvSpPr txBox="1"/>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36" name="Google Shape;236;p31"/>
          <p:cNvSpPr txBox="1"/>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32" name="Shape 32"/>
        <p:cNvGrpSpPr/>
        <p:nvPr/>
      </p:nvGrpSpPr>
      <p:grpSpPr>
        <a:xfrm>
          <a:off x="0" y="0"/>
          <a:ext cx="0" cy="0"/>
          <a:chOff x="0" y="0"/>
          <a:chExt cx="0" cy="0"/>
        </a:xfrm>
      </p:grpSpPr>
      <p:sp>
        <p:nvSpPr>
          <p:cNvPr id="33" name="Google Shape;33;p5"/>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5" name="Google Shape;35;p5"/>
          <p:cNvSpPr txBox="1"/>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238" name="Shape 238"/>
        <p:cNvGrpSpPr/>
        <p:nvPr/>
      </p:nvGrpSpPr>
      <p:grpSpPr>
        <a:xfrm>
          <a:off x="0" y="0"/>
          <a:ext cx="0" cy="0"/>
          <a:chOff x="0" y="0"/>
          <a:chExt cx="0" cy="0"/>
        </a:xfrm>
      </p:grpSpPr>
      <p:sp>
        <p:nvSpPr>
          <p:cNvPr id="239" name="Google Shape;239;p32"/>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41" name="Google Shape;241;p32"/>
          <p:cNvSpPr txBox="1"/>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242" name="Shape 242"/>
        <p:cNvGrpSpPr/>
        <p:nvPr/>
      </p:nvGrpSpPr>
      <p:grpSpPr>
        <a:xfrm>
          <a:off x="0" y="0"/>
          <a:ext cx="0" cy="0"/>
          <a:chOff x="0" y="0"/>
          <a:chExt cx="0" cy="0"/>
        </a:xfrm>
      </p:grpSpPr>
      <p:sp>
        <p:nvSpPr>
          <p:cNvPr id="243" name="Google Shape;243;p33"/>
          <p:cNvSpPr txBox="1"/>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3"/>
          <p:cNvSpPr txBox="1"/>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246" name="Shape 246"/>
        <p:cNvGrpSpPr/>
        <p:nvPr/>
      </p:nvGrpSpPr>
      <p:grpSpPr>
        <a:xfrm>
          <a:off x="0" y="0"/>
          <a:ext cx="0" cy="0"/>
          <a:chOff x="0" y="0"/>
          <a:chExt cx="0" cy="0"/>
        </a:xfrm>
      </p:grpSpPr>
      <p:sp>
        <p:nvSpPr>
          <p:cNvPr id="247" name="Google Shape;247;p34"/>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50" name="Google Shape;250;p34"/>
          <p:cNvSpPr txBox="1"/>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51" name="Google Shape;251;p34"/>
          <p:cNvSpPr txBox="1"/>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panose="020B0603020202020204"/>
              <a:buNone/>
              <a:defRPr sz="2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252" name="Shape 252"/>
        <p:cNvGrpSpPr/>
        <p:nvPr/>
      </p:nvGrpSpPr>
      <p:grpSpPr>
        <a:xfrm>
          <a:off x="0" y="0"/>
          <a:ext cx="0" cy="0"/>
          <a:chOff x="0" y="0"/>
          <a:chExt cx="0" cy="0"/>
        </a:xfrm>
      </p:grpSpPr>
      <p:sp>
        <p:nvSpPr>
          <p:cNvPr id="253" name="Google Shape;253;p35"/>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55" name="Google Shape;255;p35"/>
          <p:cNvSpPr txBox="1"/>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000"/>
              </a:lnSpc>
              <a:spcBef>
                <a:spcPts val="0"/>
              </a:spcBef>
              <a:spcAft>
                <a:spcPts val="0"/>
              </a:spcAft>
              <a:buClr>
                <a:schemeClr val="dk2"/>
              </a:buClr>
              <a:buSzPts val="5400"/>
              <a:buFont typeface="Trebuchet MS" panose="020B0603020202020204"/>
              <a:buNone/>
              <a:defRPr sz="5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257" name="Shape 257"/>
        <p:cNvGrpSpPr/>
        <p:nvPr/>
      </p:nvGrpSpPr>
      <p:grpSpPr>
        <a:xfrm>
          <a:off x="0" y="0"/>
          <a:ext cx="0" cy="0"/>
          <a:chOff x="0" y="0"/>
          <a:chExt cx="0" cy="0"/>
        </a:xfrm>
      </p:grpSpPr>
      <p:sp>
        <p:nvSpPr>
          <p:cNvPr id="258" name="Google Shape;258;p36"/>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36"/>
          <p:cNvSpPr txBox="1"/>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panose="020B0603020202020204"/>
              <a:buNone/>
              <a:defRPr sz="5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261" name="Shape 261"/>
        <p:cNvGrpSpPr/>
        <p:nvPr/>
      </p:nvGrpSpPr>
      <p:grpSpPr>
        <a:xfrm>
          <a:off x="0" y="0"/>
          <a:ext cx="0" cy="0"/>
          <a:chOff x="0" y="0"/>
          <a:chExt cx="0" cy="0"/>
        </a:xfrm>
      </p:grpSpPr>
      <p:pic>
        <p:nvPicPr>
          <p:cNvPr id="262" name="Google Shape;262;p37"/>
          <p:cNvPicPr preferRelativeResize="0"/>
          <p:nvPr/>
        </p:nvPicPr>
        <p:blipFill rotWithShape="1">
          <a:blip r:embed="rId2"/>
          <a:srcRect l="29398" t="8741" r="101" b="27"/>
          <a:stretch>
            <a:fillRect/>
          </a:stretch>
        </p:blipFill>
        <p:spPr>
          <a:xfrm rot="10800000" flipH="1">
            <a:off x="4064994" y="0"/>
            <a:ext cx="416951" cy="6858000"/>
          </a:xfrm>
          <a:prstGeom prst="rect">
            <a:avLst/>
          </a:prstGeom>
          <a:noFill/>
          <a:ln>
            <a:noFill/>
          </a:ln>
        </p:spPr>
      </p:pic>
      <p:sp>
        <p:nvSpPr>
          <p:cNvPr id="263" name="Google Shape;263;p37"/>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67" name="Google Shape;267;p37"/>
          <p:cNvSpPr txBox="1"/>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panose="020B0603020202020204"/>
              <a:buNone/>
              <a:defRPr sz="2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268" name="Shape 268"/>
        <p:cNvGrpSpPr/>
        <p:nvPr/>
      </p:nvGrpSpPr>
      <p:grpSpPr>
        <a:xfrm>
          <a:off x="0" y="0"/>
          <a:ext cx="0" cy="0"/>
          <a:chOff x="0" y="0"/>
          <a:chExt cx="0" cy="0"/>
        </a:xfrm>
      </p:grpSpPr>
      <p:pic>
        <p:nvPicPr>
          <p:cNvPr id="269" name="Google Shape;269;p38"/>
          <p:cNvPicPr preferRelativeResize="0"/>
          <p:nvPr/>
        </p:nvPicPr>
        <p:blipFill rotWithShape="1">
          <a:blip r:embed="rId2"/>
          <a:srcRect l="29398" t="8741" r="101" b="27"/>
          <a:stretch>
            <a:fillRect/>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1" name="Google Shape;271;p38"/>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4" name="Google Shape;274;p38"/>
          <p:cNvSpPr txBox="1"/>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2"/>
          <a:srcRect l="29398" t="8741" r="101" b="27"/>
          <a:stretch>
            <a:fillRect/>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8" name="Google Shape;278;p39"/>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1" name="Google Shape;281;p39"/>
          <p:cNvSpPr txBox="1"/>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282" name="Shape 282"/>
        <p:cNvGrpSpPr/>
        <p:nvPr/>
      </p:nvGrpSpPr>
      <p:grpSpPr>
        <a:xfrm>
          <a:off x="0" y="0"/>
          <a:ext cx="0" cy="0"/>
          <a:chOff x="0" y="0"/>
          <a:chExt cx="0" cy="0"/>
        </a:xfrm>
      </p:grpSpPr>
      <p:pic>
        <p:nvPicPr>
          <p:cNvPr id="283" name="Google Shape;283;p40"/>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284" name="Google Shape;284;p40"/>
          <p:cNvSpPr txBox="1"/>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panose="020B0603020202020204"/>
              <a:buNone/>
              <a:defRPr sz="2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6" name="Google Shape;286;p40"/>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289" name="Shape 289"/>
        <p:cNvGrpSpPr/>
        <p:nvPr/>
      </p:nvGrpSpPr>
      <p:grpSpPr>
        <a:xfrm>
          <a:off x="0" y="0"/>
          <a:ext cx="0" cy="0"/>
          <a:chOff x="0" y="0"/>
          <a:chExt cx="0" cy="0"/>
        </a:xfrm>
      </p:grpSpPr>
      <p:pic>
        <p:nvPicPr>
          <p:cNvPr id="290" name="Google Shape;290;p41"/>
          <p:cNvPicPr preferRelativeResize="0"/>
          <p:nvPr/>
        </p:nvPicPr>
        <p:blipFill rotWithShape="1">
          <a:blip r:embed="rId2"/>
          <a:srcRect l="29398" t="8741" r="101" b="27"/>
          <a:stretch>
            <a:fillRect/>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92" name="Google Shape;292;p41"/>
          <p:cNvSpPr/>
          <p:nvPr>
            <p:ph type="pic" idx="2"/>
          </p:nvPr>
        </p:nvSpPr>
        <p:spPr>
          <a:xfrm>
            <a:off x="6092021" y="0"/>
            <a:ext cx="6099977" cy="6858000"/>
          </a:xfrm>
          <a:prstGeom prst="rect">
            <a:avLst/>
          </a:prstGeom>
          <a:noFill/>
          <a:ln>
            <a:noFill/>
          </a:ln>
        </p:spPr>
      </p:sp>
      <p:sp>
        <p:nvSpPr>
          <p:cNvPr id="293" name="Google Shape;293;p41"/>
          <p:cNvSpPr txBox="1"/>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95" name="Google Shape;295;p41"/>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36" name="Shape 36"/>
        <p:cNvGrpSpPr/>
        <p:nvPr/>
      </p:nvGrpSpPr>
      <p:grpSpPr>
        <a:xfrm>
          <a:off x="0" y="0"/>
          <a:ext cx="0" cy="0"/>
          <a:chOff x="0" y="0"/>
          <a:chExt cx="0" cy="0"/>
        </a:xfrm>
      </p:grpSpPr>
      <p:sp>
        <p:nvSpPr>
          <p:cNvPr id="37" name="Google Shape;37;p6"/>
          <p:cNvSpPr txBox="1"/>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panose="020B0603020202020204"/>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297" name="Shape 297"/>
        <p:cNvGrpSpPr/>
        <p:nvPr/>
      </p:nvGrpSpPr>
      <p:grpSpPr>
        <a:xfrm>
          <a:off x="0" y="0"/>
          <a:ext cx="0" cy="0"/>
          <a:chOff x="0" y="0"/>
          <a:chExt cx="0" cy="0"/>
        </a:xfrm>
      </p:grpSpPr>
      <p:pic>
        <p:nvPicPr>
          <p:cNvPr id="298" name="Google Shape;298;p42"/>
          <p:cNvPicPr preferRelativeResize="0"/>
          <p:nvPr/>
        </p:nvPicPr>
        <p:blipFill rotWithShape="1">
          <a:blip r:embed="rId2"/>
          <a:srcRect l="29398" t="8741" r="101" b="27"/>
          <a:stretch>
            <a:fillRect/>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00" name="Google Shape;300;p42"/>
          <p:cNvSpPr/>
          <p:nvPr>
            <p:ph type="pic" idx="2"/>
          </p:nvPr>
        </p:nvSpPr>
        <p:spPr>
          <a:xfrm>
            <a:off x="7820025" y="0"/>
            <a:ext cx="4371975" cy="6858000"/>
          </a:xfrm>
          <a:prstGeom prst="rect">
            <a:avLst/>
          </a:prstGeom>
          <a:noFill/>
          <a:ln>
            <a:noFill/>
          </a:ln>
        </p:spPr>
      </p:sp>
      <p:sp>
        <p:nvSpPr>
          <p:cNvPr id="301" name="Google Shape;301;p42"/>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03" name="Google Shape;303;p42"/>
          <p:cNvSpPr txBox="1"/>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305"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07" name="Google Shape;307;p43"/>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10" name="Google Shape;310;p43"/>
          <p:cNvSpPr txBox="1"/>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panose="020B0603020202020204"/>
              <a:buNone/>
              <a:defRPr sz="2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1" name="Google Shape;311;p43"/>
          <p:cNvPicPr preferRelativeResize="0"/>
          <p:nvPr/>
        </p:nvPicPr>
        <p:blipFill rotWithShape="1">
          <a:blip r:embed="rId2"/>
          <a:srcRect/>
          <a:stretch>
            <a:fill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312"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14" name="Google Shape;314;p44"/>
          <p:cNvSpPr txBox="1"/>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panose="020B0603020202020204"/>
              <a:buNone/>
              <a:defRPr>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4"/>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18" name="Google Shape;318;p44"/>
          <p:cNvPicPr preferRelativeResize="0"/>
          <p:nvPr/>
        </p:nvPicPr>
        <p:blipFill rotWithShape="1">
          <a:blip r:embed="rId2"/>
          <a:srcRect t="6216" b="7715"/>
          <a:stretch>
            <a:fill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319"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21" name="Google Shape;321;p45"/>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24" name="Google Shape;324;p45"/>
          <p:cNvSpPr txBox="1"/>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panose="020B0603020202020204"/>
              <a:buNone/>
              <a:defRPr sz="4400" b="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25" name="Google Shape;325;p45"/>
          <p:cNvPicPr preferRelativeResize="0"/>
          <p:nvPr/>
        </p:nvPicPr>
        <p:blipFill rotWithShape="1">
          <a:blip r:embed="rId2"/>
          <a:srcRect/>
          <a:stretch>
            <a:fill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326"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28" name="Google Shape;328;p46"/>
          <p:cNvSpPr txBox="1"/>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panose="020B0603020202020204"/>
              <a:buNone/>
              <a:defRPr sz="4400" b="0">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6"/>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32" name="Google Shape;332;p46"/>
          <p:cNvPicPr preferRelativeResize="0"/>
          <p:nvPr/>
        </p:nvPicPr>
        <p:blipFill rotWithShape="1">
          <a:blip r:embed="rId2"/>
          <a:srcRect t="7561" b="6867"/>
          <a:stretch>
            <a:fill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333"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35" name="Google Shape;335;p47"/>
          <p:cNvSpPr txBox="1"/>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47"/>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39" name="Google Shape;339;p47"/>
          <p:cNvPicPr preferRelativeResize="0"/>
          <p:nvPr/>
        </p:nvPicPr>
        <p:blipFill rotWithShape="1">
          <a:blip r:embed="rId2"/>
          <a:srcRect/>
          <a:stretch>
            <a:fill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340"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42" name="Google Shape;342;p48"/>
          <p:cNvSpPr txBox="1"/>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panose="020B0603020202020204"/>
              <a:buNone/>
              <a:defRPr>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3" name="Google Shape;343;p48"/>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46" name="Google Shape;346;p48"/>
          <p:cNvPicPr preferRelativeResize="0"/>
          <p:nvPr/>
        </p:nvPicPr>
        <p:blipFill rotWithShape="1">
          <a:blip r:embed="rId2"/>
          <a:srcRect t="9052" b="6866"/>
          <a:stretch>
            <a:fill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347"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9" name="Google Shape;349;p49"/>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2" name="Google Shape;352;p49"/>
          <p:cNvSpPr txBox="1"/>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53" name="Google Shape;353;p49"/>
          <p:cNvPicPr preferRelativeResize="0"/>
          <p:nvPr/>
        </p:nvPicPr>
        <p:blipFill rotWithShape="1">
          <a:blip r:embed="rId2"/>
          <a:srcRect/>
          <a:stretch>
            <a:fill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354"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6" name="Google Shape;356;p50"/>
          <p:cNvSpPr txBox="1"/>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panose="020B0603020202020204"/>
              <a:buNone/>
              <a:defRPr>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7" name="Google Shape;357;p50"/>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60" name="Google Shape;360;p50"/>
          <p:cNvPicPr preferRelativeResize="0"/>
          <p:nvPr/>
        </p:nvPicPr>
        <p:blipFill rotWithShape="1">
          <a:blip r:embed="rId2"/>
          <a:srcRect t="9052" b="6866"/>
          <a:stretch>
            <a:fill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361" name="Shape 361"/>
        <p:cNvGrpSpPr/>
        <p:nvPr/>
      </p:nvGrpSpPr>
      <p:grpSpPr>
        <a:xfrm>
          <a:off x="0" y="0"/>
          <a:ext cx="0" cy="0"/>
          <a:chOff x="0" y="0"/>
          <a:chExt cx="0" cy="0"/>
        </a:xfrm>
      </p:grpSpPr>
      <p:sp>
        <p:nvSpPr>
          <p:cNvPr id="362" name="Google Shape;362;p51"/>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65" name="Google Shape;365;p51"/>
          <p:cNvSpPr txBox="1"/>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40"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2" name="Google Shape;42;p7"/>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panose="020B0603020202020204"/>
              <a:buNone/>
              <a:defRPr sz="32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366" name="Shape 366"/>
        <p:cNvGrpSpPr/>
        <p:nvPr/>
      </p:nvGrpSpPr>
      <p:grpSpPr>
        <a:xfrm>
          <a:off x="0" y="0"/>
          <a:ext cx="0" cy="0"/>
          <a:chOff x="0" y="0"/>
          <a:chExt cx="0" cy="0"/>
        </a:xfrm>
      </p:grpSpPr>
      <p:sp>
        <p:nvSpPr>
          <p:cNvPr id="367" name="Google Shape;367;p52"/>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0" name="Google Shape;370;p52"/>
          <p:cNvSpPr txBox="1"/>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accent4"/>
              </a:buClr>
              <a:buSzPts val="5400"/>
              <a:buFont typeface="Trebuchet MS" panose="020B0603020202020204"/>
              <a:buNone/>
              <a:defRPr sz="5400">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37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3" name="Google Shape;373;p53"/>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74" name="Google Shape;374;p53"/>
          <p:cNvPicPr preferRelativeResize="0"/>
          <p:nvPr/>
        </p:nvPicPr>
        <p:blipFill rotWithShape="1">
          <a:blip r:embed="rId2"/>
          <a:srcRect r="3634" b="1257"/>
          <a:stretch>
            <a:fillRect/>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376"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8" name="Google Shape;378;p54"/>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0" name="Google Shape;380;p54"/>
          <p:cNvSpPr txBox="1"/>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panose="020B0603020202020204"/>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38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panose="020B0603020202020204"/>
              <a:buNone/>
            </a:pPr>
            <a:r>
              <a:rPr lang="en-US" sz="5400">
                <a:solidFill>
                  <a:schemeClr val="dk2"/>
                </a:solidFill>
                <a:latin typeface="Trebuchet MS" panose="020B0603020202020204"/>
                <a:ea typeface="Trebuchet MS" panose="020B0603020202020204"/>
                <a:cs typeface="Trebuchet MS" panose="020B0603020202020204"/>
                <a:sym typeface="Trebuchet MS" panose="020B0603020202020204"/>
              </a:rPr>
              <a:t>Table of contents</a:t>
            </a:r>
            <a:endParaRPr lang="en-US" sz="54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sp>
        <p:nvSpPr>
          <p:cNvPr id="385" name="Google Shape;385;p55"/>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88" name="Google Shape;388;p55"/>
          <p:cNvPicPr preferRelativeResize="0"/>
          <p:nvPr/>
        </p:nvPicPr>
        <p:blipFill rotWithShape="1">
          <a:blip r:embed="rId2"/>
          <a:srcRect/>
          <a:stretch>
            <a:fill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389" name="Shape 389"/>
        <p:cNvGrpSpPr/>
        <p:nvPr/>
      </p:nvGrpSpPr>
      <p:grpSpPr>
        <a:xfrm>
          <a:off x="0" y="0"/>
          <a:ext cx="0" cy="0"/>
          <a:chOff x="0" y="0"/>
          <a:chExt cx="0" cy="0"/>
        </a:xfrm>
      </p:grpSpPr>
      <p:sp>
        <p:nvSpPr>
          <p:cNvPr id="390" name="Google Shape;390;p56"/>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393" name="Shape 393"/>
        <p:cNvGrpSpPr/>
        <p:nvPr/>
      </p:nvGrpSpPr>
      <p:grpSpPr>
        <a:xfrm>
          <a:off x="0" y="0"/>
          <a:ext cx="0" cy="0"/>
          <a:chOff x="0" y="0"/>
          <a:chExt cx="0" cy="0"/>
        </a:xfrm>
      </p:grpSpPr>
      <p:sp>
        <p:nvSpPr>
          <p:cNvPr id="394" name="Google Shape;394;p57"/>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396"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services and materials provided by Boston Consulting Group (BCG) are subject to BCG's Standard Terms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to update these materials after the date hereof, notwithstanding that such information may become outdated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or inaccurate.</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of this document shall be deemed agreement with and consideration for the foregoing.</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None/>
            </a:pPr>
            <a:endParaRPr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SzPts val="900"/>
              <a:buFont typeface="Trebuchet MS" panose="020B0603020202020204"/>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BCG does not provide fairness opinions or valuations of market transactions, and these materials should not be relied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or operating assumptions will clearly impact the analyses and conclusions.</a:t>
            </a:r>
            <a:endParaRPr lang="en-US" sz="900" b="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panose="020B0603020202020204"/>
              <a:buNone/>
            </a:pPr>
            <a:r>
              <a:rPr lang="en-US" sz="5100">
                <a:solidFill>
                  <a:schemeClr val="dk2"/>
                </a:solidFill>
                <a:latin typeface="Trebuchet MS" panose="020B0603020202020204"/>
                <a:ea typeface="Trebuchet MS" panose="020B0603020202020204"/>
                <a:cs typeface="Trebuchet MS" panose="020B0603020202020204"/>
                <a:sym typeface="Trebuchet MS" panose="020B0603020202020204"/>
              </a:rPr>
              <a:t>Disclaimer</a:t>
            </a:r>
            <a:endParaRPr lang="en-US" sz="51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402" name="Shape 402"/>
        <p:cNvGrpSpPr/>
        <p:nvPr/>
      </p:nvGrpSpPr>
      <p:grpSpPr>
        <a:xfrm>
          <a:off x="0" y="0"/>
          <a:ext cx="0" cy="0"/>
          <a:chOff x="0" y="0"/>
          <a:chExt cx="0" cy="0"/>
        </a:xfrm>
      </p:grpSpPr>
      <p:pic>
        <p:nvPicPr>
          <p:cNvPr id="403" name="Google Shape;403;p59"/>
          <p:cNvPicPr preferRelativeResize="0"/>
          <p:nvPr/>
        </p:nvPicPr>
        <p:blipFill rotWithShape="1">
          <a:blip r:embed="rId2"/>
          <a:srcRect/>
          <a:stretch>
            <a:fill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panose="020B0603020202020204"/>
                <a:ea typeface="Trebuchet MS" panose="020B0603020202020204"/>
                <a:cs typeface="Trebuchet MS" panose="020B0603020202020204"/>
                <a:sym typeface="Trebuchet MS" panose="020B0603020202020204"/>
              </a:rPr>
              <a:t>bcg.com</a:t>
            </a:r>
            <a:endParaRPr lang="en-US"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407"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panose="020B0603020202020204"/>
                <a:buNone/>
              </a:pPr>
              <a:endParaRPr sz="1800" b="0" i="0" u="none" strike="noStrike" cap="none">
                <a:solidFill>
                  <a:srgbClr val="575757"/>
                </a:solidFill>
                <a:latin typeface="Trebuchet MS" panose="020B0603020202020204"/>
                <a:ea typeface="Trebuchet MS" panose="020B0603020202020204"/>
                <a:cs typeface="Trebuchet MS" panose="020B0603020202020204"/>
                <a:sym typeface="Trebuchet MS" panose="020B0603020202020204"/>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1. xxxx  2. xxxx  3. List footnotes in numerical order. Footnote numbers are not bracketed. Use 10pt font</a:t>
              </a:r>
              <a:endPar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Note: Do not put a period at the end of the note or the source</a:t>
              </a:r>
              <a:endPar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Source: Include a source for every chart that you use. Separate sources with a semicolon; BCG-related sources go at the end</a:t>
              </a:r>
              <a:endPar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grpSp>
      <p:sp>
        <p:nvSpPr>
          <p:cNvPr id="454" name="Google Shape;454;p60"/>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456"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panose="020B0603020202020204"/>
                <a:ea typeface="Trebuchet MS" panose="020B0603020202020204"/>
                <a:cs typeface="Trebuchet MS" panose="020B0603020202020204"/>
                <a:sym typeface="Trebuchet MS" panose="020B0603020202020204"/>
              </a:rPr>
              <a:t>Agenda</a:t>
            </a:r>
            <a:endParaRPr lang="en-US" sz="5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45" name="Shape 45"/>
        <p:cNvGrpSpPr/>
        <p:nvPr/>
      </p:nvGrpSpPr>
      <p:grpSpPr>
        <a:xfrm>
          <a:off x="0" y="0"/>
          <a:ext cx="0" cy="0"/>
          <a:chOff x="0" y="0"/>
          <a:chExt cx="0" cy="0"/>
        </a:xfrm>
      </p:grpSpPr>
      <p:sp>
        <p:nvSpPr>
          <p:cNvPr id="46" name="Google Shape;46;p8"/>
          <p:cNvSpPr txBox="1"/>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8" name="Google Shape;48;p8"/>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463"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468"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panose="020B0603020202020204"/>
              <a:buNone/>
            </a:pPr>
            <a:r>
              <a:rPr lang="en-US" sz="3400" b="0" i="0" u="none">
                <a:solidFill>
                  <a:schemeClr val="lt1"/>
                </a:solidFill>
                <a:latin typeface="Trebuchet MS" panose="020B0603020202020204"/>
                <a:ea typeface="Trebuchet MS" panose="020B0603020202020204"/>
                <a:cs typeface="Trebuchet MS" panose="020B0603020202020204"/>
                <a:sym typeface="Trebuchet MS" panose="020B0603020202020204"/>
              </a:rPr>
              <a:t>Agenda</a:t>
            </a:r>
            <a:endParaRPr lang="en-US" sz="3400" b="0" i="0" u="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473" name="Shape 473"/>
        <p:cNvGrpSpPr/>
        <p:nvPr/>
      </p:nvGrpSpPr>
      <p:grpSpPr>
        <a:xfrm>
          <a:off x="0" y="0"/>
          <a:ext cx="0" cy="0"/>
          <a:chOff x="0" y="0"/>
          <a:chExt cx="0" cy="0"/>
        </a:xfrm>
      </p:grpSpPr>
      <p:pic>
        <p:nvPicPr>
          <p:cNvPr id="474" name="Google Shape;474;p64"/>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panose="020B0603020202020204"/>
                <a:ea typeface="Trebuchet MS" panose="020B0603020202020204"/>
                <a:cs typeface="Trebuchet MS" panose="020B0603020202020204"/>
                <a:sym typeface="Trebuchet MS" panose="020B0603020202020204"/>
              </a:rPr>
              <a:t>Agenda</a:t>
            </a:r>
            <a:endParaRPr lang="en-US" sz="3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479"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panose="020B0603020202020204"/>
                <a:ea typeface="Trebuchet MS" panose="020B0603020202020204"/>
                <a:cs typeface="Trebuchet MS" panose="020B0603020202020204"/>
                <a:sym typeface="Trebuchet MS" panose="020B0603020202020204"/>
              </a:rPr>
              <a:t>Agenda</a:t>
            </a:r>
            <a:endParaRPr lang="en-US" sz="5400">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485"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489"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panose="020B0603020202020204"/>
              <a:buNone/>
            </a:pPr>
            <a:r>
              <a:rPr lang="en-US" sz="3400" b="0" i="0" u="none">
                <a:solidFill>
                  <a:schemeClr val="accent4"/>
                </a:solidFill>
                <a:latin typeface="Trebuchet MS" panose="020B0603020202020204"/>
                <a:ea typeface="Trebuchet MS" panose="020B0603020202020204"/>
                <a:cs typeface="Trebuchet MS" panose="020B0603020202020204"/>
                <a:sym typeface="Trebuchet MS" panose="020B0603020202020204"/>
              </a:rPr>
              <a:t>Agenda</a:t>
            </a:r>
            <a:endParaRPr lang="en-US" sz="3400" b="0" i="0" u="none">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493" name="Shape 493"/>
        <p:cNvGrpSpPr/>
        <p:nvPr/>
      </p:nvGrpSpPr>
      <p:grpSpPr>
        <a:xfrm>
          <a:off x="0" y="0"/>
          <a:ext cx="0" cy="0"/>
          <a:chOff x="0" y="0"/>
          <a:chExt cx="0" cy="0"/>
        </a:xfrm>
      </p:grpSpPr>
      <p:pic>
        <p:nvPicPr>
          <p:cNvPr id="494" name="Google Shape;494;p68"/>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panose="020B0603020202020204"/>
                <a:ea typeface="Trebuchet MS" panose="020B0603020202020204"/>
                <a:cs typeface="Trebuchet MS" panose="020B0603020202020204"/>
                <a:sym typeface="Trebuchet MS" panose="020B0603020202020204"/>
              </a:rPr>
              <a:t>Agenda</a:t>
            </a:r>
            <a:endParaRPr lang="en-US" sz="2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499"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panose="020B0603020202020204"/>
              <a:buNone/>
            </a:pPr>
            <a:r>
              <a:rPr lang="en-US" sz="5400">
                <a:solidFill>
                  <a:schemeClr val="dk2"/>
                </a:solidFill>
                <a:latin typeface="Trebuchet MS" panose="020B0603020202020204"/>
                <a:ea typeface="Trebuchet MS" panose="020B0603020202020204"/>
                <a:cs typeface="Trebuchet MS" panose="020B0603020202020204"/>
                <a:sym typeface="Trebuchet MS" panose="020B0603020202020204"/>
              </a:rPr>
              <a:t>Table of contents</a:t>
            </a:r>
            <a:endParaRPr lang="en-US" sz="5400">
              <a:solidFill>
                <a:schemeClr val="dk2"/>
              </a:solidFill>
              <a:latin typeface="Trebuchet MS" panose="020B0603020202020204"/>
              <a:ea typeface="Trebuchet MS" panose="020B0603020202020204"/>
              <a:cs typeface="Trebuchet MS" panose="020B0603020202020204"/>
              <a:sym typeface="Trebuchet MS" panose="020B0603020202020204"/>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505" name="Google Shape;505;p69"/>
          <p:cNvPicPr preferRelativeResize="0"/>
          <p:nvPr/>
        </p:nvPicPr>
        <p:blipFill rotWithShape="1">
          <a:blip r:embed="rId2"/>
          <a:srcRect/>
          <a:stretch>
            <a:fill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5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53" name="Google Shape;53;p9"/>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56" name="Shape 56"/>
        <p:cNvGrpSpPr/>
        <p:nvPr/>
      </p:nvGrpSpPr>
      <p:grpSpPr>
        <a:xfrm>
          <a:off x="0" y="0"/>
          <a:ext cx="0" cy="0"/>
          <a:chOff x="0" y="0"/>
          <a:chExt cx="0" cy="0"/>
        </a:xfrm>
      </p:grpSpPr>
      <p:pic>
        <p:nvPicPr>
          <p:cNvPr id="57" name="Google Shape;57;p10"/>
          <p:cNvPicPr preferRelativeResize="0"/>
          <p:nvPr/>
        </p:nvPicPr>
        <p:blipFill rotWithShape="1">
          <a:blip r:embed="rId2"/>
          <a:srcRect l="29398" t="8741" r="101" b="27"/>
          <a:stretch>
            <a:fillRect/>
          </a:stretch>
        </p:blipFill>
        <p:spPr>
          <a:xfrm rot="10800000" flipH="1">
            <a:off x="4064994" y="0"/>
            <a:ext cx="416951" cy="6858000"/>
          </a:xfrm>
          <a:prstGeom prst="rect">
            <a:avLst/>
          </a:prstGeom>
          <a:noFill/>
          <a:ln>
            <a:noFill/>
          </a:ln>
        </p:spPr>
      </p:pic>
      <p:sp>
        <p:nvSpPr>
          <p:cNvPr id="58" name="Google Shape;58;p10"/>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2" name="Google Shape;62;p10"/>
          <p:cNvSpPr txBox="1"/>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panose="020B0603020202020204"/>
              <a:buNone/>
              <a:defRPr sz="32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63" name="Shape 63"/>
        <p:cNvGrpSpPr/>
        <p:nvPr/>
      </p:nvGrpSpPr>
      <p:grpSpPr>
        <a:xfrm>
          <a:off x="0" y="0"/>
          <a:ext cx="0" cy="0"/>
          <a:chOff x="0" y="0"/>
          <a:chExt cx="0" cy="0"/>
        </a:xfrm>
      </p:grpSpPr>
      <p:pic>
        <p:nvPicPr>
          <p:cNvPr id="64" name="Google Shape;64;p11"/>
          <p:cNvPicPr preferRelativeResize="0"/>
          <p:nvPr/>
        </p:nvPicPr>
        <p:blipFill rotWithShape="1">
          <a:blip r:embed="rId2"/>
          <a:srcRect l="29398" t="8741" r="101" b="27"/>
          <a:stretch>
            <a:fillRect/>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6" name="Google Shape;66;p11"/>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9" name="Google Shape;69;p11"/>
          <p:cNvSpPr txBox="1"/>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8" Type="http://schemas.openxmlformats.org/officeDocument/2006/relationships/theme" Target="../theme/theme1.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 name="Shape 10"/>
        <p:cNvGrpSpPr/>
        <p:nvPr/>
      </p:nvGrpSpPr>
      <p:grpSpPr>
        <a:xfrm>
          <a:off x="0" y="0"/>
          <a:ext cx="0" cy="0"/>
          <a:chOff x="0" y="0"/>
          <a:chExt cx="0" cy="0"/>
        </a:xfrm>
      </p:grpSpPr>
      <p:sp>
        <p:nvSpPr>
          <p:cNvPr id="11" name="Google Shape;11;p2"/>
          <p:cNvSpPr txBox="1"/>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fld>
            <a:endParaRPr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3" name="Google Shape;13;p2"/>
          <p:cNvSpPr txBox="1"/>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panose="020B0603020202020204"/>
              <a:buNone/>
              <a:defRPr sz="24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4800" algn="l" rtl="0">
              <a:lnSpc>
                <a:spcPct val="90000"/>
              </a:lnSpc>
              <a:spcBef>
                <a:spcPts val="300"/>
              </a:spcBef>
              <a:spcAft>
                <a:spcPts val="0"/>
              </a:spcAft>
              <a:buClr>
                <a:schemeClr val="dk2"/>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04800" algn="l" rtl="0">
              <a:lnSpc>
                <a:spcPct val="90000"/>
              </a:lnSpc>
              <a:spcBef>
                <a:spcPts val="300"/>
              </a:spcBef>
              <a:spcAft>
                <a:spcPts val="0"/>
              </a:spcAft>
              <a:buClr>
                <a:schemeClr val="dk2"/>
              </a:buClr>
              <a:buSzPts val="1200"/>
              <a:buFont typeface="Trebuchet MS" panose="020B0603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330200" algn="l" rtl="0">
              <a:lnSpc>
                <a:spcPct val="110000"/>
              </a:lnSpc>
              <a:spcBef>
                <a:spcPts val="300"/>
              </a:spcBef>
              <a:spcAft>
                <a:spcPts val="0"/>
              </a:spcAft>
              <a:buClr>
                <a:schemeClr val="dk2"/>
              </a:buClr>
              <a:buSzPts val="1600"/>
              <a:buFont typeface="Arial" panose="020B0604020202020204"/>
              <a:buChar char="​"/>
              <a:defRPr sz="16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4pPr>
            <a:lvl5pPr marL="2286000" marR="0" lvl="4" indent="-330200" algn="l" rtl="0">
              <a:lnSpc>
                <a:spcPct val="100000"/>
              </a:lnSpc>
              <a:spcBef>
                <a:spcPts val="300"/>
              </a:spcBef>
              <a:spcAft>
                <a:spcPts val="0"/>
              </a:spcAft>
              <a:buClr>
                <a:schemeClr val="dk1"/>
              </a:buClr>
              <a:buSzPts val="1600"/>
              <a:buFont typeface="Arial" panose="020B0604020202020204"/>
              <a:buChar char="​"/>
              <a:defRPr sz="1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30200" algn="l" rtl="0">
              <a:lnSpc>
                <a:spcPct val="90000"/>
              </a:lnSpc>
              <a:spcBef>
                <a:spcPts val="300"/>
              </a:spcBef>
              <a:spcAft>
                <a:spcPts val="0"/>
              </a:spcAft>
              <a:buClr>
                <a:schemeClr val="dk2"/>
              </a:buClr>
              <a:buSzPts val="1600"/>
              <a:buFont typeface="Arial" panose="020B0604020202020204"/>
              <a:buChar char="•"/>
              <a:defRPr sz="16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L="3200400" marR="0" lvl="6" indent="-508000" algn="l" rtl="0">
              <a:lnSpc>
                <a:spcPct val="90000"/>
              </a:lnSpc>
              <a:spcBef>
                <a:spcPts val="900"/>
              </a:spcBef>
              <a:spcAft>
                <a:spcPts val="0"/>
              </a:spcAft>
              <a:buClr>
                <a:schemeClr val="dk1"/>
              </a:buClr>
              <a:buSzPts val="4400"/>
              <a:buFont typeface="Arial" panose="020B0604020202020204"/>
              <a:buChar char="​"/>
              <a:defRPr sz="4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L="3657600" marR="0" lvl="7" indent="-571500" algn="l" rtl="0">
              <a:lnSpc>
                <a:spcPct val="90000"/>
              </a:lnSpc>
              <a:spcBef>
                <a:spcPts val="900"/>
              </a:spcBef>
              <a:spcAft>
                <a:spcPts val="0"/>
              </a:spcAft>
              <a:buClr>
                <a:schemeClr val="dk2"/>
              </a:buClr>
              <a:buSzPts val="5400"/>
              <a:buFont typeface="Arial" panose="020B0604020202020204"/>
              <a:buChar char="​"/>
              <a:defRPr sz="54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8pPr>
            <a:lvl9pPr marL="4114800" marR="0" lvl="8" indent="-381000" algn="l" rtl="0">
              <a:lnSpc>
                <a:spcPct val="100000"/>
              </a:lnSpc>
              <a:spcBef>
                <a:spcPts val="0"/>
              </a:spcBef>
              <a:spcAft>
                <a:spcPts val="900"/>
              </a:spcAft>
              <a:buClr>
                <a:schemeClr val="dk2"/>
              </a:buClr>
              <a:buSzPts val="2400"/>
              <a:buFont typeface="Arial" panose="020B0604020202020204"/>
              <a:buChar char="​"/>
              <a:defRPr sz="24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p1"/>
          <p:cNvSpPr txBox="1"/>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panose="020B0603020202020204"/>
              <a:buNone/>
            </a:pPr>
            <a:r>
              <a:rPr lang="en-US">
                <a:solidFill>
                  <a:srgbClr val="D4DF33"/>
                </a:solidFill>
              </a:rPr>
              <a:t>Executive summary </a:t>
            </a:r>
            <a:endParaRPr lang="en-US">
              <a:solidFill>
                <a:srgbClr val="D4DF33"/>
              </a:solidFill>
            </a:endParaRPr>
          </a:p>
        </p:txBody>
      </p:sp>
      <p:sp>
        <p:nvSpPr>
          <p:cNvPr id="512" name="Google Shape;512;p1"/>
          <p:cNvSpPr txBox="1"/>
          <p:nvPr/>
        </p:nvSpPr>
        <p:spPr>
          <a:xfrm>
            <a:off x="3947795" y="277495"/>
            <a:ext cx="8303260" cy="6471920"/>
          </a:xfrm>
          <a:prstGeom prst="rect">
            <a:avLst/>
          </a:prstGeom>
          <a:noFill/>
          <a:ln>
            <a:noFill/>
          </a:ln>
        </p:spPr>
        <p:txBody>
          <a:bodyPr spcFirstLastPara="1" wrap="square" lIns="91425" tIns="45700" rIns="91425" bIns="45700" anchor="t" anchorCtr="0">
            <a:noAutofit/>
          </a:bodyPr>
          <a:lstStyle/>
          <a:p>
            <a:pPr marL="107950" marR="0" lvl="1" indent="0" algn="l" rtl="0">
              <a:lnSpc>
                <a:spcPct val="90000"/>
              </a:lnSpc>
              <a:spcBef>
                <a:spcPts val="0"/>
              </a:spcBef>
              <a:spcAft>
                <a:spcPts val="0"/>
              </a:spcAft>
              <a:buClr>
                <a:srgbClr val="28BA73"/>
              </a:buClr>
              <a:buSzPts val="1600"/>
              <a:buFont typeface="Arial" panose="020B0604020202020204"/>
              <a:buNone/>
            </a:pPr>
            <a:r>
              <a:rPr lang="en-US" sz="1600" u="sng">
                <a:solidFill>
                  <a:schemeClr val="dk1"/>
                </a:solidFill>
                <a:latin typeface="Trebuchet MS" panose="020B0603020202020204"/>
                <a:ea typeface="Trebuchet MS" panose="020B0603020202020204"/>
                <a:cs typeface="Trebuchet MS" panose="020B0603020202020204"/>
                <a:sym typeface="Trebuchet MS" panose="020B0603020202020204"/>
              </a:rPr>
              <a:t>Situation:</a:t>
            </a:r>
            <a:endParaRPr lang="en-US" sz="1600" u="sng">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PowerCo faces rising customer churn as market competition increases, with more options leading customers to switch providers.</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u="sng">
                <a:solidFill>
                  <a:schemeClr val="dk1"/>
                </a:solidFill>
                <a:latin typeface="Trebuchet MS" panose="020B0603020202020204"/>
                <a:ea typeface="Trebuchet MS" panose="020B0603020202020204"/>
                <a:cs typeface="Trebuchet MS" panose="020B0603020202020204"/>
                <a:sym typeface="Trebuchet MS" panose="020B0603020202020204"/>
              </a:rPr>
              <a:t>Complication:</a:t>
            </a:r>
            <a:endParaRPr lang="en-US" sz="1600" u="sng">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Despite a high accuracy of 90%, the model’s low recall (3.3%) means it misses many actual churners, reducing its effectiveness in proactive churn management.</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u="sng">
                <a:solidFill>
                  <a:schemeClr val="dk1"/>
                </a:solidFill>
                <a:latin typeface="Trebuchet MS" panose="020B0603020202020204"/>
                <a:ea typeface="Trebuchet MS" panose="020B0603020202020204"/>
                <a:cs typeface="Trebuchet MS" panose="020B0603020202020204"/>
                <a:sym typeface="Trebuchet MS" panose="020B0603020202020204"/>
              </a:rPr>
              <a:t>Question:</a:t>
            </a:r>
            <a:endParaRPr lang="en-US" sz="1600" u="sng">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How can we improve the model’s ability to identify churners and enhance our churn management strategy?</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Answer:</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u="sng">
                <a:solidFill>
                  <a:schemeClr val="dk1"/>
                </a:solidFill>
                <a:latin typeface="Trebuchet MS" panose="020B0603020202020204"/>
                <a:ea typeface="Trebuchet MS" panose="020B0603020202020204"/>
                <a:cs typeface="Trebuchet MS" panose="020B0603020202020204"/>
                <a:sym typeface="Trebuchet MS" panose="020B0603020202020204"/>
              </a:rPr>
              <a:t>Solution &amp; Impact</a:t>
            </a:r>
            <a:endParaRPr lang="en-US" sz="1600" u="sng">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Rebalance Data</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Use re-sampling techniques to address class imbalance and improve recall.</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Feature Engineering</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Refine features to better capture churn indicators.</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Explore Alternative Models</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Test different algorithms for better handling of imbalanced data.</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Adjust Thresholds</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Fine-tune decision thresholds to increase recall while managing precision.</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u="sng">
                <a:solidFill>
                  <a:schemeClr val="dk1"/>
                </a:solidFill>
                <a:latin typeface="Trebuchet MS" panose="020B0603020202020204"/>
                <a:ea typeface="Trebuchet MS" panose="020B0603020202020204"/>
                <a:cs typeface="Trebuchet MS" panose="020B0603020202020204"/>
                <a:sym typeface="Trebuchet MS" panose="020B0603020202020204"/>
              </a:rPr>
              <a:t>Expected Impact</a:t>
            </a:r>
            <a:endParaRPr lang="en-US" sz="1600" u="sng">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Improved Churn Detection</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Better identification of churners for more effective retention strategies.</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Revenue Preservation</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Recover and preserve potential lost revenue.</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107950" marR="0" lvl="1" indent="0" algn="l" rtl="0">
              <a:lnSpc>
                <a:spcPct val="90000"/>
              </a:lnSpc>
              <a:spcBef>
                <a:spcPts val="0"/>
              </a:spcBef>
              <a:spcAft>
                <a:spcPts val="0"/>
              </a:spcAft>
              <a:buClr>
                <a:srgbClr val="28BA73"/>
              </a:buClr>
              <a:buSzPts val="1600"/>
              <a:buFont typeface="Arial" panose="020B0604020202020204"/>
              <a:buNone/>
            </a:pPr>
            <a:r>
              <a:rPr lang="en-US" sz="1600" b="1">
                <a:solidFill>
                  <a:schemeClr val="dk1"/>
                </a:solidFill>
                <a:latin typeface="Trebuchet MS" panose="020B0603020202020204"/>
                <a:ea typeface="Trebuchet MS" panose="020B0603020202020204"/>
                <a:cs typeface="Trebuchet MS" panose="020B0603020202020204"/>
                <a:sym typeface="Trebuchet MS" panose="020B0603020202020204"/>
              </a:rPr>
              <a:t>Actionable Insights</a:t>
            </a: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 More accurate predictions enable targeted interventions and enhanced retention efforts.</a:t>
            </a:r>
            <a:endParaRPr lang="en-US" sz="16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13" name="Google Shape;513;p1"/>
          <p:cNvSpPr txBox="1"/>
          <p:nvPr/>
        </p:nvSpPr>
        <p:spPr>
          <a:xfrm>
            <a:off x="248285" y="2229485"/>
            <a:ext cx="3136900" cy="451993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sz="1600">
                <a:solidFill>
                  <a:schemeClr val="lt1"/>
                </a:solidFill>
                <a:latin typeface="Trebuchet MS" panose="020B0603020202020204"/>
                <a:ea typeface="Trebuchet MS" panose="020B0603020202020204"/>
                <a:cs typeface="Trebuchet MS" panose="020B0603020202020204"/>
                <a:sym typeface="Trebuchet MS" panose="020B0603020202020204"/>
              </a:rPr>
              <a:t>PowerCo Churn </a:t>
            </a: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Prediction</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300"/>
              </a:spcBef>
              <a:spcAft>
                <a:spcPts val="0"/>
              </a:spcAft>
              <a:buNone/>
            </a:pPr>
            <a:r>
              <a:rPr sz="1600" u="sng">
                <a:solidFill>
                  <a:schemeClr val="lt1"/>
                </a:solidFill>
                <a:latin typeface="Trebuchet MS" panose="020B0603020202020204"/>
                <a:ea typeface="Trebuchet MS" panose="020B0603020202020204"/>
                <a:cs typeface="Trebuchet MS" panose="020B0603020202020204"/>
                <a:sym typeface="Trebuchet MS" panose="020B0603020202020204"/>
              </a:rPr>
              <a:t>Conclusion:</a:t>
            </a:r>
            <a:endParaRPr sz="1600" u="sng">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300"/>
              </a:spcBef>
              <a:spcAft>
                <a:spcPts val="0"/>
              </a:spcAft>
              <a:buNone/>
            </a:pPr>
            <a:r>
              <a:rPr sz="1600">
                <a:solidFill>
                  <a:schemeClr val="lt1"/>
                </a:solidFill>
                <a:latin typeface="Trebuchet MS" panose="020B0603020202020204"/>
                <a:ea typeface="Trebuchet MS" panose="020B0603020202020204"/>
                <a:cs typeface="Trebuchet MS" panose="020B0603020202020204"/>
                <a:sym typeface="Trebuchet MS" panose="020B0603020202020204"/>
              </a:rPr>
              <a:t>Urgent Need: The current churn prediction model is ineffective at identifying churners, risking customer loss and revenue.</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300"/>
              </a:spcBef>
              <a:spcAft>
                <a:spcPts val="0"/>
              </a:spcAft>
              <a:buNone/>
            </a:pP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300"/>
              </a:spcBef>
              <a:spcAft>
                <a:spcPts val="0"/>
              </a:spcAft>
              <a:buNone/>
            </a:pPr>
            <a:r>
              <a:rPr sz="1600" u="sng">
                <a:solidFill>
                  <a:schemeClr val="lt1"/>
                </a:solidFill>
                <a:latin typeface="Trebuchet MS" panose="020B0603020202020204"/>
                <a:ea typeface="Trebuchet MS" panose="020B0603020202020204"/>
                <a:cs typeface="Trebuchet MS" panose="020B0603020202020204"/>
                <a:sym typeface="Trebuchet MS" panose="020B0603020202020204"/>
              </a:rPr>
              <a:t>Supporting Information:</a:t>
            </a:r>
            <a:endParaRPr sz="1600" u="sng">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300"/>
              </a:spcBef>
              <a:spcAft>
                <a:spcPts val="0"/>
              </a:spcAft>
              <a:buNone/>
            </a:pPr>
            <a:r>
              <a:rPr sz="1600" b="1">
                <a:solidFill>
                  <a:schemeClr val="lt1"/>
                </a:solidFill>
                <a:latin typeface="Trebuchet MS" panose="020B0603020202020204"/>
                <a:ea typeface="Trebuchet MS" panose="020B0603020202020204"/>
                <a:cs typeface="Trebuchet MS" panose="020B0603020202020204"/>
                <a:sym typeface="Trebuchet MS" panose="020B0603020202020204"/>
              </a:rPr>
              <a:t>High Accuracy, Low Recall:</a:t>
            </a:r>
            <a:r>
              <a:rPr sz="1600">
                <a:solidFill>
                  <a:schemeClr val="lt1"/>
                </a:solidFill>
                <a:latin typeface="Trebuchet MS" panose="020B0603020202020204"/>
                <a:ea typeface="Trebuchet MS" panose="020B0603020202020204"/>
                <a:cs typeface="Trebuchet MS" panose="020B0603020202020204"/>
                <a:sym typeface="Trebuchet MS" panose="020B0603020202020204"/>
              </a:rPr>
              <a:t> The model shows 90% accuracy but only 3.3% recall, missing many churners.</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300"/>
              </a:spcBef>
              <a:spcAft>
                <a:spcPts val="0"/>
              </a:spcAft>
              <a:buNone/>
            </a:pPr>
            <a:r>
              <a:rPr sz="1600" b="1">
                <a:solidFill>
                  <a:schemeClr val="lt1"/>
                </a:solidFill>
                <a:latin typeface="Trebuchet MS" panose="020B0603020202020204"/>
                <a:ea typeface="Trebuchet MS" panose="020B0603020202020204"/>
                <a:cs typeface="Trebuchet MS" panose="020B0603020202020204"/>
                <a:sym typeface="Trebuchet MS" panose="020B0603020202020204"/>
              </a:rPr>
              <a:t>Competitive Market:</a:t>
            </a:r>
            <a:r>
              <a:rPr sz="1600">
                <a:solidFill>
                  <a:schemeClr val="lt1"/>
                </a:solidFill>
                <a:latin typeface="Trebuchet MS" panose="020B0603020202020204"/>
                <a:ea typeface="Trebuchet MS" panose="020B0603020202020204"/>
                <a:cs typeface="Trebuchet MS" panose="020B0603020202020204"/>
                <a:sym typeface="Trebuchet MS" panose="020B0603020202020204"/>
              </a:rPr>
              <a:t> Increased options for customers are heightening the risk of churn.</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1460</Words>
  <Application>WPS Presentation</Application>
  <PresentationFormat/>
  <Paragraphs>31</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Arial</vt:lpstr>
      <vt:lpstr>Trebuchet MS</vt:lpstr>
      <vt:lpstr>Microsoft YaHei</vt:lpstr>
      <vt:lpstr>Arial Unicode MS</vt:lpstr>
      <vt:lpstr>BCG Grid 16:9</vt:lpstr>
      <vt:lpstr>Executive summary best 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bhuva</cp:lastModifiedBy>
  <cp:revision>3</cp:revision>
  <dcterms:created xsi:type="dcterms:W3CDTF">2024-09-14T21:04:15Z</dcterms:created>
  <dcterms:modified xsi:type="dcterms:W3CDTF">2024-09-14T21:12:22Z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ICV">
    <vt:lpwstr>18D73A3452C74AAFACFE9336841ED821_13</vt:lpwstr>
  </property>
  <property fmtid="{D5CDD505-2E9C-101B-9397-08002B2CF9AE}" pid="8" name="KSOProductBuildVer">
    <vt:lpwstr>1033-12.2.0.17562</vt:lpwstr>
  </property>
</Properties>
</file>