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60" r:id="rId4"/>
    <p:sldId id="261" r:id="rId5"/>
    <p:sldId id="262" r:id="rId6"/>
    <p:sldId id="263" r:id="rId7"/>
    <p:sldId id="264" r:id="rId8"/>
    <p:sldId id="265" r:id="rId9"/>
    <p:sldId id="268" r:id="rId10"/>
    <p:sldId id="26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5" d="100"/>
          <a:sy n="65" d="100"/>
        </p:scale>
        <p:origin x="85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4/12/2024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4/12/2024</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B84F3-8C5D-26D2-1349-1EBE40D02B60}"/>
              </a:ext>
            </a:extLst>
          </p:cNvPr>
          <p:cNvSpPr>
            <a:spLocks noGrp="1"/>
          </p:cNvSpPr>
          <p:nvPr>
            <p:ph type="ctrTitle"/>
          </p:nvPr>
        </p:nvSpPr>
        <p:spPr>
          <a:xfrm>
            <a:off x="1751012" y="1300786"/>
            <a:ext cx="8689976" cy="1796376"/>
          </a:xfrm>
        </p:spPr>
        <p:txBody>
          <a:bodyPr>
            <a:normAutofit fontScale="90000"/>
          </a:bodyPr>
          <a:lstStyle/>
          <a:p>
            <a:r>
              <a:rPr lang="en-US" sz="6600" dirty="0"/>
              <a:t>image to text generator.</a:t>
            </a:r>
            <a:br>
              <a:rPr lang="en-US" sz="6600" dirty="0"/>
            </a:br>
            <a:r>
              <a:rPr lang="en-US" sz="1600" b="0" i="0" dirty="0">
                <a:solidFill>
                  <a:srgbClr val="0D0D0D"/>
                </a:solidFill>
                <a:effectLst/>
                <a:latin typeface="Söhne"/>
              </a:rPr>
              <a:t>Subtitle: Exploring Convolutional Neural Networks for Image Recognition and Text Generation</a:t>
            </a:r>
            <a:endParaRPr lang="en-US" sz="1600" dirty="0"/>
          </a:p>
        </p:txBody>
      </p:sp>
      <p:sp>
        <p:nvSpPr>
          <p:cNvPr id="3" name="Subtitle 2">
            <a:extLst>
              <a:ext uri="{FF2B5EF4-FFF2-40B4-BE49-F238E27FC236}">
                <a16:creationId xmlns:a16="http://schemas.microsoft.com/office/drawing/2014/main" id="{D99895D7-A03E-7DE3-AAFE-359179DE147B}"/>
              </a:ext>
            </a:extLst>
          </p:cNvPr>
          <p:cNvSpPr>
            <a:spLocks noGrp="1"/>
          </p:cNvSpPr>
          <p:nvPr>
            <p:ph type="subTitle" idx="1"/>
          </p:nvPr>
        </p:nvSpPr>
        <p:spPr>
          <a:xfrm>
            <a:off x="1751012" y="3886200"/>
            <a:ext cx="8689976" cy="1796376"/>
          </a:xfrm>
        </p:spPr>
        <p:txBody>
          <a:bodyPr>
            <a:normAutofit fontScale="25000" lnSpcReduction="20000"/>
          </a:bodyPr>
          <a:lstStyle/>
          <a:p>
            <a:r>
              <a:rPr lang="en-US" sz="6400" dirty="0">
                <a:solidFill>
                  <a:schemeClr val="tx1"/>
                </a:solidFill>
                <a:latin typeface="Bahnschrift SemiBold Condensed" panose="020B0502040204020203" pitchFamily="34" charset="0"/>
              </a:rPr>
              <a:t>     By:</a:t>
            </a:r>
          </a:p>
          <a:p>
            <a:r>
              <a:rPr lang="en-US" sz="6400" dirty="0">
                <a:solidFill>
                  <a:schemeClr val="tx1"/>
                </a:solidFill>
                <a:latin typeface="Bahnschrift SemiBold Condensed" panose="020B0502040204020203" pitchFamily="34" charset="0"/>
              </a:rPr>
              <a:t>                       </a:t>
            </a:r>
            <a:r>
              <a:rPr lang="en-US" sz="6400" dirty="0" err="1">
                <a:solidFill>
                  <a:schemeClr val="tx1"/>
                </a:solidFill>
                <a:latin typeface="Bahnschrift SemiBold Condensed" panose="020B0502040204020203" pitchFamily="34" charset="0"/>
              </a:rPr>
              <a:t>s.Rithika</a:t>
            </a:r>
            <a:r>
              <a:rPr lang="en-US" sz="6400" dirty="0">
                <a:solidFill>
                  <a:schemeClr val="tx1"/>
                </a:solidFill>
                <a:latin typeface="Bahnschrift SemiBold Condensed" panose="020B0502040204020203" pitchFamily="34" charset="0"/>
              </a:rPr>
              <a:t>,</a:t>
            </a:r>
          </a:p>
          <a:p>
            <a:r>
              <a:rPr lang="en-US" sz="6400" dirty="0">
                <a:solidFill>
                  <a:schemeClr val="tx1"/>
                </a:solidFill>
                <a:latin typeface="Bahnschrift SemiBold Condensed" panose="020B0502040204020203" pitchFamily="34" charset="0"/>
              </a:rPr>
              <a:t>                             613521104035,</a:t>
            </a:r>
          </a:p>
          <a:p>
            <a:r>
              <a:rPr lang="en-US" sz="6400" dirty="0">
                <a:solidFill>
                  <a:schemeClr val="tx1"/>
                </a:solidFill>
                <a:latin typeface="Bahnschrift SemiBold Condensed" panose="020B0502040204020203" pitchFamily="34" charset="0"/>
              </a:rPr>
              <a:t>                                                                                         Computer science and engineering-third year,</a:t>
            </a:r>
          </a:p>
          <a:p>
            <a:r>
              <a:rPr lang="en-US" sz="6400" dirty="0">
                <a:solidFill>
                  <a:schemeClr val="tx1"/>
                </a:solidFill>
                <a:latin typeface="Bahnschrift SemiBold Condensed" panose="020B0502040204020203" pitchFamily="34" charset="0"/>
              </a:rPr>
              <a:t>                                                                                            Government </a:t>
            </a:r>
            <a:r>
              <a:rPr lang="en-US" sz="6400" dirty="0" err="1">
                <a:solidFill>
                  <a:schemeClr val="tx1"/>
                </a:solidFill>
                <a:latin typeface="Bahnschrift SemiBold Condensed" panose="020B0502040204020203" pitchFamily="34" charset="0"/>
              </a:rPr>
              <a:t>collegeof</a:t>
            </a:r>
            <a:r>
              <a:rPr lang="en-US" sz="6400" dirty="0">
                <a:solidFill>
                  <a:schemeClr val="tx1"/>
                </a:solidFill>
                <a:latin typeface="Bahnschrift SemiBold Condensed" panose="020B0502040204020203" pitchFamily="34" charset="0"/>
              </a:rPr>
              <a:t> engineering-</a:t>
            </a:r>
            <a:r>
              <a:rPr lang="en-US" sz="6400" dirty="0" err="1">
                <a:solidFill>
                  <a:schemeClr val="tx1"/>
                </a:solidFill>
                <a:latin typeface="Bahnschrift SemiBold Condensed" panose="020B0502040204020203" pitchFamily="34" charset="0"/>
              </a:rPr>
              <a:t>dharmapuri</a:t>
            </a:r>
            <a:endParaRPr lang="en-US" sz="6400" dirty="0">
              <a:solidFill>
                <a:schemeClr val="tx1"/>
              </a:solidFill>
              <a:latin typeface="Bahnschrift SemiBold Condensed" panose="020B0502040204020203" pitchFamily="34" charset="0"/>
            </a:endParaRPr>
          </a:p>
          <a:p>
            <a:endParaRPr lang="en-US" sz="2800" dirty="0"/>
          </a:p>
          <a:p>
            <a:endParaRPr lang="en-US" sz="2800" dirty="0"/>
          </a:p>
        </p:txBody>
      </p:sp>
    </p:spTree>
    <p:extLst>
      <p:ext uri="{BB962C8B-B14F-4D97-AF65-F5344CB8AC3E}">
        <p14:creationId xmlns:p14="http://schemas.microsoft.com/office/powerpoint/2010/main" val="3767230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CA9AB-7508-964D-353C-7864C03CD187}"/>
              </a:ext>
            </a:extLst>
          </p:cNvPr>
          <p:cNvSpPr>
            <a:spLocks noGrp="1"/>
          </p:cNvSpPr>
          <p:nvPr>
            <p:ph type="title"/>
          </p:nvPr>
        </p:nvSpPr>
        <p:spPr/>
        <p:txBody>
          <a:bodyPr/>
          <a:lstStyle/>
          <a:p>
            <a:r>
              <a:rPr lang="en-US" dirty="0"/>
              <a:t>Result:</a:t>
            </a:r>
          </a:p>
        </p:txBody>
      </p:sp>
      <p:sp>
        <p:nvSpPr>
          <p:cNvPr id="3" name="Content Placeholder 2">
            <a:extLst>
              <a:ext uri="{FF2B5EF4-FFF2-40B4-BE49-F238E27FC236}">
                <a16:creationId xmlns:a16="http://schemas.microsoft.com/office/drawing/2014/main" id="{6423AC5F-8130-6459-669C-E5445D684048}"/>
              </a:ext>
            </a:extLst>
          </p:cNvPr>
          <p:cNvSpPr>
            <a:spLocks noGrp="1"/>
          </p:cNvSpPr>
          <p:nvPr>
            <p:ph sz="quarter" idx="13"/>
          </p:nvPr>
        </p:nvSpPr>
        <p:spPr/>
        <p:txBody>
          <a:bodyPr/>
          <a:lstStyle/>
          <a:p>
            <a:pPr marL="0" indent="0">
              <a:buNone/>
            </a:pPr>
            <a:r>
              <a:rPr lang="en-US" dirty="0"/>
              <a:t>                        the given program to execute image </a:t>
            </a:r>
            <a:r>
              <a:rPr lang="en-US" dirty="0" err="1"/>
              <a:t>ot</a:t>
            </a:r>
            <a:r>
              <a:rPr lang="en-US" dirty="0"/>
              <a:t> text has been compiled &amp; the output predicts the texts which is present in the image.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thank you.</a:t>
            </a:r>
          </a:p>
        </p:txBody>
      </p:sp>
    </p:spTree>
    <p:extLst>
      <p:ext uri="{BB962C8B-B14F-4D97-AF65-F5344CB8AC3E}">
        <p14:creationId xmlns:p14="http://schemas.microsoft.com/office/powerpoint/2010/main" val="818253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00EEE-B359-FD27-0495-95E67FE6880B}"/>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E8C2BD1C-2C97-E69B-4187-27A638A935A6}"/>
              </a:ext>
            </a:extLst>
          </p:cNvPr>
          <p:cNvSpPr>
            <a:spLocks noGrp="1"/>
          </p:cNvSpPr>
          <p:nvPr>
            <p:ph sz="quarter" idx="13"/>
          </p:nvPr>
        </p:nvSpPr>
        <p:spPr/>
        <p:txBody>
          <a:bodyPr>
            <a:normAutofit/>
          </a:bodyPr>
          <a:lstStyle/>
          <a:p>
            <a:r>
              <a:rPr lang="en-US" sz="1600" dirty="0">
                <a:latin typeface="Bahnschrift SemiBold" panose="020B0502040204020203" pitchFamily="34" charset="0"/>
                <a:ea typeface="Segoe UI Black" panose="020B0A02040204020203" pitchFamily="34" charset="0"/>
              </a:rPr>
              <a:t>Problem statement</a:t>
            </a:r>
          </a:p>
          <a:p>
            <a:r>
              <a:rPr lang="en-US" sz="1600" b="1" i="0" dirty="0">
                <a:solidFill>
                  <a:srgbClr val="0D0D0D"/>
                </a:solidFill>
                <a:effectLst/>
                <a:latin typeface="Bahnschrift SemiBold" panose="020B0502040204020203" pitchFamily="34" charset="0"/>
                <a:ea typeface="Segoe UI Black" panose="020B0A02040204020203" pitchFamily="34" charset="0"/>
              </a:rPr>
              <a:t>Introduction to Image to Text Conversion</a:t>
            </a:r>
            <a:endParaRPr lang="en-US" sz="1600" dirty="0">
              <a:latin typeface="Bahnschrift SemiBold" panose="020B0502040204020203" pitchFamily="34" charset="0"/>
              <a:ea typeface="Segoe UI Black" panose="020B0A02040204020203" pitchFamily="34" charset="0"/>
            </a:endParaRPr>
          </a:p>
          <a:p>
            <a:r>
              <a:rPr lang="en-US" sz="1600" b="1" i="0" dirty="0">
                <a:solidFill>
                  <a:srgbClr val="0D0D0D"/>
                </a:solidFill>
                <a:effectLst/>
                <a:latin typeface="Bahnschrift SemiBold" panose="020B0502040204020203" pitchFamily="34" charset="0"/>
                <a:ea typeface="Segoe UI Black" panose="020B0A02040204020203" pitchFamily="34" charset="0"/>
              </a:rPr>
              <a:t>Understanding Convolutional Neural Networks (CNN)</a:t>
            </a:r>
          </a:p>
          <a:p>
            <a:r>
              <a:rPr lang="en-US" sz="1600" b="1" i="0" dirty="0">
                <a:solidFill>
                  <a:srgbClr val="0D0D0D"/>
                </a:solidFill>
                <a:effectLst/>
                <a:latin typeface="Bahnschrift SemiBold" panose="020B0502040204020203" pitchFamily="34" charset="0"/>
                <a:ea typeface="Segoe UI Black" panose="020B0A02040204020203" pitchFamily="34" charset="0"/>
              </a:rPr>
              <a:t>Image Recognition with CNN</a:t>
            </a:r>
          </a:p>
          <a:p>
            <a:r>
              <a:rPr lang="en-US" sz="1600" b="1" i="0" dirty="0">
                <a:solidFill>
                  <a:srgbClr val="0D0D0D"/>
                </a:solidFill>
                <a:effectLst/>
                <a:latin typeface="Bahnschrift SemiBold" panose="020B0502040204020203" pitchFamily="34" charset="0"/>
                <a:ea typeface="Segoe UI Black" panose="020B0A02040204020203" pitchFamily="34" charset="0"/>
              </a:rPr>
              <a:t>Introduction to Image Captioning</a:t>
            </a:r>
          </a:p>
          <a:p>
            <a:r>
              <a:rPr lang="en-US" sz="1600" b="1" i="0" dirty="0">
                <a:solidFill>
                  <a:srgbClr val="0D0D0D"/>
                </a:solidFill>
                <a:effectLst/>
                <a:latin typeface="Bahnschrift SemiBold" panose="020B0502040204020203" pitchFamily="34" charset="0"/>
              </a:rPr>
              <a:t>Model Training</a:t>
            </a:r>
            <a:endParaRPr lang="en-US" sz="1600" b="1" dirty="0">
              <a:solidFill>
                <a:srgbClr val="0D0D0D"/>
              </a:solidFill>
              <a:latin typeface="Bahnschrift SemiBold" panose="020B0502040204020203" pitchFamily="34" charset="0"/>
              <a:ea typeface="Segoe UI Black" panose="020B0A02040204020203" pitchFamily="34" charset="0"/>
            </a:endParaRPr>
          </a:p>
          <a:p>
            <a:r>
              <a:rPr lang="en-US" sz="1600" b="1" i="0" dirty="0">
                <a:solidFill>
                  <a:srgbClr val="0D0D0D"/>
                </a:solidFill>
                <a:effectLst/>
                <a:latin typeface="Bahnschrift SemiBold" panose="020B0502040204020203" pitchFamily="34" charset="0"/>
              </a:rPr>
              <a:t>Implementation Example</a:t>
            </a:r>
            <a:endParaRPr lang="en-US" sz="1600" b="1" i="0" dirty="0">
              <a:solidFill>
                <a:srgbClr val="0D0D0D"/>
              </a:solidFill>
              <a:effectLst/>
              <a:latin typeface="Bahnschrift SemiBold" panose="020B0502040204020203" pitchFamily="34" charset="0"/>
              <a:ea typeface="Segoe UI Black" panose="020B0A02040204020203" pitchFamily="34" charset="0"/>
            </a:endParaRPr>
          </a:p>
          <a:p>
            <a:r>
              <a:rPr lang="en-US" sz="1600" b="1" i="0" dirty="0">
                <a:solidFill>
                  <a:srgbClr val="0D0D0D"/>
                </a:solidFill>
                <a:effectLst/>
                <a:latin typeface="Bahnschrift SemiBold" panose="020B0502040204020203" pitchFamily="34" charset="0"/>
              </a:rPr>
              <a:t>Results</a:t>
            </a:r>
            <a:endParaRPr lang="en-US" sz="1600" dirty="0">
              <a:latin typeface="Bahnschrift SemiBold" panose="020B0502040204020203" pitchFamily="34" charset="0"/>
              <a:ea typeface="Segoe UI Black" panose="020B0A02040204020203" pitchFamily="34" charset="0"/>
            </a:endParaRPr>
          </a:p>
        </p:txBody>
      </p:sp>
    </p:spTree>
    <p:extLst>
      <p:ext uri="{BB962C8B-B14F-4D97-AF65-F5344CB8AC3E}">
        <p14:creationId xmlns:p14="http://schemas.microsoft.com/office/powerpoint/2010/main" val="467641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50A9B-5780-2001-5995-483EEBC48C30}"/>
              </a:ext>
            </a:extLst>
          </p:cNvPr>
          <p:cNvSpPr>
            <a:spLocks noGrp="1"/>
          </p:cNvSpPr>
          <p:nvPr>
            <p:ph type="title"/>
          </p:nvPr>
        </p:nvSpPr>
        <p:spPr/>
        <p:txBody>
          <a:bodyPr/>
          <a:lstStyle/>
          <a:p>
            <a:r>
              <a:rPr lang="en-US" dirty="0"/>
              <a:t>Objective:</a:t>
            </a:r>
          </a:p>
        </p:txBody>
      </p:sp>
      <p:sp>
        <p:nvSpPr>
          <p:cNvPr id="4" name="Text Placeholder 3">
            <a:extLst>
              <a:ext uri="{FF2B5EF4-FFF2-40B4-BE49-F238E27FC236}">
                <a16:creationId xmlns:a16="http://schemas.microsoft.com/office/drawing/2014/main" id="{1742429C-DEF8-BD12-E08E-48A683664B12}"/>
              </a:ext>
            </a:extLst>
          </p:cNvPr>
          <p:cNvSpPr>
            <a:spLocks noGrp="1"/>
          </p:cNvSpPr>
          <p:nvPr>
            <p:ph type="body" sz="half" idx="2"/>
          </p:nvPr>
        </p:nvSpPr>
        <p:spPr/>
        <p:txBody>
          <a:bodyPr>
            <a:normAutofit/>
          </a:bodyPr>
          <a:lstStyle/>
          <a:p>
            <a:r>
              <a:rPr lang="en-US" sz="2000" b="0" i="0" dirty="0">
                <a:solidFill>
                  <a:srgbClr val="0D0D0D"/>
                </a:solidFill>
                <a:effectLst/>
                <a:latin typeface="Sitka Heading" panose="02000505000000020004" pitchFamily="2" charset="0"/>
              </a:rPr>
              <a:t>Design  and develop a deep learning model capable of generating descriptive text captions for given input images.</a:t>
            </a:r>
          </a:p>
          <a:p>
            <a:r>
              <a:rPr lang="en-US" sz="2800" dirty="0">
                <a:solidFill>
                  <a:srgbClr val="0D0D0D"/>
                </a:solidFill>
                <a:latin typeface="Sitka Heading" panose="02000505000000020004" pitchFamily="2" charset="0"/>
              </a:rPr>
              <a:t>DATASET USED:</a:t>
            </a:r>
          </a:p>
          <a:p>
            <a:r>
              <a:rPr lang="en-US" sz="2000" dirty="0">
                <a:solidFill>
                  <a:srgbClr val="0D0D0D"/>
                </a:solidFill>
                <a:latin typeface="Sitka Heading" panose="02000505000000020004" pitchFamily="2" charset="0"/>
              </a:rPr>
              <a:t>*</a:t>
            </a:r>
            <a:r>
              <a:rPr lang="en-US" sz="2400" b="0" i="0" dirty="0">
                <a:solidFill>
                  <a:srgbClr val="202214"/>
                </a:solidFill>
                <a:effectLst/>
                <a:latin typeface="Inter"/>
              </a:rPr>
              <a:t>Pre-trained VGG16 Model</a:t>
            </a:r>
          </a:p>
          <a:p>
            <a:r>
              <a:rPr lang="en-US" sz="2000" dirty="0">
                <a:solidFill>
                  <a:srgbClr val="0D0D0D"/>
                </a:solidFill>
                <a:latin typeface="Sitka Heading" panose="02000505000000020004" pitchFamily="2" charset="0"/>
              </a:rPr>
              <a:t>.</a:t>
            </a:r>
            <a:endParaRPr lang="en-US" sz="2000" dirty="0">
              <a:latin typeface="Sitka Heading" panose="02000505000000020004" pitchFamily="2" charset="0"/>
            </a:endParaRPr>
          </a:p>
        </p:txBody>
      </p:sp>
      <p:pic>
        <p:nvPicPr>
          <p:cNvPr id="10" name="Picture Placeholder 9">
            <a:extLst>
              <a:ext uri="{FF2B5EF4-FFF2-40B4-BE49-F238E27FC236}">
                <a16:creationId xmlns:a16="http://schemas.microsoft.com/office/drawing/2014/main" id="{67ED4260-BBF6-17E3-40EE-6EFA123D6D91}"/>
              </a:ext>
            </a:extLst>
          </p:cNvPr>
          <p:cNvPicPr>
            <a:picLocks noGrp="1" noChangeAspect="1"/>
          </p:cNvPicPr>
          <p:nvPr>
            <p:ph type="pic" idx="1"/>
          </p:nvPr>
        </p:nvPicPr>
        <p:blipFill>
          <a:blip r:embed="rId2"/>
          <a:srcRect l="29915" r="29915"/>
          <a:stretch>
            <a:fillRect/>
          </a:stretch>
        </p:blipFill>
        <p:spPr/>
      </p:pic>
    </p:spTree>
    <p:extLst>
      <p:ext uri="{BB962C8B-B14F-4D97-AF65-F5344CB8AC3E}">
        <p14:creationId xmlns:p14="http://schemas.microsoft.com/office/powerpoint/2010/main" val="2149878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D0121C2-D6E7-08CC-E77D-DFDA95870078}"/>
              </a:ext>
            </a:extLst>
          </p:cNvPr>
          <p:cNvSpPr txBox="1"/>
          <p:nvPr/>
        </p:nvSpPr>
        <p:spPr>
          <a:xfrm>
            <a:off x="1076632" y="612845"/>
            <a:ext cx="8672052" cy="5940088"/>
          </a:xfrm>
          <a:prstGeom prst="rect">
            <a:avLst/>
          </a:prstGeom>
          <a:noFill/>
        </p:spPr>
        <p:txBody>
          <a:bodyPr wrap="square">
            <a:spAutoFit/>
          </a:bodyPr>
          <a:lstStyle/>
          <a:p>
            <a:pPr algn="l"/>
            <a:r>
              <a:rPr lang="en-US" sz="2000" b="1" i="0" dirty="0">
                <a:solidFill>
                  <a:srgbClr val="0D0D0D"/>
                </a:solidFill>
                <a:effectLst/>
                <a:latin typeface="Söhne"/>
              </a:rPr>
              <a:t>Problem Statement:</a:t>
            </a:r>
            <a:r>
              <a:rPr lang="en-US" sz="2000" b="0" i="0" dirty="0">
                <a:solidFill>
                  <a:srgbClr val="0D0D0D"/>
                </a:solidFill>
                <a:effectLst/>
                <a:latin typeface="Söhne"/>
              </a:rPr>
              <a:t> </a:t>
            </a:r>
          </a:p>
          <a:p>
            <a:pPr algn="l"/>
            <a:r>
              <a:rPr lang="en-US" sz="2000" dirty="0">
                <a:solidFill>
                  <a:srgbClr val="0D0D0D"/>
                </a:solidFill>
                <a:latin typeface="Söhne"/>
              </a:rPr>
              <a:t>                    </a:t>
            </a:r>
            <a:r>
              <a:rPr lang="en-US" sz="2000" b="0" i="0" dirty="0">
                <a:solidFill>
                  <a:srgbClr val="0D0D0D"/>
                </a:solidFill>
                <a:effectLst/>
                <a:latin typeface="Söhne"/>
              </a:rPr>
              <a:t>Given an input image, the task is to automatically generate a human-readable text description that accurately describes the contents and context of the image.</a:t>
            </a:r>
          </a:p>
          <a:p>
            <a:pPr algn="l"/>
            <a:endParaRPr lang="en-US" sz="2000" b="0" i="0" dirty="0">
              <a:solidFill>
                <a:srgbClr val="0D0D0D"/>
              </a:solidFill>
              <a:effectLst/>
              <a:latin typeface="Söhne"/>
            </a:endParaRPr>
          </a:p>
          <a:p>
            <a:pPr algn="l"/>
            <a:r>
              <a:rPr lang="en-US" sz="2000" b="1" i="0" dirty="0">
                <a:solidFill>
                  <a:srgbClr val="0D0D0D"/>
                </a:solidFill>
                <a:effectLst/>
                <a:latin typeface="Söhne"/>
              </a:rPr>
              <a:t>Key Components:</a:t>
            </a:r>
            <a:endParaRPr lang="en-US" sz="2000" b="0" i="0" dirty="0">
              <a:solidFill>
                <a:srgbClr val="0D0D0D"/>
              </a:solidFill>
              <a:effectLst/>
              <a:latin typeface="Söhne"/>
            </a:endParaRPr>
          </a:p>
          <a:p>
            <a:pPr algn="l">
              <a:buFont typeface="+mj-lt"/>
              <a:buAutoNum type="arabicPeriod"/>
            </a:pPr>
            <a:r>
              <a:rPr lang="en-US" sz="2000" b="1" i="0" dirty="0">
                <a:solidFill>
                  <a:srgbClr val="0D0D0D"/>
                </a:solidFill>
                <a:effectLst/>
                <a:latin typeface="Söhne"/>
              </a:rPr>
              <a:t>     Image Input</a:t>
            </a:r>
            <a:r>
              <a:rPr lang="en-US" sz="2000" b="0" i="0" dirty="0">
                <a:solidFill>
                  <a:srgbClr val="0D0D0D"/>
                </a:solidFill>
                <a:effectLst/>
                <a:latin typeface="Söhne"/>
              </a:rPr>
              <a:t>: The model takes an image as input. This image could be of any size and resolution, representing various scenes, objects, or activities.</a:t>
            </a:r>
          </a:p>
          <a:p>
            <a:pPr algn="l">
              <a:buFont typeface="+mj-lt"/>
              <a:buAutoNum type="arabicPeriod"/>
            </a:pPr>
            <a:r>
              <a:rPr lang="en-US" sz="2000" b="1" i="0" dirty="0">
                <a:solidFill>
                  <a:srgbClr val="0D0D0D"/>
                </a:solidFill>
                <a:effectLst/>
                <a:latin typeface="Söhne"/>
              </a:rPr>
              <a:t>     Text Output</a:t>
            </a:r>
            <a:r>
              <a:rPr lang="en-US" sz="2000" b="0" i="0" dirty="0">
                <a:solidFill>
                  <a:srgbClr val="0D0D0D"/>
                </a:solidFill>
                <a:effectLst/>
                <a:latin typeface="Söhne"/>
              </a:rPr>
              <a:t>: The output of the model is a textual description (caption) of the input image. The description should be grammatically correct, coherent, and semantically meaningful.</a:t>
            </a:r>
          </a:p>
          <a:p>
            <a:pPr algn="l">
              <a:buFont typeface="+mj-lt"/>
              <a:buAutoNum type="arabicPeriod"/>
            </a:pPr>
            <a:r>
              <a:rPr lang="en-US" sz="2000" b="1" i="0" dirty="0">
                <a:solidFill>
                  <a:srgbClr val="0D0D0D"/>
                </a:solidFill>
                <a:effectLst/>
                <a:latin typeface="Söhne"/>
              </a:rPr>
              <a:t>     Convolutional Neural Network (CNN)</a:t>
            </a:r>
            <a:r>
              <a:rPr lang="en-US" sz="2000" b="0" i="0" dirty="0">
                <a:solidFill>
                  <a:srgbClr val="0D0D0D"/>
                </a:solidFill>
                <a:effectLst/>
                <a:latin typeface="Söhne"/>
              </a:rPr>
              <a:t>: Utilize a CNN architecture to extract features from the input image. The CNN acts as an encoder, transforming the raw pixel values of the image into a compact representation capturing relevant visual features.</a:t>
            </a:r>
          </a:p>
          <a:p>
            <a:pPr algn="l">
              <a:buFont typeface="+mj-lt"/>
              <a:buAutoNum type="arabicPeriod"/>
            </a:pPr>
            <a:r>
              <a:rPr lang="en-US" sz="2000" b="1" i="0" dirty="0">
                <a:solidFill>
                  <a:srgbClr val="0D0D0D"/>
                </a:solidFill>
                <a:effectLst/>
                <a:latin typeface="Söhne"/>
              </a:rPr>
              <a:t>     Recurrent Neural Network (RNN)</a:t>
            </a:r>
            <a:r>
              <a:rPr lang="en-US" sz="2000" b="0" i="0" dirty="0">
                <a:solidFill>
                  <a:srgbClr val="0D0D0D"/>
                </a:solidFill>
                <a:effectLst/>
                <a:latin typeface="Söhne"/>
              </a:rPr>
              <a:t>: Employ an RNN-based decoder to generate the textual description based on the features extracted by the CNN. The RNN generates the caption word by word, taking into account both the visual features and the context of previously generated words.</a:t>
            </a:r>
          </a:p>
        </p:txBody>
      </p:sp>
    </p:spTree>
    <p:extLst>
      <p:ext uri="{BB962C8B-B14F-4D97-AF65-F5344CB8AC3E}">
        <p14:creationId xmlns:p14="http://schemas.microsoft.com/office/powerpoint/2010/main" val="2561905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1FE9A61-313B-D211-4A02-747407BC077A}"/>
              </a:ext>
            </a:extLst>
          </p:cNvPr>
          <p:cNvSpPr txBox="1"/>
          <p:nvPr/>
        </p:nvSpPr>
        <p:spPr>
          <a:xfrm>
            <a:off x="1519084" y="335845"/>
            <a:ext cx="8922774" cy="6986528"/>
          </a:xfrm>
          <a:prstGeom prst="rect">
            <a:avLst/>
          </a:prstGeom>
          <a:noFill/>
        </p:spPr>
        <p:txBody>
          <a:bodyPr wrap="square">
            <a:spAutoFit/>
          </a:bodyPr>
          <a:lstStyle/>
          <a:p>
            <a:pPr algn="l"/>
            <a:r>
              <a:rPr lang="en-US" sz="2800" b="1" i="0" dirty="0">
                <a:solidFill>
                  <a:srgbClr val="0D0D0D"/>
                </a:solidFill>
                <a:effectLst/>
                <a:latin typeface="Söhne"/>
              </a:rPr>
              <a:t>Introduction to Image-to-Text Converter:</a:t>
            </a:r>
          </a:p>
          <a:p>
            <a:pPr algn="l"/>
            <a:endParaRPr lang="en-US" sz="2000" b="0" i="0" dirty="0">
              <a:solidFill>
                <a:srgbClr val="0D0D0D"/>
              </a:solidFill>
              <a:effectLst/>
              <a:latin typeface="Söhne"/>
            </a:endParaRPr>
          </a:p>
          <a:p>
            <a:pPr algn="l"/>
            <a:r>
              <a:rPr lang="en-US" sz="2000" b="0" i="0" dirty="0">
                <a:solidFill>
                  <a:srgbClr val="0D0D0D"/>
                </a:solidFill>
                <a:effectLst/>
                <a:latin typeface="Söhne"/>
              </a:rPr>
              <a:t>            An image-to-text converter, also known as an image captioning system, is an artificial intelligence (AI) model designed to bridge the gap between the visual and textual domains. It takes an image as input and generates a descriptive text caption that encapsulates the content and context depicted in the image.</a:t>
            </a:r>
          </a:p>
          <a:p>
            <a:pPr algn="l"/>
            <a:endParaRPr lang="en-US" sz="2000" b="0" i="0" dirty="0">
              <a:solidFill>
                <a:srgbClr val="0D0D0D"/>
              </a:solidFill>
              <a:effectLst/>
              <a:latin typeface="Söhne"/>
            </a:endParaRPr>
          </a:p>
          <a:p>
            <a:pPr algn="l"/>
            <a:r>
              <a:rPr lang="en-US" sz="2000" b="1" i="0" dirty="0">
                <a:solidFill>
                  <a:srgbClr val="0D0D0D"/>
                </a:solidFill>
                <a:effectLst/>
                <a:latin typeface="Söhne"/>
              </a:rPr>
              <a:t>How does it Work?</a:t>
            </a:r>
            <a:endParaRPr lang="en-US" sz="2000" b="0" i="0" dirty="0">
              <a:solidFill>
                <a:srgbClr val="0D0D0D"/>
              </a:solidFill>
              <a:effectLst/>
              <a:latin typeface="Söhne"/>
            </a:endParaRPr>
          </a:p>
          <a:p>
            <a:pPr algn="l"/>
            <a:r>
              <a:rPr lang="en-US" sz="2000" b="0" i="0" dirty="0">
                <a:solidFill>
                  <a:srgbClr val="0D0D0D"/>
                </a:solidFill>
                <a:effectLst/>
                <a:latin typeface="Söhne"/>
              </a:rPr>
              <a:t>           At the heart of an image-to-text converter lies a sophisticated neural network architecture, typically composed of two main </a:t>
            </a:r>
            <a:r>
              <a:rPr lang="en-US" sz="2000" dirty="0">
                <a:solidFill>
                  <a:srgbClr val="0D0D0D"/>
                </a:solidFill>
                <a:latin typeface="Söhne"/>
              </a:rPr>
              <a:t>component.</a:t>
            </a:r>
          </a:p>
          <a:p>
            <a:pPr algn="l"/>
            <a:endParaRPr lang="en-US" sz="2000" b="0" i="0" dirty="0">
              <a:solidFill>
                <a:srgbClr val="0D0D0D"/>
              </a:solidFill>
              <a:effectLst/>
              <a:latin typeface="Söhne"/>
            </a:endParaRPr>
          </a:p>
          <a:p>
            <a:pPr algn="l">
              <a:buFont typeface="Arial" panose="020B0604020202020204" pitchFamily="34" charset="0"/>
              <a:buChar char="•"/>
            </a:pPr>
            <a:r>
              <a:rPr lang="en-US" sz="2000" b="1" i="0" dirty="0">
                <a:solidFill>
                  <a:srgbClr val="0D0D0D"/>
                </a:solidFill>
                <a:effectLst/>
                <a:latin typeface="Söhne"/>
              </a:rPr>
              <a:t>      Convolutional Neural Network (CNN)</a:t>
            </a:r>
            <a:r>
              <a:rPr lang="en-US" sz="2000" b="0" i="0" dirty="0">
                <a:solidFill>
                  <a:srgbClr val="0D0D0D"/>
                </a:solidFill>
                <a:effectLst/>
                <a:latin typeface="Söhne"/>
              </a:rPr>
              <a:t>: The CNN serves as the "eyes" of the system, extracting meaningful visual features from the input image. Through multiple layers of convolutions and pooling operations, the CNN learns to identify patterns, shapes, and objects present in the image.</a:t>
            </a:r>
          </a:p>
          <a:p>
            <a:pPr algn="l">
              <a:buFont typeface="Arial" panose="020B0604020202020204" pitchFamily="34" charset="0"/>
              <a:buChar char="•"/>
            </a:pPr>
            <a:endParaRPr lang="en-US" sz="2000" b="0" i="0" dirty="0">
              <a:solidFill>
                <a:srgbClr val="0D0D0D"/>
              </a:solidFill>
              <a:effectLst/>
              <a:latin typeface="Söhne"/>
            </a:endParaRPr>
          </a:p>
          <a:p>
            <a:pPr algn="l">
              <a:buFont typeface="Arial" panose="020B0604020202020204" pitchFamily="34" charset="0"/>
              <a:buChar char="•"/>
            </a:pPr>
            <a:r>
              <a:rPr lang="en-US" sz="2000" b="1" i="0" dirty="0">
                <a:solidFill>
                  <a:srgbClr val="0D0D0D"/>
                </a:solidFill>
                <a:effectLst/>
                <a:latin typeface="Söhne"/>
              </a:rPr>
              <a:t>       Recurrent Neural Network (RNN)</a:t>
            </a:r>
            <a:r>
              <a:rPr lang="en-US" sz="2000" b="0" i="0" dirty="0">
                <a:solidFill>
                  <a:srgbClr val="0D0D0D"/>
                </a:solidFill>
                <a:effectLst/>
                <a:latin typeface="Söhne"/>
              </a:rPr>
              <a:t>: Once the visual features are extracted by the CNN, they are passed on to an RNN-based language model. The RNN acts as the "brain" of the system, generating a textual description of the image one word at a time. </a:t>
            </a:r>
          </a:p>
          <a:p>
            <a:br>
              <a:rPr lang="en-US" sz="2000" dirty="0"/>
            </a:br>
            <a:endParaRPr lang="en-US" sz="2000" dirty="0"/>
          </a:p>
        </p:txBody>
      </p:sp>
    </p:spTree>
    <p:extLst>
      <p:ext uri="{BB962C8B-B14F-4D97-AF65-F5344CB8AC3E}">
        <p14:creationId xmlns:p14="http://schemas.microsoft.com/office/powerpoint/2010/main" val="1544641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D2C3DE-6E0B-100D-8A3A-4DBCD1BD4D15}"/>
              </a:ext>
            </a:extLst>
          </p:cNvPr>
          <p:cNvSpPr txBox="1"/>
          <p:nvPr/>
        </p:nvSpPr>
        <p:spPr>
          <a:xfrm>
            <a:off x="683342" y="632844"/>
            <a:ext cx="10825316" cy="5940088"/>
          </a:xfrm>
          <a:prstGeom prst="rect">
            <a:avLst/>
          </a:prstGeom>
          <a:noFill/>
        </p:spPr>
        <p:txBody>
          <a:bodyPr wrap="square">
            <a:spAutoFit/>
          </a:bodyPr>
          <a:lstStyle/>
          <a:p>
            <a:pPr algn="l"/>
            <a:r>
              <a:rPr lang="en-US" b="1" i="0" dirty="0">
                <a:solidFill>
                  <a:srgbClr val="0D0D0D"/>
                </a:solidFill>
                <a:effectLst/>
                <a:latin typeface="Söhne"/>
              </a:rPr>
              <a:t> </a:t>
            </a:r>
            <a:r>
              <a:rPr lang="en-US" b="1" dirty="0">
                <a:solidFill>
                  <a:srgbClr val="0D0D0D"/>
                </a:solidFill>
                <a:latin typeface="Söhne"/>
              </a:rPr>
              <a:t>Understanding </a:t>
            </a:r>
            <a:r>
              <a:rPr lang="en-US" sz="2000" b="1" i="0" dirty="0">
                <a:solidFill>
                  <a:srgbClr val="0D0D0D"/>
                </a:solidFill>
                <a:effectLst/>
                <a:latin typeface="Söhne"/>
              </a:rPr>
              <a:t>Convolutional Neural Network (CNN)?</a:t>
            </a:r>
            <a:endParaRPr lang="en-US" sz="2000" b="0" i="0" dirty="0">
              <a:solidFill>
                <a:srgbClr val="0D0D0D"/>
              </a:solidFill>
              <a:effectLst/>
              <a:latin typeface="Söhne"/>
            </a:endParaRPr>
          </a:p>
          <a:p>
            <a:pPr algn="l"/>
            <a:r>
              <a:rPr lang="en-US" sz="2000" b="0" i="0" dirty="0">
                <a:solidFill>
                  <a:srgbClr val="0D0D0D"/>
                </a:solidFill>
                <a:effectLst/>
                <a:latin typeface="Söhne"/>
              </a:rPr>
              <a:t>                 A Convolutional Neural Network (CNN) is a type of deep learning model specifically designed for processing structured grid-like data, such as images. It is inspired by the visual processing mechanisms in the human brain and is highly effective for tasks involving image recognition, classification, and segmentation.</a:t>
            </a:r>
          </a:p>
          <a:p>
            <a:pPr algn="l"/>
            <a:endParaRPr lang="en-US" sz="2000" b="0" i="0" dirty="0">
              <a:solidFill>
                <a:srgbClr val="0D0D0D"/>
              </a:solidFill>
              <a:effectLst/>
              <a:latin typeface="Söhne"/>
            </a:endParaRPr>
          </a:p>
          <a:p>
            <a:pPr algn="l"/>
            <a:r>
              <a:rPr lang="en-US" sz="2000" b="1" i="0" dirty="0">
                <a:solidFill>
                  <a:srgbClr val="0D0D0D"/>
                </a:solidFill>
                <a:effectLst/>
                <a:latin typeface="Söhne"/>
              </a:rPr>
              <a:t>Key Components of CNNs:</a:t>
            </a:r>
            <a:endParaRPr lang="en-US" sz="2000" b="0" i="0" dirty="0">
              <a:solidFill>
                <a:srgbClr val="0D0D0D"/>
              </a:solidFill>
              <a:effectLst/>
              <a:latin typeface="Söhne"/>
            </a:endParaRPr>
          </a:p>
          <a:p>
            <a:pPr algn="l">
              <a:buFont typeface="+mj-lt"/>
              <a:buAutoNum type="arabicPeriod"/>
            </a:pPr>
            <a:r>
              <a:rPr lang="en-US" sz="2000" b="1" i="0" dirty="0">
                <a:solidFill>
                  <a:srgbClr val="0D0D0D"/>
                </a:solidFill>
                <a:effectLst/>
                <a:latin typeface="Söhne"/>
              </a:rPr>
              <a:t>Convolutional Layers:</a:t>
            </a:r>
            <a:endParaRPr lang="en-US" sz="2000" b="0" i="0" dirty="0">
              <a:solidFill>
                <a:srgbClr val="0D0D0D"/>
              </a:solidFill>
              <a:effectLst/>
              <a:latin typeface="Söhne"/>
            </a:endParaRPr>
          </a:p>
          <a:p>
            <a:pPr marL="742950" lvl="1" indent="-285750" algn="l">
              <a:buFont typeface="+mj-lt"/>
              <a:buAutoNum type="arabicPeriod"/>
            </a:pPr>
            <a:r>
              <a:rPr lang="en-US" sz="2000" b="0" i="0" dirty="0">
                <a:solidFill>
                  <a:srgbClr val="0D0D0D"/>
                </a:solidFill>
                <a:effectLst/>
                <a:latin typeface="Söhne"/>
              </a:rPr>
              <a:t>Convolutional layers capture local patterns and features in the input image, such as edges, textures, and shapes.</a:t>
            </a:r>
          </a:p>
          <a:p>
            <a:pPr algn="l">
              <a:buFont typeface="+mj-lt"/>
              <a:buAutoNum type="arabicPeriod"/>
            </a:pPr>
            <a:r>
              <a:rPr lang="en-US" sz="2000" b="1" i="0" dirty="0">
                <a:solidFill>
                  <a:srgbClr val="0D0D0D"/>
                </a:solidFill>
                <a:effectLst/>
                <a:latin typeface="Söhne"/>
              </a:rPr>
              <a:t>Pooling Layers:</a:t>
            </a:r>
            <a:endParaRPr lang="en-US" sz="2000" b="0" i="0" dirty="0">
              <a:solidFill>
                <a:srgbClr val="0D0D0D"/>
              </a:solidFill>
              <a:effectLst/>
              <a:latin typeface="Söhne"/>
            </a:endParaRPr>
          </a:p>
          <a:p>
            <a:pPr marL="742950" lvl="1" indent="-285750" algn="l">
              <a:buFont typeface="+mj-lt"/>
              <a:buAutoNum type="arabicPeriod"/>
            </a:pPr>
            <a:r>
              <a:rPr lang="en-US" sz="2000" b="0" i="0" dirty="0">
                <a:solidFill>
                  <a:srgbClr val="0D0D0D"/>
                </a:solidFill>
                <a:effectLst/>
                <a:latin typeface="Söhne"/>
              </a:rPr>
              <a:t>Pooling layers are used to </a:t>
            </a:r>
            <a:r>
              <a:rPr lang="en-US" sz="2000" b="0" i="0" dirty="0" err="1">
                <a:solidFill>
                  <a:srgbClr val="0D0D0D"/>
                </a:solidFill>
                <a:effectLst/>
                <a:latin typeface="Söhne"/>
              </a:rPr>
              <a:t>downsample</a:t>
            </a:r>
            <a:r>
              <a:rPr lang="en-US" sz="2000" b="0" i="0" dirty="0">
                <a:solidFill>
                  <a:srgbClr val="0D0D0D"/>
                </a:solidFill>
                <a:effectLst/>
                <a:latin typeface="Söhne"/>
              </a:rPr>
              <a:t> the spatial dimensions of feature maps generated by convolutional layers.</a:t>
            </a:r>
          </a:p>
          <a:p>
            <a:pPr algn="l">
              <a:buFont typeface="+mj-lt"/>
              <a:buAutoNum type="arabicPeriod"/>
            </a:pPr>
            <a:r>
              <a:rPr lang="en-US" sz="2000" b="1" i="0" dirty="0">
                <a:solidFill>
                  <a:srgbClr val="0D0D0D"/>
                </a:solidFill>
                <a:effectLst/>
                <a:latin typeface="Söhne"/>
              </a:rPr>
              <a:t>Activation Functions:</a:t>
            </a:r>
            <a:endParaRPr lang="en-US" sz="2000" b="0" i="0" dirty="0">
              <a:solidFill>
                <a:srgbClr val="0D0D0D"/>
              </a:solidFill>
              <a:effectLst/>
              <a:latin typeface="Söhne"/>
            </a:endParaRPr>
          </a:p>
          <a:p>
            <a:pPr marL="742950" lvl="1" indent="-285750" algn="l">
              <a:buFont typeface="+mj-lt"/>
              <a:buAutoNum type="arabicPeriod"/>
            </a:pPr>
            <a:r>
              <a:rPr lang="en-US" sz="2000" b="0" i="0" dirty="0">
                <a:solidFill>
                  <a:srgbClr val="0D0D0D"/>
                </a:solidFill>
                <a:effectLst/>
                <a:latin typeface="Söhne"/>
              </a:rPr>
              <a:t>Activation functions, such as </a:t>
            </a:r>
            <a:r>
              <a:rPr lang="en-US" sz="2000" b="0" i="0" dirty="0" err="1">
                <a:solidFill>
                  <a:srgbClr val="0D0D0D"/>
                </a:solidFill>
                <a:effectLst/>
                <a:latin typeface="Söhne"/>
              </a:rPr>
              <a:t>ReLU</a:t>
            </a:r>
            <a:r>
              <a:rPr lang="en-US" sz="2000" b="0" i="0" dirty="0">
                <a:solidFill>
                  <a:srgbClr val="0D0D0D"/>
                </a:solidFill>
                <a:effectLst/>
                <a:latin typeface="Söhne"/>
              </a:rPr>
              <a:t> (Rectified Linear Unit), are applied element-wise to the output of convolutional and pooling layers to introduce non-linearity into the model.</a:t>
            </a:r>
          </a:p>
          <a:p>
            <a:pPr algn="l">
              <a:buFont typeface="+mj-lt"/>
              <a:buAutoNum type="arabicPeriod"/>
            </a:pPr>
            <a:r>
              <a:rPr lang="en-US" sz="2000" b="1" i="0" dirty="0">
                <a:solidFill>
                  <a:srgbClr val="0D0D0D"/>
                </a:solidFill>
                <a:effectLst/>
                <a:latin typeface="Söhne"/>
              </a:rPr>
              <a:t>Fully Connected Layers:</a:t>
            </a:r>
            <a:endParaRPr lang="en-US" sz="2000" b="0" i="0" dirty="0">
              <a:solidFill>
                <a:srgbClr val="0D0D0D"/>
              </a:solidFill>
              <a:effectLst/>
              <a:latin typeface="Söhne"/>
            </a:endParaRPr>
          </a:p>
          <a:p>
            <a:pPr marL="742950" lvl="1" indent="-285750" algn="l">
              <a:buFont typeface="+mj-lt"/>
              <a:buAutoNum type="arabicPeriod"/>
            </a:pPr>
            <a:r>
              <a:rPr lang="en-US" sz="2000" b="0" i="0" dirty="0">
                <a:solidFill>
                  <a:srgbClr val="0D0D0D"/>
                </a:solidFill>
                <a:effectLst/>
                <a:latin typeface="Söhne"/>
              </a:rPr>
              <a:t>Fully connected layers, also known as dense layers, are typically found at the end of CNN architectures.</a:t>
            </a:r>
          </a:p>
        </p:txBody>
      </p:sp>
    </p:spTree>
    <p:extLst>
      <p:ext uri="{BB962C8B-B14F-4D97-AF65-F5344CB8AC3E}">
        <p14:creationId xmlns:p14="http://schemas.microsoft.com/office/powerpoint/2010/main" val="1601969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672D94-2198-DCA7-066F-0589809A5F0F}"/>
              </a:ext>
            </a:extLst>
          </p:cNvPr>
          <p:cNvSpPr txBox="1"/>
          <p:nvPr/>
        </p:nvSpPr>
        <p:spPr>
          <a:xfrm>
            <a:off x="973394" y="958645"/>
            <a:ext cx="10722077" cy="5170646"/>
          </a:xfrm>
          <a:prstGeom prst="rect">
            <a:avLst/>
          </a:prstGeom>
          <a:noFill/>
        </p:spPr>
        <p:txBody>
          <a:bodyPr wrap="square">
            <a:spAutoFit/>
          </a:bodyPr>
          <a:lstStyle/>
          <a:p>
            <a:pPr algn="l"/>
            <a:r>
              <a:rPr lang="en-US" sz="2400" b="0" i="0" dirty="0">
                <a:solidFill>
                  <a:srgbClr val="0D0D0D"/>
                </a:solidFill>
                <a:effectLst/>
                <a:latin typeface="Segoe UI Black" panose="020B0A02040204020203" pitchFamily="34" charset="0"/>
                <a:ea typeface="Segoe UI Black" panose="020B0A02040204020203" pitchFamily="34" charset="0"/>
              </a:rPr>
              <a:t>Image recognition with Convolutional Neural Networks (CNNs) </a:t>
            </a:r>
          </a:p>
          <a:p>
            <a:pPr algn="l"/>
            <a:r>
              <a:rPr lang="en-US" b="0" i="0" dirty="0">
                <a:solidFill>
                  <a:srgbClr val="0D0D0D"/>
                </a:solidFill>
                <a:effectLst/>
                <a:latin typeface="Söhne"/>
              </a:rPr>
              <a:t>              </a:t>
            </a:r>
          </a:p>
          <a:p>
            <a:pPr algn="l"/>
            <a:r>
              <a:rPr lang="en-US" dirty="0">
                <a:solidFill>
                  <a:srgbClr val="0D0D0D"/>
                </a:solidFill>
                <a:latin typeface="Söhne"/>
              </a:rPr>
              <a:t>                                </a:t>
            </a:r>
            <a:r>
              <a:rPr lang="en-US" b="0" i="0" dirty="0">
                <a:solidFill>
                  <a:srgbClr val="0D0D0D"/>
                </a:solidFill>
                <a:effectLst/>
                <a:latin typeface="Söhne"/>
              </a:rPr>
              <a:t>Image recognition with Convolutional Neural Networks (CNNs) is a widely used technique in the field of computer vision. CNNs are particularly effective for tasks such as object recognition, image classification, and image segmentation. Here's a basic outline of how image recognition with CNNs works:</a:t>
            </a:r>
          </a:p>
          <a:p>
            <a:pPr algn="l"/>
            <a:endParaRPr lang="en-US" b="0" i="0" dirty="0">
              <a:solidFill>
                <a:srgbClr val="0D0D0D"/>
              </a:solidFill>
              <a:effectLst/>
              <a:latin typeface="Söhne"/>
            </a:endParaRPr>
          </a:p>
          <a:p>
            <a:pPr algn="l"/>
            <a:r>
              <a:rPr lang="en-US" b="1" i="0" dirty="0">
                <a:solidFill>
                  <a:srgbClr val="0D0D0D"/>
                </a:solidFill>
                <a:effectLst/>
                <a:latin typeface="Söhne"/>
              </a:rPr>
              <a:t>                                                     Data Collection and Preprocessing</a:t>
            </a:r>
            <a:endParaRPr lang="en-US" b="0" i="0" dirty="0">
              <a:solidFill>
                <a:srgbClr val="0D0D0D"/>
              </a:solidFill>
              <a:effectLst/>
              <a:latin typeface="Söhne"/>
            </a:endParaRPr>
          </a:p>
          <a:p>
            <a:pPr marL="742950" lvl="1" indent="-285750" algn="l">
              <a:buFont typeface="+mj-lt"/>
              <a:buAutoNum type="arabicPeriod"/>
            </a:pPr>
            <a:endParaRPr lang="en-US" b="0" i="0" dirty="0">
              <a:solidFill>
                <a:srgbClr val="0D0D0D"/>
              </a:solidFill>
              <a:effectLst/>
              <a:latin typeface="Söhne"/>
            </a:endParaRPr>
          </a:p>
          <a:p>
            <a:pPr algn="l"/>
            <a:r>
              <a:rPr lang="en-US" b="1" i="0" dirty="0">
                <a:solidFill>
                  <a:srgbClr val="0D0D0D"/>
                </a:solidFill>
                <a:effectLst/>
                <a:latin typeface="Söhne"/>
              </a:rPr>
              <a:t>                                                      Model Architecture</a:t>
            </a:r>
          </a:p>
          <a:p>
            <a:pPr algn="l"/>
            <a:endParaRPr lang="en-US" b="0" i="0" dirty="0">
              <a:solidFill>
                <a:srgbClr val="0D0D0D"/>
              </a:solidFill>
              <a:effectLst/>
              <a:latin typeface="Söhne"/>
            </a:endParaRPr>
          </a:p>
          <a:p>
            <a:pPr algn="l"/>
            <a:r>
              <a:rPr lang="en-US" b="1" i="0" dirty="0">
                <a:solidFill>
                  <a:srgbClr val="0D0D0D"/>
                </a:solidFill>
                <a:effectLst/>
                <a:latin typeface="Söhne"/>
              </a:rPr>
              <a:t>                                                       Training</a:t>
            </a:r>
            <a:endParaRPr lang="en-US" b="0" i="0" dirty="0">
              <a:solidFill>
                <a:srgbClr val="0D0D0D"/>
              </a:solidFill>
              <a:effectLst/>
              <a:latin typeface="Söhne"/>
            </a:endParaRPr>
          </a:p>
          <a:p>
            <a:pPr lvl="1" algn="l"/>
            <a:endParaRPr lang="en-US" b="0" i="0" dirty="0">
              <a:solidFill>
                <a:srgbClr val="0D0D0D"/>
              </a:solidFill>
              <a:effectLst/>
              <a:latin typeface="Söhne"/>
            </a:endParaRPr>
          </a:p>
          <a:p>
            <a:pPr algn="l"/>
            <a:r>
              <a:rPr lang="en-US" b="1" i="0" dirty="0">
                <a:solidFill>
                  <a:srgbClr val="0D0D0D"/>
                </a:solidFill>
                <a:effectLst/>
                <a:latin typeface="Söhne"/>
              </a:rPr>
              <a:t>                                                       Evaluation</a:t>
            </a:r>
          </a:p>
          <a:p>
            <a:pPr algn="l"/>
            <a:endParaRPr lang="en-US" b="0" i="0" dirty="0">
              <a:solidFill>
                <a:srgbClr val="0D0D0D"/>
              </a:solidFill>
              <a:effectLst/>
              <a:latin typeface="Söhne"/>
            </a:endParaRPr>
          </a:p>
          <a:p>
            <a:pPr algn="l"/>
            <a:r>
              <a:rPr lang="en-US" b="1" i="0" dirty="0">
                <a:solidFill>
                  <a:srgbClr val="0D0D0D"/>
                </a:solidFill>
                <a:effectLst/>
                <a:latin typeface="Söhne"/>
              </a:rPr>
              <a:t>                                                       Fine-tuning and Hyperparameter Tuning</a:t>
            </a:r>
          </a:p>
          <a:p>
            <a:pPr algn="l"/>
            <a:endParaRPr lang="en-US" b="0" i="0" dirty="0">
              <a:solidFill>
                <a:srgbClr val="0D0D0D"/>
              </a:solidFill>
              <a:effectLst/>
              <a:latin typeface="Söhne"/>
            </a:endParaRPr>
          </a:p>
          <a:p>
            <a:pPr algn="l"/>
            <a:r>
              <a:rPr lang="en-US" b="1" i="0" dirty="0">
                <a:solidFill>
                  <a:srgbClr val="0D0D0D"/>
                </a:solidFill>
                <a:effectLst/>
                <a:latin typeface="Söhne"/>
              </a:rPr>
              <a:t>                                                       Deployment</a:t>
            </a:r>
            <a:r>
              <a:rPr lang="en-US" b="1" dirty="0">
                <a:solidFill>
                  <a:srgbClr val="0D0D0D"/>
                </a:solidFill>
                <a:latin typeface="Söhne"/>
              </a:rPr>
              <a:t>.</a:t>
            </a:r>
            <a:endParaRPr lang="en-US" b="0" i="0" dirty="0">
              <a:solidFill>
                <a:srgbClr val="0D0D0D"/>
              </a:solidFill>
              <a:effectLst/>
              <a:latin typeface="Söhne"/>
            </a:endParaRPr>
          </a:p>
          <a:p>
            <a:pPr lvl="1" algn="l"/>
            <a:endParaRPr lang="en-US" b="0" i="0" dirty="0">
              <a:solidFill>
                <a:srgbClr val="0D0D0D"/>
              </a:solidFill>
              <a:effectLst/>
              <a:latin typeface="Söhne"/>
            </a:endParaRPr>
          </a:p>
        </p:txBody>
      </p:sp>
    </p:spTree>
    <p:extLst>
      <p:ext uri="{BB962C8B-B14F-4D97-AF65-F5344CB8AC3E}">
        <p14:creationId xmlns:p14="http://schemas.microsoft.com/office/powerpoint/2010/main" val="439830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CF1359-6FC7-EB4B-A2A8-492465F2F56E}"/>
              </a:ext>
            </a:extLst>
          </p:cNvPr>
          <p:cNvSpPr txBox="1"/>
          <p:nvPr/>
        </p:nvSpPr>
        <p:spPr>
          <a:xfrm>
            <a:off x="1155291" y="551289"/>
            <a:ext cx="9497960" cy="5755422"/>
          </a:xfrm>
          <a:prstGeom prst="rect">
            <a:avLst/>
          </a:prstGeom>
          <a:noFill/>
        </p:spPr>
        <p:txBody>
          <a:bodyPr wrap="square">
            <a:spAutoFit/>
          </a:bodyPr>
          <a:lstStyle/>
          <a:p>
            <a:pPr algn="l"/>
            <a:r>
              <a:rPr lang="en-US" sz="2800" b="0" i="0" dirty="0">
                <a:solidFill>
                  <a:srgbClr val="0D0D0D"/>
                </a:solidFill>
                <a:effectLst/>
                <a:latin typeface="Segoe UI Black" panose="020B0A02040204020203" pitchFamily="34" charset="0"/>
                <a:ea typeface="Segoe UI Black" panose="020B0A02040204020203" pitchFamily="34" charset="0"/>
              </a:rPr>
              <a:t>Image captioning  &amp; Model Training :</a:t>
            </a:r>
          </a:p>
          <a:p>
            <a:pPr algn="l"/>
            <a:endParaRPr lang="en-US" sz="2000" b="0" i="0" dirty="0">
              <a:solidFill>
                <a:srgbClr val="0D0D0D"/>
              </a:solidFill>
              <a:effectLst/>
              <a:latin typeface="Segoe UI Black" panose="020B0A02040204020203" pitchFamily="34" charset="0"/>
              <a:ea typeface="Segoe UI Black" panose="020B0A02040204020203" pitchFamily="34" charset="0"/>
            </a:endParaRPr>
          </a:p>
          <a:p>
            <a:pPr algn="l"/>
            <a:r>
              <a:rPr lang="en-US" sz="2000" dirty="0">
                <a:solidFill>
                  <a:srgbClr val="0D0D0D"/>
                </a:solidFill>
                <a:latin typeface="Söhne"/>
              </a:rPr>
              <a:t>                           </a:t>
            </a:r>
            <a:r>
              <a:rPr lang="en-US" sz="2000" b="0" i="0" dirty="0">
                <a:solidFill>
                  <a:srgbClr val="0D0D0D"/>
                </a:solidFill>
                <a:effectLst/>
                <a:latin typeface="Söhne"/>
              </a:rPr>
              <a:t>Image captioning is a task in computer vision and natural language processing (NLP) that involves generating textual descriptions for images. The goal is to create a system that can automatically generate human-like captions that accurately describe the content of images.</a:t>
            </a:r>
          </a:p>
          <a:p>
            <a:pPr algn="l"/>
            <a:r>
              <a:rPr lang="en-US" sz="2000" b="0" i="0" dirty="0">
                <a:solidFill>
                  <a:srgbClr val="0D0D0D"/>
                </a:solidFill>
                <a:effectLst/>
                <a:latin typeface="Söhne"/>
              </a:rPr>
              <a:t>                           Here's an introduction to image captioning and the process of training a model for image-to-text generation:</a:t>
            </a:r>
          </a:p>
          <a:p>
            <a:pPr algn="l"/>
            <a:endParaRPr lang="en-US" sz="2000" b="0" i="0" dirty="0">
              <a:solidFill>
                <a:srgbClr val="0D0D0D"/>
              </a:solidFill>
              <a:effectLst/>
              <a:latin typeface="Söhne"/>
            </a:endParaRPr>
          </a:p>
          <a:p>
            <a:pPr algn="l"/>
            <a:r>
              <a:rPr lang="en-US" b="1" i="0" dirty="0">
                <a:solidFill>
                  <a:srgbClr val="0D0D0D"/>
                </a:solidFill>
                <a:effectLst/>
                <a:latin typeface="Söhne"/>
              </a:rPr>
              <a:t>                                                    </a:t>
            </a:r>
            <a:r>
              <a:rPr lang="en-US" sz="2000" i="0" dirty="0">
                <a:solidFill>
                  <a:srgbClr val="0D0D0D"/>
                </a:solidFill>
                <a:effectLst/>
                <a:latin typeface="Söhne"/>
              </a:rPr>
              <a:t>Dataset Collection and Preprocessing</a:t>
            </a:r>
          </a:p>
          <a:p>
            <a:pPr algn="l"/>
            <a:endParaRPr lang="en-US" sz="2000" i="0" dirty="0">
              <a:solidFill>
                <a:srgbClr val="0D0D0D"/>
              </a:solidFill>
              <a:effectLst/>
              <a:latin typeface="Söhne"/>
            </a:endParaRPr>
          </a:p>
          <a:p>
            <a:pPr algn="l"/>
            <a:r>
              <a:rPr lang="en-US" sz="2000" i="0" dirty="0">
                <a:solidFill>
                  <a:srgbClr val="0D0D0D"/>
                </a:solidFill>
                <a:effectLst/>
                <a:latin typeface="Söhne"/>
              </a:rPr>
              <a:t>                                               Model Architecture</a:t>
            </a:r>
          </a:p>
          <a:p>
            <a:pPr algn="l"/>
            <a:endParaRPr lang="en-US" sz="2000" i="0" dirty="0">
              <a:solidFill>
                <a:srgbClr val="0D0D0D"/>
              </a:solidFill>
              <a:effectLst/>
              <a:latin typeface="Söhne"/>
            </a:endParaRPr>
          </a:p>
          <a:p>
            <a:pPr algn="l"/>
            <a:r>
              <a:rPr lang="en-US" sz="2000" i="0" dirty="0">
                <a:solidFill>
                  <a:srgbClr val="0D0D0D"/>
                </a:solidFill>
                <a:effectLst/>
                <a:latin typeface="Söhne"/>
              </a:rPr>
              <a:t>                                               Training</a:t>
            </a:r>
          </a:p>
          <a:p>
            <a:pPr algn="l"/>
            <a:r>
              <a:rPr lang="en-US" sz="2000" i="0" dirty="0">
                <a:solidFill>
                  <a:srgbClr val="0D0D0D"/>
                </a:solidFill>
                <a:effectLst/>
                <a:latin typeface="Söhne"/>
              </a:rPr>
              <a:t>  </a:t>
            </a:r>
          </a:p>
          <a:p>
            <a:pPr algn="l"/>
            <a:r>
              <a:rPr lang="en-US" sz="2000" i="0" dirty="0">
                <a:solidFill>
                  <a:srgbClr val="0D0D0D"/>
                </a:solidFill>
                <a:effectLst/>
                <a:latin typeface="Söhne"/>
              </a:rPr>
              <a:t>                                               Evaluation </a:t>
            </a:r>
          </a:p>
          <a:p>
            <a:pPr algn="l"/>
            <a:r>
              <a:rPr lang="en-US" sz="2000" i="0" dirty="0">
                <a:solidFill>
                  <a:srgbClr val="0D0D0D"/>
                </a:solidFill>
                <a:effectLst/>
                <a:latin typeface="Söhne"/>
              </a:rPr>
              <a:t>            </a:t>
            </a:r>
          </a:p>
          <a:p>
            <a:pPr algn="l"/>
            <a:r>
              <a:rPr lang="en-US" sz="2000" i="0" dirty="0">
                <a:solidFill>
                  <a:srgbClr val="0D0D0D"/>
                </a:solidFill>
                <a:effectLst/>
                <a:latin typeface="Söhne"/>
              </a:rPr>
              <a:t>                                              Deployment</a:t>
            </a:r>
          </a:p>
        </p:txBody>
      </p:sp>
    </p:spTree>
    <p:extLst>
      <p:ext uri="{BB962C8B-B14F-4D97-AF65-F5344CB8AC3E}">
        <p14:creationId xmlns:p14="http://schemas.microsoft.com/office/powerpoint/2010/main" val="1043085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769C8-3647-4B1D-349D-F54AE6D1879F}"/>
              </a:ext>
            </a:extLst>
          </p:cNvPr>
          <p:cNvSpPr>
            <a:spLocks noGrp="1"/>
          </p:cNvSpPr>
          <p:nvPr>
            <p:ph type="title"/>
          </p:nvPr>
        </p:nvSpPr>
        <p:spPr/>
        <p:txBody>
          <a:bodyPr/>
          <a:lstStyle/>
          <a:p>
            <a:r>
              <a:rPr lang="en-US" dirty="0">
                <a:solidFill>
                  <a:srgbClr val="0D0D0D"/>
                </a:solidFill>
                <a:latin typeface="Söhne"/>
              </a:rPr>
              <a:t>Implementation:</a:t>
            </a:r>
            <a:endParaRPr lang="en-US" dirty="0"/>
          </a:p>
        </p:txBody>
      </p:sp>
      <p:sp>
        <p:nvSpPr>
          <p:cNvPr id="3" name="Content Placeholder 2">
            <a:extLst>
              <a:ext uri="{FF2B5EF4-FFF2-40B4-BE49-F238E27FC236}">
                <a16:creationId xmlns:a16="http://schemas.microsoft.com/office/drawing/2014/main" id="{B7CC643F-E8D7-CD63-FC79-F0E488D07642}"/>
              </a:ext>
            </a:extLst>
          </p:cNvPr>
          <p:cNvSpPr>
            <a:spLocks noGrp="1"/>
          </p:cNvSpPr>
          <p:nvPr>
            <p:ph sz="quarter" idx="13"/>
          </p:nvPr>
        </p:nvSpPr>
        <p:spPr/>
        <p:txBody>
          <a:bodyPr/>
          <a:lstStyle/>
          <a:p>
            <a:pPr marL="0" indent="0">
              <a:buNone/>
            </a:pPr>
            <a:r>
              <a:rPr lang="en-US" b="0" i="0" dirty="0">
                <a:solidFill>
                  <a:srgbClr val="0D0D0D"/>
                </a:solidFill>
                <a:effectLst/>
                <a:latin typeface="Söhne"/>
              </a:rPr>
              <a:t>                              Implementing a text-to-image generator involves creating a model that takes textual descriptions as input and generates corresponding images. This task is considerably more challenging than image captioning, as it requires synthesizing images from textual descriptions, which involves understanding and translating the semantics of the text into visual features.</a:t>
            </a:r>
          </a:p>
          <a:p>
            <a:pPr marL="0" indent="0">
              <a:buNone/>
            </a:pPr>
            <a:r>
              <a:rPr lang="en-US" dirty="0">
                <a:solidFill>
                  <a:srgbClr val="0D0D0D"/>
                </a:solidFill>
                <a:latin typeface="Söhne"/>
              </a:rPr>
              <a:t>                            here the </a:t>
            </a:r>
            <a:r>
              <a:rPr lang="en-US" dirty="0" err="1">
                <a:solidFill>
                  <a:srgbClr val="0D0D0D"/>
                </a:solidFill>
                <a:latin typeface="Söhne"/>
              </a:rPr>
              <a:t>implenetation</a:t>
            </a:r>
            <a:r>
              <a:rPr lang="en-US" dirty="0">
                <a:solidFill>
                  <a:srgbClr val="0D0D0D"/>
                </a:solidFill>
                <a:latin typeface="Söhne"/>
              </a:rPr>
              <a:t> process has been successfully implemented by using the </a:t>
            </a:r>
            <a:r>
              <a:rPr lang="en-US" b="0" i="0" dirty="0">
                <a:solidFill>
                  <a:srgbClr val="202214"/>
                </a:solidFill>
                <a:effectLst/>
                <a:latin typeface="Inter"/>
              </a:rPr>
              <a:t>Pre-trained VGG16 Model</a:t>
            </a:r>
          </a:p>
          <a:p>
            <a:pPr marL="0" indent="0">
              <a:buNone/>
            </a:pPr>
            <a:r>
              <a:rPr lang="en-US" dirty="0">
                <a:solidFill>
                  <a:srgbClr val="0D0D0D"/>
                </a:solidFill>
                <a:latin typeface="Söhne"/>
              </a:rPr>
              <a:t>.</a:t>
            </a:r>
            <a:endParaRPr lang="en-US" dirty="0"/>
          </a:p>
        </p:txBody>
      </p:sp>
    </p:spTree>
    <p:extLst>
      <p:ext uri="{BB962C8B-B14F-4D97-AF65-F5344CB8AC3E}">
        <p14:creationId xmlns:p14="http://schemas.microsoft.com/office/powerpoint/2010/main" val="835905414"/>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189</TotalTime>
  <Words>917</Words>
  <Application>Microsoft Office PowerPoint</Application>
  <PresentationFormat>Widescreen</PresentationFormat>
  <Paragraphs>91</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Bahnschrift SemiBold</vt:lpstr>
      <vt:lpstr>Bahnschrift SemiBold Condensed</vt:lpstr>
      <vt:lpstr>Inter</vt:lpstr>
      <vt:lpstr>Segoe UI Black</vt:lpstr>
      <vt:lpstr>Sitka Heading</vt:lpstr>
      <vt:lpstr>Söhne</vt:lpstr>
      <vt:lpstr>Tw Cen MT</vt:lpstr>
      <vt:lpstr>Droplet</vt:lpstr>
      <vt:lpstr>image to text generator. Subtitle: Exploring Convolutional Neural Networks for Image Recognition and Text Generation</vt:lpstr>
      <vt:lpstr>outline</vt:lpstr>
      <vt:lpstr>Objective:</vt:lpstr>
      <vt:lpstr>PowerPoint Presentation</vt:lpstr>
      <vt:lpstr>PowerPoint Presentation</vt:lpstr>
      <vt:lpstr>PowerPoint Presentation</vt:lpstr>
      <vt:lpstr>PowerPoint Presentation</vt:lpstr>
      <vt:lpstr>PowerPoint Presentation</vt:lpstr>
      <vt:lpstr>Implementation:</vt:lpstr>
      <vt:lpstr>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to text generator. Subtitle: Exploring Convolutional Neural Networks for Image Recognition and Text Generation</dc:title>
  <dc:creator>Admin</dc:creator>
  <cp:lastModifiedBy>Admin</cp:lastModifiedBy>
  <cp:revision>5</cp:revision>
  <dcterms:created xsi:type="dcterms:W3CDTF">2024-04-04T09:45:36Z</dcterms:created>
  <dcterms:modified xsi:type="dcterms:W3CDTF">2024-04-12T15:15:44Z</dcterms:modified>
</cp:coreProperties>
</file>