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QuattrocentoSans-bold.fntdata"/><Relationship Id="rId10" Type="http://schemas.openxmlformats.org/officeDocument/2006/relationships/slide" Target="slides/slide6.xml"/><Relationship Id="rId21" Type="http://schemas.openxmlformats.org/officeDocument/2006/relationships/font" Target="fonts/QuattrocentoSans-regular.fntdata"/><Relationship Id="rId13" Type="http://schemas.openxmlformats.org/officeDocument/2006/relationships/slide" Target="slides/slide9.xml"/><Relationship Id="rId24" Type="http://schemas.openxmlformats.org/officeDocument/2006/relationships/font" Target="fonts/QuattrocentoSans-boldItalic.fntdata"/><Relationship Id="rId12" Type="http://schemas.openxmlformats.org/officeDocument/2006/relationships/slide" Target="slides/slide8.xml"/><Relationship Id="rId23"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4ed8ef891_6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4ed8ef891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9130cb209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9130cb20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74ed8ef891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74ed8ef89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1" name="Google Shape;11;p2"/>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3700"/>
              <a:buNone/>
              <a:defRPr sz="3700"/>
            </a:lvl1pPr>
            <a:lvl2pPr lvl="1" rtl="0" algn="ctr">
              <a:lnSpc>
                <a:spcPct val="100000"/>
              </a:lnSpc>
              <a:spcBef>
                <a:spcPts val="0"/>
              </a:spcBef>
              <a:spcAft>
                <a:spcPts val="0"/>
              </a:spcAft>
              <a:buSzPts val="3700"/>
              <a:buNone/>
              <a:defRPr sz="3700"/>
            </a:lvl2pPr>
            <a:lvl3pPr lvl="2" rtl="0" algn="ctr">
              <a:lnSpc>
                <a:spcPct val="100000"/>
              </a:lnSpc>
              <a:spcBef>
                <a:spcPts val="0"/>
              </a:spcBef>
              <a:spcAft>
                <a:spcPts val="0"/>
              </a:spcAft>
              <a:buSzPts val="3700"/>
              <a:buNone/>
              <a:defRPr sz="3700"/>
            </a:lvl3pPr>
            <a:lvl4pPr lvl="3" rtl="0" algn="ctr">
              <a:lnSpc>
                <a:spcPct val="100000"/>
              </a:lnSpc>
              <a:spcBef>
                <a:spcPts val="0"/>
              </a:spcBef>
              <a:spcAft>
                <a:spcPts val="0"/>
              </a:spcAft>
              <a:buSzPts val="3700"/>
              <a:buNone/>
              <a:defRPr sz="3700"/>
            </a:lvl4pPr>
            <a:lvl5pPr lvl="4" rtl="0" algn="ctr">
              <a:lnSpc>
                <a:spcPct val="100000"/>
              </a:lnSpc>
              <a:spcBef>
                <a:spcPts val="0"/>
              </a:spcBef>
              <a:spcAft>
                <a:spcPts val="0"/>
              </a:spcAft>
              <a:buSzPts val="3700"/>
              <a:buNone/>
              <a:defRPr sz="3700"/>
            </a:lvl5pPr>
            <a:lvl6pPr lvl="5" rtl="0" algn="ctr">
              <a:lnSpc>
                <a:spcPct val="100000"/>
              </a:lnSpc>
              <a:spcBef>
                <a:spcPts val="0"/>
              </a:spcBef>
              <a:spcAft>
                <a:spcPts val="0"/>
              </a:spcAft>
              <a:buSzPts val="3700"/>
              <a:buNone/>
              <a:defRPr sz="3700"/>
            </a:lvl6pPr>
            <a:lvl7pPr lvl="6" rtl="0" algn="ctr">
              <a:lnSpc>
                <a:spcPct val="100000"/>
              </a:lnSpc>
              <a:spcBef>
                <a:spcPts val="0"/>
              </a:spcBef>
              <a:spcAft>
                <a:spcPts val="0"/>
              </a:spcAft>
              <a:buSzPts val="3700"/>
              <a:buNone/>
              <a:defRPr sz="3700"/>
            </a:lvl7pPr>
            <a:lvl8pPr lvl="7" rtl="0" algn="ctr">
              <a:lnSpc>
                <a:spcPct val="100000"/>
              </a:lnSpc>
              <a:spcBef>
                <a:spcPts val="0"/>
              </a:spcBef>
              <a:spcAft>
                <a:spcPts val="0"/>
              </a:spcAft>
              <a:buSzPts val="3700"/>
              <a:buNone/>
              <a:defRPr sz="3700"/>
            </a:lvl8pPr>
            <a:lvl9pPr lvl="8" rtl="0" algn="ctr">
              <a:lnSpc>
                <a:spcPct val="100000"/>
              </a:lnSpc>
              <a:spcBef>
                <a:spcPts val="0"/>
              </a:spcBef>
              <a:spcAft>
                <a:spcPts val="0"/>
              </a:spcAft>
              <a:buSzPts val="3700"/>
              <a:buNone/>
              <a:defRPr sz="3700"/>
            </a:lvl9pPr>
          </a:lstStyle>
          <a:p/>
        </p:txBody>
      </p:sp>
      <p:sp>
        <p:nvSpPr>
          <p:cNvPr id="12" name="Google Shape;1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16000"/>
              <a:buNone/>
              <a:defRPr sz="16000"/>
            </a:lvl1pPr>
            <a:lvl2pPr lvl="1" rtl="0" algn="ctr">
              <a:spcBef>
                <a:spcPts val="0"/>
              </a:spcBef>
              <a:spcAft>
                <a:spcPts val="0"/>
              </a:spcAft>
              <a:buSzPts val="16000"/>
              <a:buNone/>
              <a:defRPr sz="16000"/>
            </a:lvl2pPr>
            <a:lvl3pPr lvl="2" rtl="0" algn="ctr">
              <a:spcBef>
                <a:spcPts val="0"/>
              </a:spcBef>
              <a:spcAft>
                <a:spcPts val="0"/>
              </a:spcAft>
              <a:buSzPts val="16000"/>
              <a:buNone/>
              <a:defRPr sz="16000"/>
            </a:lvl3pPr>
            <a:lvl4pPr lvl="3" rtl="0" algn="ctr">
              <a:spcBef>
                <a:spcPts val="0"/>
              </a:spcBef>
              <a:spcAft>
                <a:spcPts val="0"/>
              </a:spcAft>
              <a:buSzPts val="16000"/>
              <a:buNone/>
              <a:defRPr sz="16000"/>
            </a:lvl4pPr>
            <a:lvl5pPr lvl="4" rtl="0" algn="ctr">
              <a:spcBef>
                <a:spcPts val="0"/>
              </a:spcBef>
              <a:spcAft>
                <a:spcPts val="0"/>
              </a:spcAft>
              <a:buSzPts val="16000"/>
              <a:buNone/>
              <a:defRPr sz="16000"/>
            </a:lvl5pPr>
            <a:lvl6pPr lvl="5" rtl="0" algn="ctr">
              <a:spcBef>
                <a:spcPts val="0"/>
              </a:spcBef>
              <a:spcAft>
                <a:spcPts val="0"/>
              </a:spcAft>
              <a:buSzPts val="16000"/>
              <a:buNone/>
              <a:defRPr sz="16000"/>
            </a:lvl6pPr>
            <a:lvl7pPr lvl="6" rtl="0" algn="ctr">
              <a:spcBef>
                <a:spcPts val="0"/>
              </a:spcBef>
              <a:spcAft>
                <a:spcPts val="0"/>
              </a:spcAft>
              <a:buSzPts val="16000"/>
              <a:buNone/>
              <a:defRPr sz="16000"/>
            </a:lvl7pPr>
            <a:lvl8pPr lvl="7" rtl="0" algn="ctr">
              <a:spcBef>
                <a:spcPts val="0"/>
              </a:spcBef>
              <a:spcAft>
                <a:spcPts val="0"/>
              </a:spcAft>
              <a:buSzPts val="16000"/>
              <a:buNone/>
              <a:defRPr sz="16000"/>
            </a:lvl8pPr>
            <a:lvl9pPr lvl="8" rtl="0" algn="ctr">
              <a:spcBef>
                <a:spcPts val="0"/>
              </a:spcBef>
              <a:spcAft>
                <a:spcPts val="0"/>
              </a:spcAft>
              <a:buSzPts val="16000"/>
              <a:buNone/>
              <a:defRPr sz="16000"/>
            </a:lvl9pPr>
          </a:lstStyle>
          <a:p>
            <a:r>
              <a:t>xx%</a:t>
            </a:r>
          </a:p>
        </p:txBody>
      </p:sp>
      <p:sp>
        <p:nvSpPr>
          <p:cNvPr id="46" name="Google Shape;46;p11"/>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rtl="0" algn="ctr">
              <a:spcBef>
                <a:spcPts val="0"/>
              </a:spcBef>
              <a:spcAft>
                <a:spcPts val="0"/>
              </a:spcAft>
              <a:buSzPts val="2400"/>
              <a:buChar char="●"/>
              <a:defRPr/>
            </a:lvl1pPr>
            <a:lvl2pPr indent="-349250" lvl="1" marL="914400" rtl="0" algn="ctr">
              <a:spcBef>
                <a:spcPts val="0"/>
              </a:spcBef>
              <a:spcAft>
                <a:spcPts val="0"/>
              </a:spcAft>
              <a:buSzPts val="1900"/>
              <a:buChar char="○"/>
              <a:defRPr/>
            </a:lvl2pPr>
            <a:lvl3pPr indent="-349250" lvl="2" marL="1371600" rtl="0" algn="ctr">
              <a:spcBef>
                <a:spcPts val="0"/>
              </a:spcBef>
              <a:spcAft>
                <a:spcPts val="0"/>
              </a:spcAft>
              <a:buSzPts val="1900"/>
              <a:buChar char="■"/>
              <a:defRPr/>
            </a:lvl3pPr>
            <a:lvl4pPr indent="-349250" lvl="3" marL="1828800" rtl="0" algn="ctr">
              <a:spcBef>
                <a:spcPts val="0"/>
              </a:spcBef>
              <a:spcAft>
                <a:spcPts val="0"/>
              </a:spcAft>
              <a:buSzPts val="1900"/>
              <a:buChar char="●"/>
              <a:defRPr/>
            </a:lvl4pPr>
            <a:lvl5pPr indent="-349250" lvl="4" marL="2286000" rtl="0" algn="ctr">
              <a:spcBef>
                <a:spcPts val="0"/>
              </a:spcBef>
              <a:spcAft>
                <a:spcPts val="0"/>
              </a:spcAft>
              <a:buSzPts val="1900"/>
              <a:buChar char="○"/>
              <a:defRPr/>
            </a:lvl5pPr>
            <a:lvl6pPr indent="-349250" lvl="5" marL="2743200" rtl="0" algn="ctr">
              <a:spcBef>
                <a:spcPts val="0"/>
              </a:spcBef>
              <a:spcAft>
                <a:spcPts val="0"/>
              </a:spcAft>
              <a:buSzPts val="1900"/>
              <a:buChar char="■"/>
              <a:defRPr/>
            </a:lvl6pPr>
            <a:lvl7pPr indent="-349250" lvl="6" marL="3200400" rtl="0" algn="ctr">
              <a:spcBef>
                <a:spcPts val="0"/>
              </a:spcBef>
              <a:spcAft>
                <a:spcPts val="0"/>
              </a:spcAft>
              <a:buSzPts val="1900"/>
              <a:buChar char="●"/>
              <a:defRPr/>
            </a:lvl7pPr>
            <a:lvl8pPr indent="-349250" lvl="7" marL="3657600" rtl="0" algn="ctr">
              <a:spcBef>
                <a:spcPts val="0"/>
              </a:spcBef>
              <a:spcAft>
                <a:spcPts val="0"/>
              </a:spcAft>
              <a:buSzPts val="1900"/>
              <a:buChar char="○"/>
              <a:defRPr/>
            </a:lvl8pPr>
            <a:lvl9pPr indent="-349250" lvl="8" marL="4114800" rtl="0" algn="ctr">
              <a:spcBef>
                <a:spcPts val="0"/>
              </a:spcBef>
              <a:spcAft>
                <a:spcPts val="0"/>
              </a:spcAft>
              <a:buSzPts val="1900"/>
              <a:buChar char="■"/>
              <a:defRPr/>
            </a:lvl9pPr>
          </a:lstStyle>
          <a:p/>
        </p:txBody>
      </p:sp>
      <p:sp>
        <p:nvSpPr>
          <p:cNvPr id="47" name="Google Shape;47;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52" name="Google Shape;52;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1600"/>
              </a:spcBef>
              <a:spcAft>
                <a:spcPts val="0"/>
              </a:spcAft>
              <a:buClr>
                <a:schemeClr val="dk1"/>
              </a:buClr>
              <a:buSzPts val="1800"/>
              <a:buChar char="○"/>
              <a:defRPr/>
            </a:lvl2pPr>
            <a:lvl3pPr indent="-342900" lvl="2" marL="1371600" rtl="0" algn="l">
              <a:lnSpc>
                <a:spcPct val="90000"/>
              </a:lnSpc>
              <a:spcBef>
                <a:spcPts val="1600"/>
              </a:spcBef>
              <a:spcAft>
                <a:spcPts val="0"/>
              </a:spcAft>
              <a:buClr>
                <a:schemeClr val="dk1"/>
              </a:buClr>
              <a:buSzPts val="1800"/>
              <a:buChar char="■"/>
              <a:defRPr/>
            </a:lvl3pPr>
            <a:lvl4pPr indent="-342900" lvl="3" marL="1828800" rtl="0" algn="l">
              <a:lnSpc>
                <a:spcPct val="90000"/>
              </a:lnSpc>
              <a:spcBef>
                <a:spcPts val="1600"/>
              </a:spcBef>
              <a:spcAft>
                <a:spcPts val="0"/>
              </a:spcAft>
              <a:buClr>
                <a:schemeClr val="dk1"/>
              </a:buClr>
              <a:buSzPts val="1800"/>
              <a:buChar char="●"/>
              <a:defRPr/>
            </a:lvl4pPr>
            <a:lvl5pPr indent="-342900" lvl="4" marL="2286000" rtl="0" algn="l">
              <a:lnSpc>
                <a:spcPct val="90000"/>
              </a:lnSpc>
              <a:spcBef>
                <a:spcPts val="1600"/>
              </a:spcBef>
              <a:spcAft>
                <a:spcPts val="0"/>
              </a:spcAft>
              <a:buClr>
                <a:schemeClr val="dk1"/>
              </a:buClr>
              <a:buSzPts val="1800"/>
              <a:buChar char="○"/>
              <a:defRPr/>
            </a:lvl5pPr>
            <a:lvl6pPr indent="-342900" lvl="5" marL="2743200" rtl="0" algn="l">
              <a:lnSpc>
                <a:spcPct val="90000"/>
              </a:lnSpc>
              <a:spcBef>
                <a:spcPts val="1600"/>
              </a:spcBef>
              <a:spcAft>
                <a:spcPts val="0"/>
              </a:spcAft>
              <a:buClr>
                <a:schemeClr val="dk1"/>
              </a:buClr>
              <a:buSzPts val="1800"/>
              <a:buChar char="■"/>
              <a:defRPr/>
            </a:lvl6pPr>
            <a:lvl7pPr indent="-342900" lvl="6" marL="3200400" rtl="0" algn="l">
              <a:lnSpc>
                <a:spcPct val="90000"/>
              </a:lnSpc>
              <a:spcBef>
                <a:spcPts val="1600"/>
              </a:spcBef>
              <a:spcAft>
                <a:spcPts val="0"/>
              </a:spcAft>
              <a:buClr>
                <a:schemeClr val="dk1"/>
              </a:buClr>
              <a:buSzPts val="1800"/>
              <a:buChar char="●"/>
              <a:defRPr/>
            </a:lvl7pPr>
            <a:lvl8pPr indent="-342900" lvl="7" marL="3657600" rtl="0" algn="l">
              <a:lnSpc>
                <a:spcPct val="90000"/>
              </a:lnSpc>
              <a:spcBef>
                <a:spcPts val="1600"/>
              </a:spcBef>
              <a:spcAft>
                <a:spcPts val="0"/>
              </a:spcAft>
              <a:buClr>
                <a:schemeClr val="dk1"/>
              </a:buClr>
              <a:buSzPts val="1800"/>
              <a:buChar char="○"/>
              <a:defRPr/>
            </a:lvl8pPr>
            <a:lvl9pPr indent="-342900" lvl="8" marL="4114800" rtl="0" algn="l">
              <a:lnSpc>
                <a:spcPct val="90000"/>
              </a:lnSpc>
              <a:spcBef>
                <a:spcPts val="1600"/>
              </a:spcBef>
              <a:spcAft>
                <a:spcPts val="1600"/>
              </a:spcAft>
              <a:buClr>
                <a:schemeClr val="dk1"/>
              </a:buClr>
              <a:buSzPts val="1800"/>
              <a:buChar char="■"/>
              <a:defRPr/>
            </a:lvl9pPr>
          </a:lstStyle>
          <a:p/>
        </p:txBody>
      </p:sp>
      <p:sp>
        <p:nvSpPr>
          <p:cNvPr id="53" name="Google Shape;53;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5" name="Google Shape;1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18" name="Google Shape;18;p4"/>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19" name="Google Shape;1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2" name="Google Shape;22;p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3" name="Google Shape;23;p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24" name="Google Shape;2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3700"/>
              <a:buNone/>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p:txBody>
      </p:sp>
      <p:sp>
        <p:nvSpPr>
          <p:cNvPr id="27" name="Google Shape;2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0" name="Google Shape;30;p7"/>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1" name="Google Shape;3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6400"/>
              <a:buNone/>
              <a:defRPr sz="64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34" name="Google Shape;3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38" name="Google Shape;38;p9"/>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9" name="Google Shape;39;p9"/>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40" name="Google Shape;40;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2400"/>
              <a:buNone/>
              <a:defRPr/>
            </a:lvl1pPr>
          </a:lstStyle>
          <a:p/>
        </p:txBody>
      </p:sp>
      <p:sp>
        <p:nvSpPr>
          <p:cNvPr id="43" name="Google Shape;43;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1"/>
              </a:buClr>
              <a:buSzPts val="3700"/>
              <a:buNone/>
              <a:defRPr sz="3700">
                <a:solidFill>
                  <a:schemeClr val="dk1"/>
                </a:solidFill>
              </a:defRPr>
            </a:lvl1pPr>
            <a:lvl2pPr lvl="1" rtl="0">
              <a:spcBef>
                <a:spcPts val="0"/>
              </a:spcBef>
              <a:spcAft>
                <a:spcPts val="0"/>
              </a:spcAft>
              <a:buClr>
                <a:schemeClr val="dk1"/>
              </a:buClr>
              <a:buSzPts val="3700"/>
              <a:buNone/>
              <a:defRPr sz="3700">
                <a:solidFill>
                  <a:schemeClr val="dk1"/>
                </a:solidFill>
              </a:defRPr>
            </a:lvl2pPr>
            <a:lvl3pPr lvl="2" rtl="0">
              <a:spcBef>
                <a:spcPts val="0"/>
              </a:spcBef>
              <a:spcAft>
                <a:spcPts val="0"/>
              </a:spcAft>
              <a:buClr>
                <a:schemeClr val="dk1"/>
              </a:buClr>
              <a:buSzPts val="3700"/>
              <a:buNone/>
              <a:defRPr sz="3700">
                <a:solidFill>
                  <a:schemeClr val="dk1"/>
                </a:solidFill>
              </a:defRPr>
            </a:lvl3pPr>
            <a:lvl4pPr lvl="3" rtl="0">
              <a:spcBef>
                <a:spcPts val="0"/>
              </a:spcBef>
              <a:spcAft>
                <a:spcPts val="0"/>
              </a:spcAft>
              <a:buClr>
                <a:schemeClr val="dk1"/>
              </a:buClr>
              <a:buSzPts val="3700"/>
              <a:buNone/>
              <a:defRPr sz="3700">
                <a:solidFill>
                  <a:schemeClr val="dk1"/>
                </a:solidFill>
              </a:defRPr>
            </a:lvl4pPr>
            <a:lvl5pPr lvl="4" rtl="0">
              <a:spcBef>
                <a:spcPts val="0"/>
              </a:spcBef>
              <a:spcAft>
                <a:spcPts val="0"/>
              </a:spcAft>
              <a:buClr>
                <a:schemeClr val="dk1"/>
              </a:buClr>
              <a:buSzPts val="3700"/>
              <a:buNone/>
              <a:defRPr sz="3700">
                <a:solidFill>
                  <a:schemeClr val="dk1"/>
                </a:solidFill>
              </a:defRPr>
            </a:lvl5pPr>
            <a:lvl6pPr lvl="5" rtl="0">
              <a:spcBef>
                <a:spcPts val="0"/>
              </a:spcBef>
              <a:spcAft>
                <a:spcPts val="0"/>
              </a:spcAft>
              <a:buClr>
                <a:schemeClr val="dk1"/>
              </a:buClr>
              <a:buSzPts val="3700"/>
              <a:buNone/>
              <a:defRPr sz="3700">
                <a:solidFill>
                  <a:schemeClr val="dk1"/>
                </a:solidFill>
              </a:defRPr>
            </a:lvl6pPr>
            <a:lvl7pPr lvl="6" rtl="0">
              <a:spcBef>
                <a:spcPts val="0"/>
              </a:spcBef>
              <a:spcAft>
                <a:spcPts val="0"/>
              </a:spcAft>
              <a:buClr>
                <a:schemeClr val="dk1"/>
              </a:buClr>
              <a:buSzPts val="3700"/>
              <a:buNone/>
              <a:defRPr sz="3700">
                <a:solidFill>
                  <a:schemeClr val="dk1"/>
                </a:solidFill>
              </a:defRPr>
            </a:lvl7pPr>
            <a:lvl8pPr lvl="7" rtl="0">
              <a:spcBef>
                <a:spcPts val="0"/>
              </a:spcBef>
              <a:spcAft>
                <a:spcPts val="0"/>
              </a:spcAft>
              <a:buClr>
                <a:schemeClr val="dk1"/>
              </a:buClr>
              <a:buSzPts val="3700"/>
              <a:buNone/>
              <a:defRPr sz="3700">
                <a:solidFill>
                  <a:schemeClr val="dk1"/>
                </a:solidFill>
              </a:defRPr>
            </a:lvl8pPr>
            <a:lvl9pPr lvl="8" rtl="0">
              <a:spcBef>
                <a:spcPts val="0"/>
              </a:spcBef>
              <a:spcAft>
                <a:spcPts val="0"/>
              </a:spcAft>
              <a:buClr>
                <a:schemeClr val="dk1"/>
              </a:buClr>
              <a:buSzPts val="3700"/>
              <a:buNone/>
              <a:defRPr sz="3700">
                <a:solidFill>
                  <a:schemeClr val="dk1"/>
                </a:solidFill>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2"/>
              </a:buClr>
              <a:buSzPts val="2400"/>
              <a:buChar char="●"/>
              <a:defRPr sz="2400">
                <a:solidFill>
                  <a:schemeClr val="dk2"/>
                </a:solidFill>
              </a:defRPr>
            </a:lvl1pPr>
            <a:lvl2pPr indent="-349250" lvl="1" marL="914400" rtl="0">
              <a:lnSpc>
                <a:spcPct val="115000"/>
              </a:lnSpc>
              <a:spcBef>
                <a:spcPts val="0"/>
              </a:spcBef>
              <a:spcAft>
                <a:spcPts val="0"/>
              </a:spcAft>
              <a:buClr>
                <a:schemeClr val="dk2"/>
              </a:buClr>
              <a:buSzPts val="1900"/>
              <a:buChar char="○"/>
              <a:defRPr sz="1900">
                <a:solidFill>
                  <a:schemeClr val="dk2"/>
                </a:solidFill>
              </a:defRPr>
            </a:lvl2pPr>
            <a:lvl3pPr indent="-349250" lvl="2" marL="1371600" rtl="0">
              <a:lnSpc>
                <a:spcPct val="115000"/>
              </a:lnSpc>
              <a:spcBef>
                <a:spcPts val="0"/>
              </a:spcBef>
              <a:spcAft>
                <a:spcPts val="0"/>
              </a:spcAft>
              <a:buClr>
                <a:schemeClr val="dk2"/>
              </a:buClr>
              <a:buSzPts val="1900"/>
              <a:buChar char="■"/>
              <a:defRPr sz="1900">
                <a:solidFill>
                  <a:schemeClr val="dk2"/>
                </a:solidFill>
              </a:defRPr>
            </a:lvl3pPr>
            <a:lvl4pPr indent="-349250" lvl="3" marL="1828800" rtl="0">
              <a:lnSpc>
                <a:spcPct val="115000"/>
              </a:lnSpc>
              <a:spcBef>
                <a:spcPts val="0"/>
              </a:spcBef>
              <a:spcAft>
                <a:spcPts val="0"/>
              </a:spcAft>
              <a:buClr>
                <a:schemeClr val="dk2"/>
              </a:buClr>
              <a:buSzPts val="1900"/>
              <a:buChar char="●"/>
              <a:defRPr sz="1900">
                <a:solidFill>
                  <a:schemeClr val="dk2"/>
                </a:solidFill>
              </a:defRPr>
            </a:lvl4pPr>
            <a:lvl5pPr indent="-349250" lvl="4" marL="2286000" rtl="0">
              <a:lnSpc>
                <a:spcPct val="115000"/>
              </a:lnSpc>
              <a:spcBef>
                <a:spcPts val="0"/>
              </a:spcBef>
              <a:spcAft>
                <a:spcPts val="0"/>
              </a:spcAft>
              <a:buClr>
                <a:schemeClr val="dk2"/>
              </a:buClr>
              <a:buSzPts val="1900"/>
              <a:buChar char="○"/>
              <a:defRPr sz="1900">
                <a:solidFill>
                  <a:schemeClr val="dk2"/>
                </a:solidFill>
              </a:defRPr>
            </a:lvl5pPr>
            <a:lvl6pPr indent="-349250" lvl="5" marL="2743200" rtl="0">
              <a:lnSpc>
                <a:spcPct val="115000"/>
              </a:lnSpc>
              <a:spcBef>
                <a:spcPts val="0"/>
              </a:spcBef>
              <a:spcAft>
                <a:spcPts val="0"/>
              </a:spcAft>
              <a:buClr>
                <a:schemeClr val="dk2"/>
              </a:buClr>
              <a:buSzPts val="1900"/>
              <a:buChar char="■"/>
              <a:defRPr sz="1900">
                <a:solidFill>
                  <a:schemeClr val="dk2"/>
                </a:solidFill>
              </a:defRPr>
            </a:lvl6pPr>
            <a:lvl7pPr indent="-349250" lvl="6" marL="3200400" rtl="0">
              <a:lnSpc>
                <a:spcPct val="115000"/>
              </a:lnSpc>
              <a:spcBef>
                <a:spcPts val="0"/>
              </a:spcBef>
              <a:spcAft>
                <a:spcPts val="0"/>
              </a:spcAft>
              <a:buClr>
                <a:schemeClr val="dk2"/>
              </a:buClr>
              <a:buSzPts val="1900"/>
              <a:buChar char="●"/>
              <a:defRPr sz="1900">
                <a:solidFill>
                  <a:schemeClr val="dk2"/>
                </a:solidFill>
              </a:defRPr>
            </a:lvl7pPr>
            <a:lvl8pPr indent="-349250" lvl="7" marL="3657600" rtl="0">
              <a:lnSpc>
                <a:spcPct val="115000"/>
              </a:lnSpc>
              <a:spcBef>
                <a:spcPts val="0"/>
              </a:spcBef>
              <a:spcAft>
                <a:spcPts val="0"/>
              </a:spcAft>
              <a:buClr>
                <a:schemeClr val="dk2"/>
              </a:buClr>
              <a:buSzPts val="1900"/>
              <a:buChar char="○"/>
              <a:defRPr sz="1900">
                <a:solidFill>
                  <a:schemeClr val="dk2"/>
                </a:solidFill>
              </a:defRPr>
            </a:lvl8pPr>
            <a:lvl9pPr indent="-349250" lvl="8" marL="4114800" rtl="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hyperlink" Target="https://github.com/0605akj0605/BOB_Hackathon_2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035725" y="3422538"/>
            <a:ext cx="1657350" cy="981075"/>
          </a:xfrm>
          <a:prstGeom prst="rect">
            <a:avLst/>
          </a:prstGeom>
          <a:noFill/>
          <a:ln>
            <a:noFill/>
          </a:ln>
        </p:spPr>
      </p:pic>
      <p:pic>
        <p:nvPicPr>
          <p:cNvPr id="61" name="Google Shape;61;p14"/>
          <p:cNvPicPr preferRelativeResize="0"/>
          <p:nvPr/>
        </p:nvPicPr>
        <p:blipFill rotWithShape="1">
          <a:blip r:embed="rId4">
            <a:alphaModFix/>
          </a:blip>
          <a:srcRect b="-1440" l="0" r="-1957" t="0"/>
          <a:stretch/>
        </p:blipFill>
        <p:spPr>
          <a:xfrm>
            <a:off x="-12" y="102700"/>
            <a:ext cx="12333974" cy="6857999"/>
          </a:xfrm>
          <a:prstGeom prst="rect">
            <a:avLst/>
          </a:prstGeom>
          <a:noFill/>
          <a:ln>
            <a:noFill/>
          </a:ln>
        </p:spPr>
      </p:pic>
      <p:sp>
        <p:nvSpPr>
          <p:cNvPr id="62" name="Google Shape;62;p14"/>
          <p:cNvSpPr txBox="1"/>
          <p:nvPr/>
        </p:nvSpPr>
        <p:spPr>
          <a:xfrm>
            <a:off x="6741450" y="1032100"/>
            <a:ext cx="5000700" cy="35649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IN" sz="6900">
                <a:solidFill>
                  <a:schemeClr val="lt1"/>
                </a:solidFill>
                <a:latin typeface="Quattrocento Sans"/>
                <a:ea typeface="Quattrocento Sans"/>
                <a:cs typeface="Quattrocento Sans"/>
                <a:sym typeface="Quattrocento Sans"/>
              </a:rPr>
              <a:t>Idea Submission</a:t>
            </a:r>
            <a:br>
              <a:rPr b="1" lang="en-IN" sz="5300">
                <a:solidFill>
                  <a:schemeClr val="lt1"/>
                </a:solidFill>
                <a:latin typeface="Quattrocento Sans"/>
                <a:ea typeface="Quattrocento Sans"/>
                <a:cs typeface="Quattrocento Sans"/>
                <a:sym typeface="Quattrocento Sans"/>
              </a:rPr>
            </a:br>
            <a:r>
              <a:rPr b="1" lang="en-IN" sz="5300">
                <a:solidFill>
                  <a:schemeClr val="lt1"/>
                </a:solidFill>
                <a:latin typeface="Quattrocento Sans"/>
                <a:ea typeface="Quattrocento Sans"/>
                <a:cs typeface="Quattrocento Sans"/>
                <a:sym typeface="Quattrocento Sans"/>
              </a:rPr>
              <a:t>Bank of Baroda Hackathon 2024</a:t>
            </a:r>
            <a:endParaRPr b="1" sz="5300">
              <a:solidFill>
                <a:schemeClr val="lt1"/>
              </a:solidFill>
              <a:latin typeface="Quattrocento Sans"/>
              <a:ea typeface="Quattrocento Sans"/>
              <a:cs typeface="Quattrocento Sans"/>
              <a:sym typeface="Quattrocento Sans"/>
            </a:endParaRPr>
          </a:p>
        </p:txBody>
      </p:sp>
      <p:pic>
        <p:nvPicPr>
          <p:cNvPr id="63" name="Google Shape;63;p14"/>
          <p:cNvPicPr preferRelativeResize="0"/>
          <p:nvPr/>
        </p:nvPicPr>
        <p:blipFill>
          <a:blip r:embed="rId3">
            <a:alphaModFix/>
          </a:blip>
          <a:stretch>
            <a:fillRect/>
          </a:stretch>
        </p:blipFill>
        <p:spPr>
          <a:xfrm>
            <a:off x="1035725" y="3528088"/>
            <a:ext cx="1657350" cy="981075"/>
          </a:xfrm>
          <a:prstGeom prst="rect">
            <a:avLst/>
          </a:prstGeom>
          <a:noFill/>
          <a:ln>
            <a:noFill/>
          </a:ln>
        </p:spPr>
      </p:pic>
      <p:sp>
        <p:nvSpPr>
          <p:cNvPr id="64" name="Google Shape;64;p14"/>
          <p:cNvSpPr txBox="1"/>
          <p:nvPr/>
        </p:nvSpPr>
        <p:spPr>
          <a:xfrm>
            <a:off x="227750" y="3111300"/>
            <a:ext cx="5974500" cy="387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4300">
                <a:solidFill>
                  <a:schemeClr val="lt1"/>
                </a:solidFill>
                <a:latin typeface="Quattrocento Sans"/>
                <a:ea typeface="Quattrocento Sans"/>
                <a:cs typeface="Quattrocento Sans"/>
                <a:sym typeface="Quattrocento Sans"/>
              </a:rPr>
              <a:t>Team “ARC”</a:t>
            </a:r>
            <a:endParaRPr b="1" sz="43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en-IN" sz="1600">
                <a:solidFill>
                  <a:schemeClr val="lt1"/>
                </a:solidFill>
                <a:latin typeface="Quattrocento Sans"/>
                <a:ea typeface="Quattrocento Sans"/>
                <a:cs typeface="Quattrocento Sans"/>
                <a:sym typeface="Quattrocento Sans"/>
              </a:rPr>
              <a:t>Project Title:-ARC:-  Advanced Risk Calculator System.</a:t>
            </a:r>
            <a:endParaRPr b="1" sz="16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rPr b="1" lang="en-IN" sz="1500">
                <a:solidFill>
                  <a:schemeClr val="lt1"/>
                </a:solidFill>
                <a:latin typeface="Quattrocento Sans"/>
                <a:ea typeface="Quattrocento Sans"/>
                <a:cs typeface="Quattrocento Sans"/>
                <a:sym typeface="Quattrocento Sans"/>
              </a:rPr>
              <a:t>      </a:t>
            </a:r>
            <a:r>
              <a:rPr b="1" lang="en-IN" sz="1500">
                <a:solidFill>
                  <a:schemeClr val="lt1"/>
                </a:solidFill>
                <a:latin typeface="Quattrocento Sans"/>
                <a:ea typeface="Quattrocento Sans"/>
                <a:cs typeface="Quattrocento Sans"/>
                <a:sym typeface="Quattrocento Sans"/>
              </a:rPr>
              <a:t>Team ARC is a group of problem-solvers determined to revolutionize credit risk assessment in the Indian banking sector.</a:t>
            </a:r>
            <a:endParaRPr b="1" sz="1500">
              <a:solidFill>
                <a:schemeClr val="lt1"/>
              </a:solidFill>
              <a:latin typeface="Quattrocento Sans"/>
              <a:ea typeface="Quattrocento Sans"/>
              <a:cs typeface="Quattrocento Sans"/>
              <a:sym typeface="Quattrocento Sans"/>
            </a:endParaRPr>
          </a:p>
          <a:p>
            <a:pPr indent="0" lvl="0" marL="0" rtl="0" algn="ctr">
              <a:spcBef>
                <a:spcPts val="0"/>
              </a:spcBef>
              <a:spcAft>
                <a:spcPts val="0"/>
              </a:spcAft>
              <a:buNone/>
            </a:pPr>
            <a:r>
              <a:t/>
            </a:r>
            <a:endParaRPr b="1" sz="15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rPr b="1" lang="en-IN" sz="2900" u="sng">
                <a:solidFill>
                  <a:schemeClr val="lt1"/>
                </a:solidFill>
                <a:latin typeface="Quattrocento Sans"/>
                <a:ea typeface="Quattrocento Sans"/>
                <a:cs typeface="Quattrocento Sans"/>
                <a:sym typeface="Quattrocento Sans"/>
                <a:hlinkClick r:id="rId5">
                  <a:extLst>
                    <a:ext uri="{A12FA001-AC4F-418D-AE19-62706E023703}">
                      <ahyp:hlinkClr val="tx"/>
                    </a:ext>
                  </a:extLst>
                </a:hlinkClick>
              </a:rPr>
              <a:t>GitHub Repository</a:t>
            </a:r>
            <a:r>
              <a:rPr b="1" lang="en-IN" sz="2900">
                <a:solidFill>
                  <a:schemeClr val="lt1"/>
                </a:solidFill>
                <a:latin typeface="Quattrocento Sans"/>
                <a:ea typeface="Quattrocento Sans"/>
                <a:cs typeface="Quattrocento Sans"/>
                <a:sym typeface="Quattrocento Sans"/>
              </a:rPr>
              <a:t> </a:t>
            </a:r>
            <a:endParaRPr b="1" sz="29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rPr b="1" lang="en-IN" sz="3100">
                <a:solidFill>
                  <a:schemeClr val="lt1"/>
                </a:solidFill>
                <a:latin typeface="Quattrocento Sans"/>
                <a:ea typeface="Quattrocento Sans"/>
                <a:cs typeface="Quattrocento Sans"/>
                <a:sym typeface="Quattrocento Sans"/>
              </a:rPr>
              <a:t> </a:t>
            </a:r>
            <a:r>
              <a:rPr b="1" lang="en-IN" sz="2400">
                <a:solidFill>
                  <a:schemeClr val="lt1"/>
                </a:solidFill>
                <a:latin typeface="Quattrocento Sans"/>
                <a:ea typeface="Quattrocento Sans"/>
                <a:cs typeface="Quattrocento Sans"/>
                <a:sym typeface="Quattrocento Sans"/>
              </a:rPr>
              <a:t>Date : 30/06/24</a:t>
            </a:r>
            <a:endParaRPr b="1" sz="24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31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b="1" sz="30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3100">
                <a:solidFill>
                  <a:schemeClr val="dk1"/>
                </a:solidFill>
                <a:latin typeface="Quattrocento Sans"/>
                <a:ea typeface="Quattrocento Sans"/>
                <a:cs typeface="Quattrocento Sans"/>
                <a:sym typeface="Quattrocento Sans"/>
              </a:rPr>
              <a:t>Business Potential and Relevance</a:t>
            </a:r>
            <a:br>
              <a:rPr b="1" lang="en-IN" sz="3100">
                <a:solidFill>
                  <a:schemeClr val="dk1"/>
                </a:solidFill>
                <a:latin typeface="Quattrocento Sans"/>
                <a:ea typeface="Quattrocento Sans"/>
                <a:cs typeface="Quattrocento Sans"/>
                <a:sym typeface="Quattrocento Sans"/>
              </a:rPr>
            </a:br>
            <a:endParaRPr b="1" sz="3100">
              <a:solidFill>
                <a:schemeClr val="dk1"/>
              </a:solidFill>
              <a:latin typeface="Quattrocento Sans"/>
              <a:ea typeface="Quattrocento Sans"/>
              <a:cs typeface="Quattrocento Sans"/>
              <a:sym typeface="Quattrocento Sans"/>
            </a:endParaRPr>
          </a:p>
        </p:txBody>
      </p:sp>
      <p:sp>
        <p:nvSpPr>
          <p:cNvPr id="118" name="Google Shape;118;p23"/>
          <p:cNvSpPr txBox="1"/>
          <p:nvPr/>
        </p:nvSpPr>
        <p:spPr>
          <a:xfrm>
            <a:off x="258175" y="805550"/>
            <a:ext cx="11355900" cy="52866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b="1"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Credit Scoring and Loan Approval</a:t>
            </a:r>
            <a:r>
              <a:rPr lang="en-IN" sz="1900">
                <a:solidFill>
                  <a:schemeClr val="dk1"/>
                </a:solidFill>
              </a:rPr>
              <a:t>:Fast,highly accurate credit </a:t>
            </a:r>
            <a:r>
              <a:rPr lang="en-IN" sz="1900">
                <a:solidFill>
                  <a:schemeClr val="dk1"/>
                </a:solidFill>
              </a:rPr>
              <a:t>score</a:t>
            </a:r>
            <a:r>
              <a:rPr lang="en-IN" sz="1900">
                <a:solidFill>
                  <a:schemeClr val="dk1"/>
                </a:solidFill>
              </a:rPr>
              <a:t> and good loan </a:t>
            </a:r>
            <a:r>
              <a:rPr lang="en-IN" sz="1900">
                <a:solidFill>
                  <a:schemeClr val="dk1"/>
                </a:solidFill>
              </a:rPr>
              <a:t>maximization</a:t>
            </a:r>
            <a:r>
              <a:rPr lang="en-IN" sz="1900">
                <a:solidFill>
                  <a:schemeClr val="dk1"/>
                </a:solidFill>
              </a:rPr>
              <a:t>.</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Fraud Detection</a:t>
            </a:r>
            <a:r>
              <a:rPr lang="en-IN" sz="1900">
                <a:solidFill>
                  <a:schemeClr val="dk1"/>
                </a:solidFill>
              </a:rPr>
              <a:t>: Enhanced detection of </a:t>
            </a:r>
            <a:r>
              <a:rPr lang="en-IN" sz="1900">
                <a:solidFill>
                  <a:schemeClr val="dk1"/>
                </a:solidFill>
              </a:rPr>
              <a:t>fraudulent loan requests by the model</a:t>
            </a:r>
            <a:r>
              <a:rPr lang="en-IN" sz="1900">
                <a:solidFill>
                  <a:schemeClr val="dk1"/>
                </a:solidFill>
              </a:rPr>
              <a:t>.</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Reduction in losses from Bad loans</a:t>
            </a:r>
            <a:r>
              <a:rPr lang="en-IN" sz="1900">
                <a:solidFill>
                  <a:schemeClr val="dk1"/>
                </a:solidFill>
              </a:rPr>
              <a:t>: due to more informed lending.</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Software as a Service</a:t>
            </a:r>
            <a:r>
              <a:rPr lang="en-IN" sz="1900">
                <a:solidFill>
                  <a:schemeClr val="dk1"/>
                </a:solidFill>
              </a:rPr>
              <a:t>: We can extend our services to other financial institution to generate revenue.</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Provide insights into the national money lending landscape: </a:t>
            </a:r>
            <a:r>
              <a:rPr lang="en-IN" sz="1900">
                <a:solidFill>
                  <a:schemeClr val="dk1"/>
                </a:solidFill>
              </a:rPr>
              <a:t>Anonymised Data collection to help government and financial regulatory </a:t>
            </a:r>
            <a:r>
              <a:rPr lang="en-IN" sz="1900">
                <a:solidFill>
                  <a:schemeClr val="dk1"/>
                </a:solidFill>
              </a:rPr>
              <a:t>organisations</a:t>
            </a:r>
            <a:r>
              <a:rPr lang="en-IN" sz="1900">
                <a:solidFill>
                  <a:schemeClr val="dk1"/>
                </a:solidFill>
              </a:rPr>
              <a:t> to monitor money lending activities.</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Personalised data driven financial advisory and marketing:</a:t>
            </a:r>
            <a:r>
              <a:rPr lang="en-IN" sz="1900">
                <a:solidFill>
                  <a:schemeClr val="dk1"/>
                </a:solidFill>
              </a:rPr>
              <a:t>boosting customer engagement with the banking apps leading to improved customer conversion rates and drastic decline in customer acquisition costs(CACs).</a:t>
            </a:r>
            <a:endParaRPr sz="19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rPr lang="en-IN" sz="1600">
                <a:solidFill>
                  <a:schemeClr val="dk1"/>
                </a:solidFill>
                <a:highlight>
                  <a:srgbClr val="FFFFFF"/>
                </a:highlight>
                <a:latin typeface="Quattrocento Sans"/>
                <a:ea typeface="Quattrocento Sans"/>
                <a:cs typeface="Quattrocento Sans"/>
                <a:sym typeface="Quattrocento Sans"/>
              </a:rPr>
              <a:t>	</a:t>
            </a:r>
            <a:endParaRPr sz="16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3100">
                <a:solidFill>
                  <a:schemeClr val="dk1"/>
                </a:solidFill>
                <a:latin typeface="Quattrocento Sans"/>
                <a:ea typeface="Quattrocento Sans"/>
                <a:cs typeface="Quattrocento Sans"/>
                <a:sym typeface="Quattrocento Sans"/>
              </a:rPr>
              <a:t>Uniqueness of Approach and Solution</a:t>
            </a:r>
            <a:br>
              <a:rPr b="1" lang="en-IN" sz="3100">
                <a:solidFill>
                  <a:schemeClr val="dk1"/>
                </a:solidFill>
                <a:latin typeface="Quattrocento Sans"/>
                <a:ea typeface="Quattrocento Sans"/>
                <a:cs typeface="Quattrocento Sans"/>
                <a:sym typeface="Quattrocento Sans"/>
              </a:rPr>
            </a:br>
            <a:endParaRPr b="1" sz="3100">
              <a:solidFill>
                <a:schemeClr val="dk1"/>
              </a:solidFill>
              <a:latin typeface="Quattrocento Sans"/>
              <a:ea typeface="Quattrocento Sans"/>
              <a:cs typeface="Quattrocento Sans"/>
              <a:sym typeface="Quattrocento Sans"/>
            </a:endParaRPr>
          </a:p>
        </p:txBody>
      </p:sp>
      <p:sp>
        <p:nvSpPr>
          <p:cNvPr id="124" name="Google Shape;124;p24"/>
          <p:cNvSpPr txBox="1"/>
          <p:nvPr/>
        </p:nvSpPr>
        <p:spPr>
          <a:xfrm>
            <a:off x="0" y="706125"/>
            <a:ext cx="10918500" cy="55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sz="1800">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sz="1800">
              <a:solidFill>
                <a:srgbClr val="222222"/>
              </a:solidFill>
              <a:highlight>
                <a:srgbClr val="FFFFFF"/>
              </a:highlight>
              <a:latin typeface="Quattrocento Sans"/>
              <a:ea typeface="Quattrocento Sans"/>
              <a:cs typeface="Quattrocento Sans"/>
              <a:sym typeface="Quattrocento Sans"/>
            </a:endParaRPr>
          </a:p>
          <a:p>
            <a:pPr indent="-349250" lvl="0" marL="457200" rtl="0" algn="l">
              <a:spcBef>
                <a:spcPts val="0"/>
              </a:spcBef>
              <a:spcAft>
                <a:spcPts val="0"/>
              </a:spcAft>
              <a:buClr>
                <a:schemeClr val="dk1"/>
              </a:buClr>
              <a:buSzPts val="1900"/>
              <a:buChar char="●"/>
            </a:pPr>
            <a:r>
              <a:rPr b="1" lang="en-IN" sz="1900">
                <a:solidFill>
                  <a:schemeClr val="dk1"/>
                </a:solidFill>
              </a:rPr>
              <a:t>Comprehensive Risk Assessment:</a:t>
            </a:r>
            <a:r>
              <a:rPr lang="en-IN" sz="1900">
                <a:solidFill>
                  <a:schemeClr val="dk1"/>
                </a:solidFill>
              </a:rPr>
              <a:t> Our model seemingly integrates multiple kinds of data including income, qualifications, college, highest degree, and assets and so on to evaluate loan eligibility.</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Real time analysis :  </a:t>
            </a:r>
            <a:r>
              <a:rPr lang="en-IN" sz="1900">
                <a:solidFill>
                  <a:schemeClr val="dk1"/>
                </a:solidFill>
              </a:rPr>
              <a:t>It boasts  real-time prediction capabilities and it is helpful in providing immediate loan recommendations.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Feedback Mechanism: </a:t>
            </a:r>
            <a:r>
              <a:rPr lang="en-IN" sz="1900">
                <a:solidFill>
                  <a:schemeClr val="dk1"/>
                </a:solidFill>
              </a:rPr>
              <a:t>Our system’s</a:t>
            </a:r>
            <a:r>
              <a:rPr b="1" lang="en-IN" sz="1900">
                <a:solidFill>
                  <a:schemeClr val="dk1"/>
                </a:solidFill>
              </a:rPr>
              <a:t> </a:t>
            </a:r>
            <a:r>
              <a:rPr lang="en-IN" sz="1900">
                <a:solidFill>
                  <a:schemeClr val="dk1"/>
                </a:solidFill>
              </a:rPr>
              <a:t>Adaptive learning approach makes our model unique. After the pre-defined loan tenure, the bank will provide feedback to the model whether granting the loan was beneficial. This information helps the model learn from past outcomes leading to increased accuracy. </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Double edged Sword:</a:t>
            </a:r>
            <a:r>
              <a:rPr lang="en-IN" sz="1900">
                <a:solidFill>
                  <a:schemeClr val="dk1"/>
                </a:solidFill>
              </a:rPr>
              <a:t> Assess your credit scores  along with targeted marketing of B.O.B. products saving time and computation effort.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IN" sz="1900">
                <a:solidFill>
                  <a:schemeClr val="dk1"/>
                </a:solidFill>
              </a:rPr>
              <a:t>  By combining these elements, our GEN-AI solution ensures more accurate, data-driven lending decisions, adapting over time to improve risk assessment and customer satisfaction.</a:t>
            </a:r>
            <a:endParaRPr sz="19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600">
              <a:solidFill>
                <a:srgbClr val="222222"/>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444750" y="258225"/>
            <a:ext cx="8774700"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IN" sz="3100" u="none" cap="none" strike="noStrike">
                <a:latin typeface="Quattrocento Sans"/>
                <a:ea typeface="Quattrocento Sans"/>
                <a:cs typeface="Quattrocento Sans"/>
                <a:sym typeface="Quattrocento Sans"/>
              </a:rPr>
              <a:t>User Experience</a:t>
            </a:r>
            <a:endParaRPr sz="3100"/>
          </a:p>
        </p:txBody>
      </p:sp>
      <p:sp>
        <p:nvSpPr>
          <p:cNvPr id="130" name="Google Shape;130;p25"/>
          <p:cNvSpPr txBox="1"/>
          <p:nvPr/>
        </p:nvSpPr>
        <p:spPr>
          <a:xfrm>
            <a:off x="224050" y="834225"/>
            <a:ext cx="11512500" cy="60237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b="1" lang="en-IN" sz="1900">
                <a:solidFill>
                  <a:schemeClr val="dk1"/>
                </a:solidFill>
              </a:rPr>
              <a:t>Improved Decision Accuracy:</a:t>
            </a:r>
            <a:r>
              <a:rPr lang="en-IN" sz="1900">
                <a:solidFill>
                  <a:schemeClr val="dk1"/>
                </a:solidFill>
              </a:rPr>
              <a:t> The use of generative AI allows us to</a:t>
            </a:r>
            <a:r>
              <a:rPr lang="en-IN" sz="1900">
                <a:solidFill>
                  <a:schemeClr val="dk1"/>
                </a:solidFill>
              </a:rPr>
              <a:t> improve model’s predictive accuracy by feedback mechanism and ultimately offering a more reliable model for lending loans. </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Reduced Financial Losses</a:t>
            </a:r>
            <a:r>
              <a:rPr lang="en-IN" sz="1900">
                <a:solidFill>
                  <a:schemeClr val="dk1"/>
                </a:solidFill>
              </a:rPr>
              <a:t>: From the bank's perspective, our solution significantly reduces financial losses by enhancing loan decision accuracy, minimizing defaults, and optimizing overall risk management. This not only leads to more secure lending practices but also increases the trust of investors.</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Increased Customer Trust and Satisfaction:</a:t>
            </a:r>
            <a:endParaRPr b="1"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IN" sz="1900">
                <a:solidFill>
                  <a:schemeClr val="dk1"/>
                </a:solidFill>
              </a:rPr>
              <a:t>Our solution enhances the user experience by providing personalized, data-driven loan recommendations based on comprehensive risk assessments.</a:t>
            </a:r>
            <a:endParaRPr sz="1900">
              <a:solidFill>
                <a:schemeClr val="dk1"/>
              </a:solidFill>
            </a:endParaRPr>
          </a:p>
          <a:p>
            <a:pPr indent="-349250" lvl="1" marL="914400" rtl="0" algn="l">
              <a:lnSpc>
                <a:spcPct val="115000"/>
              </a:lnSpc>
              <a:spcBef>
                <a:spcPts val="0"/>
              </a:spcBef>
              <a:spcAft>
                <a:spcPts val="0"/>
              </a:spcAft>
              <a:buClr>
                <a:schemeClr val="dk1"/>
              </a:buClr>
              <a:buSzPts val="1900"/>
              <a:buChar char="○"/>
            </a:pPr>
            <a:r>
              <a:rPr lang="en-IN" sz="1900">
                <a:solidFill>
                  <a:schemeClr val="dk1"/>
                </a:solidFill>
              </a:rPr>
              <a:t>With real-time analysis and feedback mechanisms, customers will receive tailored advice and most viable product recommendations</a:t>
            </a:r>
            <a:r>
              <a:rPr lang="en-IN" sz="1900">
                <a:solidFill>
                  <a:schemeClr val="dk1"/>
                </a:solidFill>
              </a:rPr>
              <a:t>,</a:t>
            </a:r>
            <a:r>
              <a:rPr lang="en-IN" sz="1900">
                <a:solidFill>
                  <a:schemeClr val="dk1"/>
                </a:solidFill>
              </a:rPr>
              <a:t> that evolve over time, ensuring more accurate decisions and it will also guarantee a smoother loan application process. </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IN" sz="1900">
                <a:solidFill>
                  <a:schemeClr val="dk1"/>
                </a:solidFill>
              </a:rPr>
              <a:t> Processing time </a:t>
            </a:r>
            <a:endParaRPr b="1" sz="1900">
              <a:solidFill>
                <a:schemeClr val="dk1"/>
              </a:solidFill>
            </a:endParaRPr>
          </a:p>
          <a:p>
            <a:pPr indent="-349250" lvl="1" marL="914400" rtl="0" algn="l">
              <a:spcBef>
                <a:spcPts val="0"/>
              </a:spcBef>
              <a:spcAft>
                <a:spcPts val="0"/>
              </a:spcAft>
              <a:buClr>
                <a:schemeClr val="dk1"/>
              </a:buClr>
              <a:buSzPts val="1900"/>
              <a:buChar char="○"/>
            </a:pPr>
            <a:r>
              <a:rPr lang="en-IN" sz="1900">
                <a:solidFill>
                  <a:schemeClr val="dk1"/>
                </a:solidFill>
              </a:rPr>
              <a:t> Reduce loan approval time by more than 50%, from an average of a month to 15 days.</a:t>
            </a:r>
            <a:endParaRPr sz="1900">
              <a:solidFill>
                <a:schemeClr val="dk1"/>
              </a:solidFill>
            </a:endParaRPr>
          </a:p>
          <a:p>
            <a:pPr indent="-349250" lvl="1" marL="914400" rtl="0" algn="l">
              <a:spcBef>
                <a:spcPts val="0"/>
              </a:spcBef>
              <a:spcAft>
                <a:spcPts val="0"/>
              </a:spcAft>
              <a:buClr>
                <a:schemeClr val="dk1"/>
              </a:buClr>
              <a:buSzPts val="1900"/>
              <a:buChar char="○"/>
            </a:pPr>
            <a:r>
              <a:rPr lang="en-IN" sz="1900">
                <a:solidFill>
                  <a:schemeClr val="dk1"/>
                </a:solidFill>
              </a:rPr>
              <a:t> Real-time loan status updates via SMS and app notifications</a:t>
            </a:r>
            <a:endParaRPr sz="1900">
              <a:solidFill>
                <a:schemeClr val="dk1"/>
              </a:solidFill>
            </a:endParaRPr>
          </a:p>
          <a:p>
            <a:pPr indent="0" lvl="0" marL="914400" rtl="0" algn="l">
              <a:spcBef>
                <a:spcPts val="0"/>
              </a:spcBef>
              <a:spcAft>
                <a:spcPts val="0"/>
              </a:spcAft>
              <a:buNone/>
            </a:pPr>
            <a:r>
              <a:t/>
            </a:r>
            <a:endParaRPr sz="15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IN" sz="3100" u="none" cap="none" strike="noStrike">
                <a:latin typeface="Quattrocento Sans"/>
                <a:ea typeface="Quattrocento Sans"/>
                <a:cs typeface="Quattrocento Sans"/>
                <a:sym typeface="Quattrocento Sans"/>
              </a:rPr>
              <a:t>Scalability</a:t>
            </a:r>
            <a:endParaRPr sz="3100"/>
          </a:p>
        </p:txBody>
      </p:sp>
      <p:sp>
        <p:nvSpPr>
          <p:cNvPr id="136" name="Google Shape;136;p26"/>
          <p:cNvSpPr txBox="1"/>
          <p:nvPr/>
        </p:nvSpPr>
        <p:spPr>
          <a:xfrm>
            <a:off x="57400" y="720875"/>
            <a:ext cx="11502900" cy="582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3100" u="none" cap="none" strike="noStrike">
              <a:solidFill>
                <a:srgbClr val="222222"/>
              </a:solidFill>
              <a:highlight>
                <a:srgbClr val="FFFFFF"/>
              </a:highlight>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3100">
              <a:solidFill>
                <a:srgbClr val="222222"/>
              </a:solidFill>
              <a:highlight>
                <a:srgbClr val="FFFFFF"/>
              </a:highlight>
              <a:latin typeface="Quattrocento Sans"/>
              <a:ea typeface="Quattrocento Sans"/>
              <a:cs typeface="Quattrocento Sans"/>
              <a:sym typeface="Quattrocento Sans"/>
            </a:endParaRPr>
          </a:p>
          <a:p>
            <a:pPr indent="-381000" lvl="0" marL="457200" rtl="0" algn="l">
              <a:lnSpc>
                <a:spcPct val="150000"/>
              </a:lnSpc>
              <a:spcBef>
                <a:spcPts val="0"/>
              </a:spcBef>
              <a:spcAft>
                <a:spcPts val="0"/>
              </a:spcAft>
              <a:buClr>
                <a:schemeClr val="dk1"/>
              </a:buClr>
              <a:buSzPts val="2400"/>
              <a:buChar char="●"/>
            </a:pPr>
            <a:r>
              <a:rPr b="1" lang="en-IN" sz="2400">
                <a:solidFill>
                  <a:schemeClr val="dk1"/>
                </a:solidFill>
              </a:rPr>
              <a:t>Automatic Scaling</a:t>
            </a:r>
            <a:r>
              <a:rPr lang="en-IN" sz="2400">
                <a:solidFill>
                  <a:schemeClr val="dk1"/>
                </a:solidFill>
              </a:rPr>
              <a:t>: Leverage Azure's cloud infrastructure.</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b="1" lang="en-IN" sz="2400">
                <a:solidFill>
                  <a:schemeClr val="dk1"/>
                </a:solidFill>
              </a:rPr>
              <a:t>Optimized ANN Model</a:t>
            </a:r>
            <a:r>
              <a:rPr lang="en-IN" sz="2400">
                <a:solidFill>
                  <a:schemeClr val="dk1"/>
                </a:solidFill>
              </a:rPr>
              <a:t>: For performance and efficiency in use of compute power.</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b="1" lang="en-IN" sz="2400">
                <a:solidFill>
                  <a:schemeClr val="dk1"/>
                </a:solidFill>
              </a:rPr>
              <a:t>Distributed Computing</a:t>
            </a:r>
            <a:r>
              <a:rPr lang="en-IN" sz="2400">
                <a:solidFill>
                  <a:schemeClr val="dk1"/>
                </a:solidFill>
              </a:rPr>
              <a:t>: To handle large datasets and high user demand by use of Azure’s distributed Cloud servers .</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b="1" lang="en-IN" sz="2400">
                <a:solidFill>
                  <a:schemeClr val="dk1"/>
                </a:solidFill>
              </a:rPr>
              <a:t>Scalability Testing:</a:t>
            </a:r>
            <a:r>
              <a:rPr lang="en-IN" sz="2400">
                <a:solidFill>
                  <a:schemeClr val="dk1"/>
                </a:solidFill>
              </a:rPr>
              <a:t>To</a:t>
            </a:r>
            <a:r>
              <a:rPr b="1" lang="en-IN" sz="2400">
                <a:solidFill>
                  <a:schemeClr val="dk1"/>
                </a:solidFill>
              </a:rPr>
              <a:t> </a:t>
            </a:r>
            <a:r>
              <a:rPr lang="en-IN" sz="2400">
                <a:solidFill>
                  <a:schemeClr val="dk1"/>
                </a:solidFill>
              </a:rPr>
              <a:t>ensure the system can handle peak loads across India. We will conduct stress tests simulating 5x normal transaction volume. </a:t>
            </a:r>
            <a:endParaRPr sz="1800">
              <a:solidFill>
                <a:srgbClr val="222222"/>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3100">
                <a:solidFill>
                  <a:schemeClr val="dk1"/>
                </a:solidFill>
                <a:latin typeface="Quattrocento Sans"/>
                <a:ea typeface="Quattrocento Sans"/>
                <a:cs typeface="Quattrocento Sans"/>
                <a:sym typeface="Quattrocento Sans"/>
              </a:rPr>
              <a:t>Ease of Deployment and Maintenance</a:t>
            </a:r>
            <a:endParaRPr sz="3100"/>
          </a:p>
        </p:txBody>
      </p:sp>
      <p:sp>
        <p:nvSpPr>
          <p:cNvPr id="142" name="Google Shape;142;p27"/>
          <p:cNvSpPr txBox="1"/>
          <p:nvPr/>
        </p:nvSpPr>
        <p:spPr>
          <a:xfrm>
            <a:off x="-115450" y="1136850"/>
            <a:ext cx="11690100" cy="5030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t/>
            </a:r>
            <a:endParaRPr sz="2800">
              <a:solidFill>
                <a:schemeClr val="dk1"/>
              </a:solidFill>
              <a:latin typeface="Quattrocento Sans"/>
              <a:ea typeface="Quattrocento Sans"/>
              <a:cs typeface="Quattrocento Sans"/>
              <a:sym typeface="Quattrocento Sans"/>
            </a:endParaRPr>
          </a:p>
          <a:p>
            <a:pPr indent="-374650" lvl="0" marL="457200" rtl="0" algn="l">
              <a:lnSpc>
                <a:spcPct val="150000"/>
              </a:lnSpc>
              <a:spcBef>
                <a:spcPts val="0"/>
              </a:spcBef>
              <a:spcAft>
                <a:spcPts val="0"/>
              </a:spcAft>
              <a:buClr>
                <a:schemeClr val="dk1"/>
              </a:buClr>
              <a:buSzPts val="2300"/>
              <a:buChar char="●"/>
            </a:pPr>
            <a:r>
              <a:rPr b="1" lang="en-IN" sz="2300">
                <a:solidFill>
                  <a:schemeClr val="dk1"/>
                </a:solidFill>
              </a:rPr>
              <a:t>User-Friendly Platform</a:t>
            </a:r>
            <a:r>
              <a:rPr lang="en-IN" sz="2300">
                <a:solidFill>
                  <a:schemeClr val="dk1"/>
                </a:solidFill>
              </a:rPr>
              <a:t>: Azure provides ease of deployment and management for the bank officials .</a:t>
            </a:r>
            <a:endParaRPr sz="2300">
              <a:solidFill>
                <a:schemeClr val="dk1"/>
              </a:solidFill>
            </a:endParaRPr>
          </a:p>
          <a:p>
            <a:pPr indent="-374650" lvl="0" marL="457200" rtl="0" algn="l">
              <a:lnSpc>
                <a:spcPct val="150000"/>
              </a:lnSpc>
              <a:spcBef>
                <a:spcPts val="0"/>
              </a:spcBef>
              <a:spcAft>
                <a:spcPts val="0"/>
              </a:spcAft>
              <a:buClr>
                <a:schemeClr val="dk1"/>
              </a:buClr>
              <a:buSzPts val="2300"/>
              <a:buChar char="●"/>
            </a:pPr>
            <a:r>
              <a:rPr b="1" lang="en-IN" sz="2300">
                <a:solidFill>
                  <a:schemeClr val="dk1"/>
                </a:solidFill>
              </a:rPr>
              <a:t>Automated Updates</a:t>
            </a:r>
            <a:r>
              <a:rPr lang="en-IN" sz="2300">
                <a:solidFill>
                  <a:schemeClr val="dk1"/>
                </a:solidFill>
              </a:rPr>
              <a:t>: Model updates and maintenance using Azure Machine Learning.</a:t>
            </a:r>
            <a:endParaRPr sz="2300">
              <a:solidFill>
                <a:schemeClr val="dk1"/>
              </a:solidFill>
            </a:endParaRPr>
          </a:p>
          <a:p>
            <a:pPr indent="-374650" lvl="0" marL="457200" rtl="0" algn="l">
              <a:lnSpc>
                <a:spcPct val="150000"/>
              </a:lnSpc>
              <a:spcBef>
                <a:spcPts val="0"/>
              </a:spcBef>
              <a:spcAft>
                <a:spcPts val="0"/>
              </a:spcAft>
              <a:buClr>
                <a:schemeClr val="dk1"/>
              </a:buClr>
              <a:buSzPts val="2300"/>
              <a:buChar char="●"/>
            </a:pPr>
            <a:r>
              <a:rPr b="1" lang="en-IN" sz="2300">
                <a:solidFill>
                  <a:schemeClr val="dk1"/>
                </a:solidFill>
              </a:rPr>
              <a:t>Comprehensive Support</a:t>
            </a:r>
            <a:r>
              <a:rPr lang="en-IN" sz="2300">
                <a:solidFill>
                  <a:schemeClr val="dk1"/>
                </a:solidFill>
              </a:rPr>
              <a:t>: Documentation and support from Azure.</a:t>
            </a:r>
            <a:endParaRPr sz="2300">
              <a:solidFill>
                <a:schemeClr val="dk1"/>
              </a:solidFill>
            </a:endParaRPr>
          </a:p>
          <a:p>
            <a:pPr indent="-374650" lvl="0" marL="457200" rtl="0" algn="l">
              <a:lnSpc>
                <a:spcPct val="150000"/>
              </a:lnSpc>
              <a:spcBef>
                <a:spcPts val="0"/>
              </a:spcBef>
              <a:spcAft>
                <a:spcPts val="0"/>
              </a:spcAft>
              <a:buClr>
                <a:schemeClr val="dk1"/>
              </a:buClr>
              <a:buSzPts val="2300"/>
              <a:buChar char="●"/>
            </a:pPr>
            <a:r>
              <a:rPr b="1" lang="en-IN" sz="2300">
                <a:solidFill>
                  <a:schemeClr val="dk1"/>
                </a:solidFill>
              </a:rPr>
              <a:t>Automatic updation of ANN weights :</a:t>
            </a:r>
            <a:r>
              <a:rPr lang="en-IN" sz="2300">
                <a:solidFill>
                  <a:schemeClr val="dk1"/>
                </a:solidFill>
              </a:rPr>
              <a:t> using corrective feedback mechanism ensuring </a:t>
            </a:r>
            <a:r>
              <a:rPr lang="en-IN" sz="2300">
                <a:solidFill>
                  <a:schemeClr val="dk1"/>
                </a:solidFill>
              </a:rPr>
              <a:t>seamless</a:t>
            </a:r>
            <a:r>
              <a:rPr lang="en-IN" sz="2300">
                <a:solidFill>
                  <a:schemeClr val="dk1"/>
                </a:solidFill>
              </a:rPr>
              <a:t> improvement of the model.</a:t>
            </a:r>
            <a:endParaRPr sz="16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65525" y="142525"/>
            <a:ext cx="8774700" cy="5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lang="en-IN" sz="3100" u="none" cap="none" strike="noStrike">
                <a:latin typeface="Quattrocento Sans"/>
                <a:ea typeface="Quattrocento Sans"/>
                <a:cs typeface="Quattrocento Sans"/>
                <a:sym typeface="Quattrocento Sans"/>
              </a:rPr>
              <a:t>Security </a:t>
            </a:r>
            <a:r>
              <a:rPr b="1" lang="en-IN" sz="2800" u="none" cap="none" strike="noStrike">
                <a:latin typeface="Quattrocento Sans"/>
                <a:ea typeface="Quattrocento Sans"/>
                <a:cs typeface="Quattrocento Sans"/>
                <a:sym typeface="Quattrocento Sans"/>
              </a:rPr>
              <a:t>Considerations</a:t>
            </a:r>
            <a:endParaRPr/>
          </a:p>
        </p:txBody>
      </p:sp>
      <p:sp>
        <p:nvSpPr>
          <p:cNvPr id="148" name="Google Shape;148;p28"/>
          <p:cNvSpPr txBox="1"/>
          <p:nvPr/>
        </p:nvSpPr>
        <p:spPr>
          <a:xfrm>
            <a:off x="256200" y="718525"/>
            <a:ext cx="11165100" cy="524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1900">
              <a:solidFill>
                <a:srgbClr val="222222"/>
              </a:solidFill>
              <a:highlight>
                <a:srgbClr val="FFFFFF"/>
              </a:highlight>
              <a:latin typeface="Quattrocento Sans"/>
              <a:ea typeface="Quattrocento Sans"/>
              <a:cs typeface="Quattrocento Sans"/>
              <a:sym typeface="Quattrocento Sans"/>
            </a:endParaRPr>
          </a:p>
          <a:p>
            <a:pPr indent="-374650" lvl="0" marL="457200" rtl="0" algn="l">
              <a:lnSpc>
                <a:spcPct val="200000"/>
              </a:lnSpc>
              <a:spcBef>
                <a:spcPts val="0"/>
              </a:spcBef>
              <a:spcAft>
                <a:spcPts val="0"/>
              </a:spcAft>
              <a:buClr>
                <a:schemeClr val="dk1"/>
              </a:buClr>
              <a:buSzPts val="2300"/>
              <a:buChar char="●"/>
            </a:pPr>
            <a:r>
              <a:rPr b="1" lang="en-IN" sz="2300">
                <a:solidFill>
                  <a:schemeClr val="dk1"/>
                </a:solidFill>
              </a:rPr>
              <a:t>Data Anonymity</a:t>
            </a:r>
            <a:r>
              <a:rPr lang="en-IN" sz="2300">
                <a:solidFill>
                  <a:schemeClr val="dk1"/>
                </a:solidFill>
              </a:rPr>
              <a:t>: Dataset fed to the model will be nameless and it will not be possible to associate any data with any individual.</a:t>
            </a:r>
            <a:endParaRPr sz="2300">
              <a:solidFill>
                <a:schemeClr val="dk1"/>
              </a:solidFill>
            </a:endParaRPr>
          </a:p>
          <a:p>
            <a:pPr indent="-374650" lvl="0" marL="457200" rtl="0" algn="l">
              <a:lnSpc>
                <a:spcPct val="200000"/>
              </a:lnSpc>
              <a:spcBef>
                <a:spcPts val="0"/>
              </a:spcBef>
              <a:spcAft>
                <a:spcPts val="0"/>
              </a:spcAft>
              <a:buClr>
                <a:schemeClr val="dk1"/>
              </a:buClr>
              <a:buSzPts val="2300"/>
              <a:buChar char="●"/>
            </a:pPr>
            <a:r>
              <a:rPr b="1" lang="en-IN" sz="2300">
                <a:solidFill>
                  <a:schemeClr val="dk1"/>
                </a:solidFill>
              </a:rPr>
              <a:t>Data encryption</a:t>
            </a:r>
            <a:r>
              <a:rPr lang="en-IN" sz="2300">
                <a:solidFill>
                  <a:schemeClr val="dk1"/>
                </a:solidFill>
              </a:rPr>
              <a:t>: </a:t>
            </a:r>
            <a:r>
              <a:rPr lang="en-IN" sz="2300">
                <a:solidFill>
                  <a:schemeClr val="dk1"/>
                </a:solidFill>
              </a:rPr>
              <a:t>At rest and in transit.</a:t>
            </a:r>
            <a:r>
              <a:rPr lang="en-IN" sz="2300">
                <a:solidFill>
                  <a:schemeClr val="dk1"/>
                </a:solidFill>
              </a:rPr>
              <a:t> Data is stored in databases with industry </a:t>
            </a:r>
            <a:r>
              <a:rPr lang="en-IN" sz="2300">
                <a:solidFill>
                  <a:schemeClr val="dk1"/>
                </a:solidFill>
              </a:rPr>
              <a:t>standard</a:t>
            </a:r>
            <a:r>
              <a:rPr lang="en-IN" sz="2300">
                <a:solidFill>
                  <a:schemeClr val="dk1"/>
                </a:solidFill>
              </a:rPr>
              <a:t> hashing and encryption protocols. </a:t>
            </a:r>
            <a:endParaRPr sz="2300">
              <a:solidFill>
                <a:schemeClr val="dk1"/>
              </a:solidFill>
            </a:endParaRPr>
          </a:p>
          <a:p>
            <a:pPr indent="-374650" lvl="0" marL="457200" rtl="0" algn="l">
              <a:lnSpc>
                <a:spcPct val="200000"/>
              </a:lnSpc>
              <a:spcBef>
                <a:spcPts val="0"/>
              </a:spcBef>
              <a:spcAft>
                <a:spcPts val="0"/>
              </a:spcAft>
              <a:buClr>
                <a:schemeClr val="dk1"/>
              </a:buClr>
              <a:buSzPts val="2300"/>
              <a:buChar char="●"/>
            </a:pPr>
            <a:r>
              <a:rPr b="1" lang="en-IN" sz="2300">
                <a:solidFill>
                  <a:schemeClr val="dk1"/>
                </a:solidFill>
              </a:rPr>
              <a:t>Regulatory Compliance</a:t>
            </a:r>
            <a:r>
              <a:rPr lang="en-IN" sz="2300">
                <a:solidFill>
                  <a:schemeClr val="dk1"/>
                </a:solidFill>
              </a:rPr>
              <a:t>: With industry standards (e.g., GDPR, PCI DSS).</a:t>
            </a:r>
            <a:endParaRPr sz="2300">
              <a:solidFill>
                <a:schemeClr val="dk1"/>
              </a:solidFill>
            </a:endParaRPr>
          </a:p>
          <a:p>
            <a:pPr indent="-374650" lvl="0" marL="457200" rtl="0" algn="l">
              <a:lnSpc>
                <a:spcPct val="200000"/>
              </a:lnSpc>
              <a:spcBef>
                <a:spcPts val="0"/>
              </a:spcBef>
              <a:spcAft>
                <a:spcPts val="0"/>
              </a:spcAft>
              <a:buClr>
                <a:schemeClr val="dk1"/>
              </a:buClr>
              <a:buSzPts val="2300"/>
              <a:buChar char="●"/>
            </a:pPr>
            <a:r>
              <a:rPr b="1" lang="en-IN" sz="2300">
                <a:solidFill>
                  <a:schemeClr val="dk1"/>
                </a:solidFill>
              </a:rPr>
              <a:t>Security Audits</a:t>
            </a:r>
            <a:r>
              <a:rPr lang="en-IN" sz="2300">
                <a:solidFill>
                  <a:schemeClr val="dk1"/>
                </a:solidFill>
              </a:rPr>
              <a:t>: Regular assessments and vulnerability checks by ML and cyber security experts.</a:t>
            </a:r>
            <a:endParaRPr sz="2300">
              <a:solidFill>
                <a:schemeClr val="dk1"/>
              </a:solidFill>
            </a:endParaRPr>
          </a:p>
          <a:p>
            <a:pPr indent="-374650" lvl="0" marL="457200" rtl="0" algn="l">
              <a:lnSpc>
                <a:spcPct val="200000"/>
              </a:lnSpc>
              <a:spcBef>
                <a:spcPts val="0"/>
              </a:spcBef>
              <a:spcAft>
                <a:spcPts val="0"/>
              </a:spcAft>
              <a:buClr>
                <a:schemeClr val="dk1"/>
              </a:buClr>
              <a:buSzPts val="2300"/>
              <a:buChar char="●"/>
            </a:pPr>
            <a:r>
              <a:rPr b="1" lang="en-IN" sz="2300">
                <a:solidFill>
                  <a:schemeClr val="dk1"/>
                </a:solidFill>
              </a:rPr>
              <a:t>Access Control</a:t>
            </a:r>
            <a:r>
              <a:rPr lang="en-IN" sz="2300">
                <a:solidFill>
                  <a:schemeClr val="dk1"/>
                </a:solidFill>
              </a:rPr>
              <a:t>: Role-based access control and multi-factor authentication.</a:t>
            </a:r>
            <a:endParaRPr sz="23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3100">
              <a:solidFill>
                <a:srgbClr val="222222"/>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6B11"/>
        </a:solidFill>
      </p:bgPr>
    </p:bg>
    <p:spTree>
      <p:nvGrpSpPr>
        <p:cNvPr id="152" name="Shape 152"/>
        <p:cNvGrpSpPr/>
        <p:nvPr/>
      </p:nvGrpSpPr>
      <p:grpSpPr>
        <a:xfrm>
          <a:off x="0" y="0"/>
          <a:ext cx="0" cy="0"/>
          <a:chOff x="0" y="0"/>
          <a:chExt cx="0" cy="0"/>
        </a:xfrm>
      </p:grpSpPr>
      <p:sp>
        <p:nvSpPr>
          <p:cNvPr id="153" name="Google Shape;153;p29"/>
          <p:cNvSpPr txBox="1"/>
          <p:nvPr/>
        </p:nvSpPr>
        <p:spPr>
          <a:xfrm>
            <a:off x="756764" y="1103506"/>
            <a:ext cx="8649300" cy="82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2800"/>
              <a:buFont typeface="Quattrocento Sans"/>
              <a:buNone/>
            </a:pPr>
            <a:r>
              <a:rPr b="1" i="0" lang="en-IN" sz="3600" u="none" cap="none" strike="noStrike">
                <a:solidFill>
                  <a:schemeClr val="lt1"/>
                </a:solidFill>
                <a:latin typeface="Quattrocento Sans"/>
                <a:ea typeface="Quattrocento Sans"/>
                <a:cs typeface="Quattrocento Sans"/>
                <a:sym typeface="Quattrocento Sans"/>
              </a:rPr>
              <a:t>Thank You Bank of Baroda for the opportunity!</a:t>
            </a:r>
            <a:endParaRPr b="1" i="0" sz="3600" u="none" cap="none" strike="noStrike">
              <a:solidFill>
                <a:schemeClr val="lt1"/>
              </a:solidFill>
              <a:latin typeface="Quattrocento Sans"/>
              <a:ea typeface="Quattrocento Sans"/>
              <a:cs typeface="Quattrocento Sans"/>
              <a:sym typeface="Quattrocento Sans"/>
            </a:endParaRPr>
          </a:p>
        </p:txBody>
      </p:sp>
      <p:sp>
        <p:nvSpPr>
          <p:cNvPr id="154" name="Google Shape;154;p29"/>
          <p:cNvSpPr txBox="1"/>
          <p:nvPr/>
        </p:nvSpPr>
        <p:spPr>
          <a:xfrm>
            <a:off x="962450" y="2986325"/>
            <a:ext cx="10026000" cy="3429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None/>
            </a:pPr>
            <a:r>
              <a:rPr b="1" lang="en-IN" sz="4300">
                <a:solidFill>
                  <a:srgbClr val="EFEFEF"/>
                </a:solidFill>
                <a:latin typeface="Quattrocento Sans"/>
                <a:ea typeface="Quattrocento Sans"/>
                <a:cs typeface="Quattrocento Sans"/>
                <a:sym typeface="Quattrocento Sans"/>
              </a:rPr>
              <a:t>Team ARC</a:t>
            </a:r>
            <a:endParaRPr b="1" sz="4300">
              <a:solidFill>
                <a:srgbClr val="EFEFEF"/>
              </a:solidFill>
              <a:latin typeface="Quattrocento Sans"/>
              <a:ea typeface="Quattrocento Sans"/>
              <a:cs typeface="Quattrocento Sans"/>
              <a:sym typeface="Quattrocento Sans"/>
            </a:endParaRPr>
          </a:p>
          <a:p>
            <a:pPr indent="-381000" lvl="0" marL="457200" marR="0" rtl="0" algn="l">
              <a:lnSpc>
                <a:spcPct val="150000"/>
              </a:lnSpc>
              <a:spcBef>
                <a:spcPts val="1600"/>
              </a:spcBef>
              <a:spcAft>
                <a:spcPts val="0"/>
              </a:spcAft>
              <a:buClr>
                <a:srgbClr val="EFEFEF"/>
              </a:buClr>
              <a:buSzPts val="2400"/>
              <a:buFont typeface="Quattrocento Sans"/>
              <a:buChar char="●"/>
            </a:pPr>
            <a:r>
              <a:rPr b="1" lang="en-IN" sz="2400">
                <a:solidFill>
                  <a:srgbClr val="EFEFEF"/>
                </a:solidFill>
                <a:latin typeface="Quattrocento Sans"/>
                <a:ea typeface="Quattrocento Sans"/>
                <a:cs typeface="Quattrocento Sans"/>
                <a:sym typeface="Quattrocento Sans"/>
              </a:rPr>
              <a:t>Hemant Porwal</a:t>
            </a:r>
            <a:endParaRPr b="1" sz="2400">
              <a:solidFill>
                <a:srgbClr val="EFEFEF"/>
              </a:solidFill>
              <a:latin typeface="Quattrocento Sans"/>
              <a:ea typeface="Quattrocento Sans"/>
              <a:cs typeface="Quattrocento Sans"/>
              <a:sym typeface="Quattrocento Sans"/>
            </a:endParaRPr>
          </a:p>
          <a:p>
            <a:pPr indent="-381000" lvl="0" marL="457200" marR="0" rtl="0" algn="l">
              <a:lnSpc>
                <a:spcPct val="150000"/>
              </a:lnSpc>
              <a:spcBef>
                <a:spcPts val="0"/>
              </a:spcBef>
              <a:spcAft>
                <a:spcPts val="0"/>
              </a:spcAft>
              <a:buClr>
                <a:srgbClr val="EFEFEF"/>
              </a:buClr>
              <a:buSzPts val="2400"/>
              <a:buFont typeface="Quattrocento Sans"/>
              <a:buChar char="●"/>
            </a:pPr>
            <a:r>
              <a:rPr b="1" lang="en-IN" sz="2400">
                <a:solidFill>
                  <a:srgbClr val="EFEFEF"/>
                </a:solidFill>
                <a:latin typeface="Quattrocento Sans"/>
                <a:ea typeface="Quattrocento Sans"/>
                <a:cs typeface="Quattrocento Sans"/>
                <a:sym typeface="Quattrocento Sans"/>
              </a:rPr>
              <a:t>Krish Kahnani</a:t>
            </a:r>
            <a:endParaRPr b="1" sz="2400">
              <a:solidFill>
                <a:srgbClr val="EFEFEF"/>
              </a:solidFill>
              <a:latin typeface="Quattrocento Sans"/>
              <a:ea typeface="Quattrocento Sans"/>
              <a:cs typeface="Quattrocento Sans"/>
              <a:sym typeface="Quattrocento Sans"/>
            </a:endParaRPr>
          </a:p>
          <a:p>
            <a:pPr indent="-381000" lvl="0" marL="457200" rtl="0" algn="l">
              <a:lnSpc>
                <a:spcPct val="150000"/>
              </a:lnSpc>
              <a:spcBef>
                <a:spcPts val="0"/>
              </a:spcBef>
              <a:spcAft>
                <a:spcPts val="0"/>
              </a:spcAft>
              <a:buClr>
                <a:srgbClr val="EFEFEF"/>
              </a:buClr>
              <a:buSzPts val="2400"/>
              <a:buFont typeface="Quattrocento Sans"/>
              <a:buChar char="●"/>
            </a:pPr>
            <a:r>
              <a:rPr b="1" lang="en-IN" sz="2400">
                <a:solidFill>
                  <a:srgbClr val="EFEFEF"/>
                </a:solidFill>
                <a:latin typeface="Quattrocento Sans"/>
                <a:ea typeface="Quattrocento Sans"/>
                <a:cs typeface="Quattrocento Sans"/>
                <a:sym typeface="Quattrocento Sans"/>
              </a:rPr>
              <a:t>Snehanshu Pal</a:t>
            </a:r>
            <a:endParaRPr b="1" sz="2400">
              <a:solidFill>
                <a:srgbClr val="EFEFEF"/>
              </a:solidFill>
              <a:latin typeface="Quattrocento Sans"/>
              <a:ea typeface="Quattrocento Sans"/>
              <a:cs typeface="Quattrocento Sans"/>
              <a:sym typeface="Quattrocento Sans"/>
            </a:endParaRPr>
          </a:p>
          <a:p>
            <a:pPr indent="-381000" lvl="0" marL="457200" marR="0" rtl="0" algn="l">
              <a:lnSpc>
                <a:spcPct val="150000"/>
              </a:lnSpc>
              <a:spcBef>
                <a:spcPts val="0"/>
              </a:spcBef>
              <a:spcAft>
                <a:spcPts val="0"/>
              </a:spcAft>
              <a:buClr>
                <a:srgbClr val="EFEFEF"/>
              </a:buClr>
              <a:buSzPts val="2400"/>
              <a:buFont typeface="Quattrocento Sans"/>
              <a:buChar char="●"/>
            </a:pPr>
            <a:r>
              <a:rPr b="1" lang="en-IN" sz="2400">
                <a:solidFill>
                  <a:srgbClr val="EFEFEF"/>
                </a:solidFill>
                <a:latin typeface="Quattrocento Sans"/>
                <a:ea typeface="Quattrocento Sans"/>
                <a:cs typeface="Quattrocento Sans"/>
                <a:sym typeface="Quattrocento Sans"/>
              </a:rPr>
              <a:t>Aditya Krishna Jaiswal  (LEADER)</a:t>
            </a:r>
            <a:endParaRPr b="1" sz="2400">
              <a:solidFill>
                <a:srgbClr val="EFEFEF"/>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0" y="0"/>
            <a:ext cx="87747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Problem Statement?</a:t>
            </a:r>
            <a:endParaRPr b="1" sz="2800">
              <a:solidFill>
                <a:schemeClr val="dk1"/>
              </a:solidFill>
              <a:latin typeface="Quattrocento Sans"/>
              <a:ea typeface="Quattrocento Sans"/>
              <a:cs typeface="Quattrocento Sans"/>
              <a:sym typeface="Quattrocento Sans"/>
            </a:endParaRPr>
          </a:p>
        </p:txBody>
      </p:sp>
      <p:sp>
        <p:nvSpPr>
          <p:cNvPr id="70" name="Google Shape;70;p15"/>
          <p:cNvSpPr txBox="1"/>
          <p:nvPr/>
        </p:nvSpPr>
        <p:spPr>
          <a:xfrm>
            <a:off x="412350" y="451100"/>
            <a:ext cx="11367300" cy="630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IN" sz="2400" u="none" cap="none" strike="noStrike">
                <a:solidFill>
                  <a:schemeClr val="dk1"/>
                </a:solidFill>
                <a:highlight>
                  <a:srgbClr val="FFFFFF"/>
                </a:highlight>
                <a:latin typeface="Quattrocento Sans"/>
                <a:ea typeface="Quattrocento Sans"/>
                <a:cs typeface="Quattrocento Sans"/>
                <a:sym typeface="Quattrocento Sans"/>
              </a:rPr>
              <a:t>Why did you decide to solve this Problem statement?</a:t>
            </a:r>
            <a:endParaRPr b="1" sz="24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lang="en-IN" sz="1900">
                <a:solidFill>
                  <a:schemeClr val="dk1"/>
                </a:solidFill>
                <a:highlight>
                  <a:srgbClr val="FFFFFF"/>
                </a:highlight>
              </a:rPr>
              <a:t>We decided to work on this problem statement because one of the most loss incurring operations of a bank includes the credit /loan granting division due to a host of reasons such as common negligence, collusion ,political connections, inability of human brain to make a sound decision on the basis of multiple contrasting factors and so forth. Hence, high profile cases of loan defaults are rampant in our country. Therefore,it is of paramount importance that we establish a system, preferably automated ones which can prevent such slip ups or warn the upper management if there’s some anomaly when it comes to credit granting. That’s exactly what we aim to solve! </a:t>
            </a:r>
            <a:endParaRPr sz="1900">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t/>
            </a:r>
            <a:endParaRPr sz="1900">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rPr lang="en-IN" sz="1900">
                <a:solidFill>
                  <a:schemeClr val="dk1"/>
                </a:solidFill>
                <a:highlight>
                  <a:srgbClr val="FFFFFF"/>
                </a:highlight>
              </a:rPr>
              <a:t>We plan to create an artificial neural network(ANN) which would take into consideration various parameters such as college of graduation, highest degree, current salary, relationship status, parent's earning, land owned,stock-portfolio owned and so on and give an overall score .The higher the score, the higher the chance that the loan in consideration will not be a bad one. </a:t>
            </a:r>
            <a:endParaRPr sz="1900">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t/>
            </a:r>
            <a:endParaRPr sz="19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rPr lang="en-IN" sz="1800">
                <a:solidFill>
                  <a:schemeClr val="dk1"/>
                </a:solidFill>
                <a:highlight>
                  <a:srgbClr val="FFFFFF"/>
                </a:highlight>
              </a:rPr>
              <a:t>The salient features are:-</a:t>
            </a:r>
            <a:endParaRPr sz="1800">
              <a:solidFill>
                <a:schemeClr val="dk1"/>
              </a:solidFill>
              <a:highlight>
                <a:srgbClr val="FFFFFF"/>
              </a:highlight>
            </a:endParaRPr>
          </a:p>
          <a:p>
            <a:pPr indent="-349250" lvl="0" marL="457200" rtl="0" algn="l">
              <a:spcBef>
                <a:spcPts val="0"/>
              </a:spcBef>
              <a:spcAft>
                <a:spcPts val="0"/>
              </a:spcAft>
              <a:buClr>
                <a:schemeClr val="dk1"/>
              </a:buClr>
              <a:buSzPts val="1900"/>
              <a:buChar char="●"/>
            </a:pPr>
            <a:r>
              <a:rPr b="1" lang="en-IN" sz="1900">
                <a:solidFill>
                  <a:schemeClr val="dk1"/>
                </a:solidFill>
              </a:rPr>
              <a:t>Enhancing Risk Management Capabilities</a:t>
            </a:r>
            <a:r>
              <a:rPr lang="en-IN" sz="1900">
                <a:solidFill>
                  <a:schemeClr val="dk1"/>
                </a:solidFill>
              </a:rPr>
              <a:t>: It's critical for the banking sector to ensure stability and compliance.</a:t>
            </a:r>
            <a:endParaRPr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Leveraging Generative AI</a:t>
            </a:r>
            <a:r>
              <a:rPr lang="en-IN" sz="1900">
                <a:solidFill>
                  <a:schemeClr val="dk1"/>
                </a:solidFill>
              </a:rPr>
              <a:t>: Provides advanced predictive insights, enabling proactive risk mitigation.</a:t>
            </a:r>
            <a:endParaRPr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Improved Decision-Making</a:t>
            </a:r>
            <a:r>
              <a:rPr lang="en-IN" sz="1900">
                <a:solidFill>
                  <a:schemeClr val="dk1"/>
                </a:solidFill>
              </a:rPr>
              <a:t>: Effective risk management reduces financial losses and increases stakeholder’s  trust.</a:t>
            </a:r>
            <a:endParaRPr sz="19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0" y="229550"/>
            <a:ext cx="87747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Pre-Requisite</a:t>
            </a:r>
            <a:endParaRPr b="1" sz="2800">
              <a:solidFill>
                <a:schemeClr val="dk1"/>
              </a:solidFill>
              <a:latin typeface="Quattrocento Sans"/>
              <a:ea typeface="Quattrocento Sans"/>
              <a:cs typeface="Quattrocento Sans"/>
              <a:sym typeface="Quattrocento Sans"/>
            </a:endParaRPr>
          </a:p>
        </p:txBody>
      </p:sp>
      <p:sp>
        <p:nvSpPr>
          <p:cNvPr id="76" name="Google Shape;76;p16"/>
          <p:cNvSpPr txBox="1"/>
          <p:nvPr/>
        </p:nvSpPr>
        <p:spPr>
          <a:xfrm>
            <a:off x="418825" y="805550"/>
            <a:ext cx="11044800" cy="525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2300" u="none" cap="none" strike="noStrike">
                <a:solidFill>
                  <a:schemeClr val="dk1"/>
                </a:solidFill>
                <a:highlight>
                  <a:srgbClr val="FFFFFF"/>
                </a:highlight>
                <a:latin typeface="Quattrocento Sans"/>
                <a:ea typeface="Quattrocento Sans"/>
                <a:cs typeface="Quattrocento Sans"/>
                <a:sym typeface="Quattrocento Sans"/>
              </a:rPr>
              <a:t>What are the alternatives/competitive products for the problem you are solving</a:t>
            </a:r>
            <a:r>
              <a:rPr b="0" i="0" lang="en-IN" sz="2600" u="none" cap="none" strike="noStrike">
                <a:solidFill>
                  <a:schemeClr val="dk1"/>
                </a:solidFill>
                <a:highlight>
                  <a:srgbClr val="FFFFFF"/>
                </a:highlight>
                <a:latin typeface="Quattrocento Sans"/>
                <a:ea typeface="Quattrocento Sans"/>
                <a:cs typeface="Quattrocento Sans"/>
                <a:sym typeface="Quattrocento Sans"/>
              </a:rPr>
              <a:t>?</a:t>
            </a:r>
            <a:endParaRPr sz="2600">
              <a:solidFill>
                <a:schemeClr val="dk1"/>
              </a:solidFill>
              <a:highlight>
                <a:srgbClr val="FFFFFF"/>
              </a:highlight>
              <a:latin typeface="Quattrocento Sans"/>
              <a:ea typeface="Quattrocento Sans"/>
              <a:cs typeface="Quattrocento Sans"/>
              <a:sym typeface="Quattrocento Sans"/>
            </a:endParaRPr>
          </a:p>
          <a:p>
            <a:pPr indent="-349250" lvl="0" marL="457200" rtl="0" algn="l">
              <a:lnSpc>
                <a:spcPct val="115000"/>
              </a:lnSpc>
              <a:spcBef>
                <a:spcPts val="1200"/>
              </a:spcBef>
              <a:spcAft>
                <a:spcPts val="0"/>
              </a:spcAft>
              <a:buClr>
                <a:schemeClr val="dk1"/>
              </a:buClr>
              <a:buSzPts val="1900"/>
              <a:buChar char="●"/>
            </a:pPr>
            <a:r>
              <a:rPr b="1" lang="en-IN" sz="1900">
                <a:solidFill>
                  <a:schemeClr val="dk1"/>
                </a:solidFill>
              </a:rPr>
              <a:t>Traditional Models</a:t>
            </a:r>
            <a:r>
              <a:rPr lang="en-IN" sz="1900">
                <a:solidFill>
                  <a:schemeClr val="dk1"/>
                </a:solidFill>
              </a:rPr>
              <a:t>: Current similar pre-existing models are using logistic regression or decision trees algorithm. </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IN" sz="1900">
                <a:solidFill>
                  <a:schemeClr val="dk1"/>
                </a:solidFill>
              </a:rPr>
              <a:t>Machine Learning Platforms</a:t>
            </a:r>
            <a:r>
              <a:rPr lang="en-IN" sz="1900">
                <a:solidFill>
                  <a:schemeClr val="dk1"/>
                </a:solidFill>
              </a:rPr>
              <a:t>: SAS Risk Management, IBM Risk Analytics, and Oracle Financial Services Analytical Applications comes under such pre-existing models. </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IN" sz="1900">
                <a:solidFill>
                  <a:schemeClr val="dk1"/>
                </a:solidFill>
              </a:rPr>
              <a:t>Fintech Solutions</a:t>
            </a:r>
            <a:r>
              <a:rPr lang="en-IN" sz="1900">
                <a:solidFill>
                  <a:schemeClr val="dk1"/>
                </a:solidFill>
              </a:rPr>
              <a:t>: Fintech companies like PolicyBazaar offering predictive analytics for credit scoring and risk assessment.</a:t>
            </a:r>
            <a:endParaRPr sz="1900">
              <a:solidFill>
                <a:schemeClr val="dk1"/>
              </a:solidFill>
            </a:endParaRPr>
          </a:p>
          <a:p>
            <a:pPr indent="0" lvl="0" marL="457200" rtl="0" algn="l">
              <a:lnSpc>
                <a:spcPct val="115000"/>
              </a:lnSpc>
              <a:spcBef>
                <a:spcPts val="1200"/>
              </a:spcBef>
              <a:spcAft>
                <a:spcPts val="0"/>
              </a:spcAft>
              <a:buNone/>
            </a:pPr>
            <a:r>
              <a:t/>
            </a:r>
            <a:endParaRPr sz="1900">
              <a:solidFill>
                <a:schemeClr val="dk1"/>
              </a:solidFill>
            </a:endParaRPr>
          </a:p>
          <a:p>
            <a:pPr indent="0" lvl="0" marL="0" rtl="0" algn="l">
              <a:lnSpc>
                <a:spcPct val="115000"/>
              </a:lnSpc>
              <a:spcBef>
                <a:spcPts val="1200"/>
              </a:spcBef>
              <a:spcAft>
                <a:spcPts val="0"/>
              </a:spcAft>
              <a:buNone/>
            </a:pPr>
            <a:r>
              <a:rPr lang="en-IN" sz="1900">
                <a:solidFill>
                  <a:schemeClr val="dk1"/>
                </a:solidFill>
              </a:rPr>
              <a:t>A quick google search would lead to these products/solutions but what exactly makes our solution different is that no Indian bank has actively used an</a:t>
            </a:r>
            <a:r>
              <a:rPr b="1" lang="en-IN" sz="1900">
                <a:solidFill>
                  <a:schemeClr val="dk1"/>
                </a:solidFill>
              </a:rPr>
              <a:t> in-house ML model</a:t>
            </a:r>
            <a:r>
              <a:rPr lang="en-IN" sz="1900">
                <a:solidFill>
                  <a:schemeClr val="dk1"/>
                </a:solidFill>
              </a:rPr>
              <a:t> on a regular basis to enhance their </a:t>
            </a:r>
            <a:r>
              <a:rPr lang="en-IN" sz="1900">
                <a:solidFill>
                  <a:schemeClr val="dk1"/>
                </a:solidFill>
              </a:rPr>
              <a:t>decision making skills ensuring both data safety and performance.</a:t>
            </a:r>
            <a:endParaRPr sz="1900">
              <a:solidFill>
                <a:schemeClr val="dk1"/>
              </a:solidFill>
            </a:endParaRPr>
          </a:p>
          <a:p>
            <a:pPr indent="0" lvl="0" marL="0" marR="0" rtl="0" algn="l">
              <a:lnSpc>
                <a:spcPct val="100000"/>
              </a:lnSpc>
              <a:spcBef>
                <a:spcPts val="1200"/>
              </a:spcBef>
              <a:spcAft>
                <a:spcPts val="0"/>
              </a:spcAft>
              <a:buClr>
                <a:srgbClr val="000000"/>
              </a:buClr>
              <a:buSzPts val="1400"/>
              <a:buFont typeface="Arial"/>
              <a:buNone/>
            </a:pPr>
            <a:r>
              <a:t/>
            </a:r>
            <a:endParaRPr sz="16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0" y="229550"/>
            <a:ext cx="8774629"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800">
                <a:solidFill>
                  <a:schemeClr val="dk1"/>
                </a:solidFill>
                <a:latin typeface="Quattrocento Sans"/>
                <a:ea typeface="Quattrocento Sans"/>
                <a:cs typeface="Quattrocento Sans"/>
                <a:sym typeface="Quattrocento Sans"/>
              </a:rPr>
              <a:t>Tools or resources</a:t>
            </a:r>
            <a:endParaRPr/>
          </a:p>
        </p:txBody>
      </p:sp>
      <p:sp>
        <p:nvSpPr>
          <p:cNvPr id="82" name="Google Shape;82;p17"/>
          <p:cNvSpPr txBox="1"/>
          <p:nvPr/>
        </p:nvSpPr>
        <p:spPr>
          <a:xfrm>
            <a:off x="0" y="1151300"/>
            <a:ext cx="11707200" cy="52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IN" sz="2800" u="none" cap="none" strike="noStrike">
                <a:solidFill>
                  <a:schemeClr val="dk1"/>
                </a:solidFill>
                <a:highlight>
                  <a:srgbClr val="FFFFFF"/>
                </a:highlight>
                <a:latin typeface="Quattrocento Sans"/>
                <a:ea typeface="Quattrocento Sans"/>
                <a:cs typeface="Quattrocento Sans"/>
                <a:sym typeface="Quattrocento Sans"/>
              </a:rPr>
              <a:t>Azure tools </a:t>
            </a:r>
            <a:r>
              <a:rPr lang="en-IN" sz="2800">
                <a:solidFill>
                  <a:schemeClr val="dk1"/>
                </a:solidFill>
                <a:highlight>
                  <a:srgbClr val="FFFFFF"/>
                </a:highlight>
                <a:latin typeface="Quattrocento Sans"/>
                <a:ea typeface="Quattrocento Sans"/>
                <a:cs typeface="Quattrocento Sans"/>
                <a:sym typeface="Quattrocento Sans"/>
              </a:rPr>
              <a:t>used:-</a:t>
            </a:r>
            <a:endParaRPr sz="28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sz="2800">
              <a:solidFill>
                <a:schemeClr val="dk1"/>
              </a:solidFill>
              <a:highlight>
                <a:srgbClr val="FFFFFF"/>
              </a:highlight>
              <a:latin typeface="Quattrocento Sans"/>
              <a:ea typeface="Quattrocento Sans"/>
              <a:cs typeface="Quattrocento Sans"/>
              <a:sym typeface="Quattrocento Sans"/>
            </a:endParaRPr>
          </a:p>
          <a:p>
            <a:pPr indent="-381000" lvl="0" marL="457200" rtl="0" algn="l">
              <a:lnSpc>
                <a:spcPct val="150000"/>
              </a:lnSpc>
              <a:spcBef>
                <a:spcPts val="0"/>
              </a:spcBef>
              <a:spcAft>
                <a:spcPts val="0"/>
              </a:spcAft>
              <a:buClr>
                <a:schemeClr val="dk1"/>
              </a:buClr>
              <a:buSzPts val="2400"/>
              <a:buChar char="●"/>
            </a:pPr>
            <a:r>
              <a:rPr b="1" lang="en-IN" sz="2400">
                <a:solidFill>
                  <a:schemeClr val="dk1"/>
                </a:solidFill>
              </a:rPr>
              <a:t>Azure Machine Learning</a:t>
            </a:r>
            <a:r>
              <a:rPr lang="en-IN" sz="2400">
                <a:solidFill>
                  <a:schemeClr val="dk1"/>
                </a:solidFill>
              </a:rPr>
              <a:t>: For building, training, and deploying the ANN model.</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b="1" lang="en-IN" sz="2400">
                <a:solidFill>
                  <a:schemeClr val="dk1"/>
                </a:solidFill>
              </a:rPr>
              <a:t>Azure Data Lake Storage</a:t>
            </a:r>
            <a:r>
              <a:rPr lang="en-IN" sz="2400">
                <a:solidFill>
                  <a:schemeClr val="dk1"/>
                </a:solidFill>
              </a:rPr>
              <a:t>: For storing and processing large datasets.</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b="1" lang="en-IN" sz="2400">
                <a:solidFill>
                  <a:schemeClr val="dk1"/>
                </a:solidFill>
              </a:rPr>
              <a:t>Azure Synapse Analytics</a:t>
            </a:r>
            <a:r>
              <a:rPr lang="en-IN" sz="2400">
                <a:solidFill>
                  <a:schemeClr val="dk1"/>
                </a:solidFill>
              </a:rPr>
              <a:t>: For integrating big data and advanced analytics.</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b="1" lang="en-IN" sz="2400">
                <a:solidFill>
                  <a:schemeClr val="dk1"/>
                </a:solidFill>
              </a:rPr>
              <a:t>Azure Cognitive Services</a:t>
            </a:r>
            <a:r>
              <a:rPr lang="en-IN" sz="2400">
                <a:solidFill>
                  <a:schemeClr val="dk1"/>
                </a:solidFill>
              </a:rPr>
              <a:t>: For additional AI capabilities, such as anomaly detection.</a:t>
            </a:r>
            <a:endParaRPr sz="2400">
              <a:solidFill>
                <a:schemeClr val="dk1"/>
              </a:solidFill>
            </a:endParaRPr>
          </a:p>
          <a:p>
            <a:pPr indent="-381000" lvl="0" marL="457200" rtl="0" algn="l">
              <a:lnSpc>
                <a:spcPct val="150000"/>
              </a:lnSpc>
              <a:spcBef>
                <a:spcPts val="0"/>
              </a:spcBef>
              <a:spcAft>
                <a:spcPts val="0"/>
              </a:spcAft>
              <a:buClr>
                <a:schemeClr val="dk1"/>
              </a:buClr>
              <a:buSzPts val="2400"/>
              <a:buChar char="●"/>
            </a:pPr>
            <a:r>
              <a:rPr b="1" lang="en-IN" sz="2400">
                <a:solidFill>
                  <a:schemeClr val="dk1"/>
                </a:solidFill>
              </a:rPr>
              <a:t>Azure Security Center</a:t>
            </a:r>
            <a:r>
              <a:rPr lang="en-IN" sz="2400">
                <a:solidFill>
                  <a:schemeClr val="dk1"/>
                </a:solidFill>
              </a:rPr>
              <a:t>: For ensuring the security and compliance of the solution.</a:t>
            </a:r>
            <a:endParaRPr sz="24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0" y="-100250"/>
            <a:ext cx="87747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800">
                <a:latin typeface="Quattrocento Sans"/>
                <a:ea typeface="Quattrocento Sans"/>
                <a:cs typeface="Quattrocento Sans"/>
                <a:sym typeface="Quattrocento Sans"/>
              </a:rPr>
              <a:t>Our Solution: An in-depth view.</a:t>
            </a:r>
            <a:endParaRPr b="1" sz="2800">
              <a:solidFill>
                <a:schemeClr val="dk1"/>
              </a:solidFill>
              <a:latin typeface="Quattrocento Sans"/>
              <a:ea typeface="Quattrocento Sans"/>
              <a:cs typeface="Quattrocento Sans"/>
              <a:sym typeface="Quattrocento Sans"/>
            </a:endParaRPr>
          </a:p>
        </p:txBody>
      </p:sp>
      <p:sp>
        <p:nvSpPr>
          <p:cNvPr id="88" name="Google Shape;88;p18"/>
          <p:cNvSpPr txBox="1"/>
          <p:nvPr/>
        </p:nvSpPr>
        <p:spPr>
          <a:xfrm>
            <a:off x="0" y="576000"/>
            <a:ext cx="11865000" cy="591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1900">
                <a:solidFill>
                  <a:schemeClr val="dk1"/>
                </a:solidFill>
              </a:rPr>
              <a:t>Methodology</a:t>
            </a:r>
            <a:r>
              <a:rPr lang="en-IN" sz="1900">
                <a:solidFill>
                  <a:schemeClr val="dk1"/>
                </a:solidFill>
              </a:rPr>
              <a:t>:</a:t>
            </a:r>
            <a:endParaRPr sz="19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IN" sz="1900">
                <a:solidFill>
                  <a:schemeClr val="dk1"/>
                </a:solidFill>
              </a:rPr>
              <a:t>Collect and preprocess data from bank branches present pan India.</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Train our Artificial Neural Network (ANN) model to predict credit scores based on input parameters.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Continuously updating the model with new data and the result of loans granted previously using the model to ensure there's a corrective active feedback mechanism.</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900">
                <a:solidFill>
                  <a:schemeClr val="dk1"/>
                </a:solidFill>
              </a:rPr>
              <a:t>Architecture</a:t>
            </a:r>
            <a:r>
              <a:rPr lang="en-IN" sz="1900">
                <a:solidFill>
                  <a:schemeClr val="dk1"/>
                </a:solidFill>
              </a:rPr>
              <a:t>:</a:t>
            </a:r>
            <a:endParaRPr sz="19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IN" sz="1900">
                <a:solidFill>
                  <a:schemeClr val="dk1"/>
                </a:solidFill>
              </a:rPr>
              <a:t>Data ingestion through Azure Data Lake Storage.</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Data processing and model training in Azure Machine Learning.</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Real-time risk assessment using Azure Synapse Analytics.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Seamless integration with server side of current digital banking systems for actionable insights for lenders.</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1900">
                <a:solidFill>
                  <a:schemeClr val="dk1"/>
                </a:solidFill>
              </a:rPr>
              <a:t>Scalability</a:t>
            </a:r>
            <a:r>
              <a:rPr lang="en-IN" sz="1900">
                <a:solidFill>
                  <a:schemeClr val="dk1"/>
                </a:solidFill>
              </a:rPr>
              <a:t>:</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Utilize Azure's scalable infrastructure to handle increasing data volumes and user requests.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Deploy the solution across multiple regions for global reach which can also also grow to a SAAS .</a:t>
            </a:r>
            <a:endParaRPr sz="19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600">
              <a:solidFill>
                <a:schemeClr val="dk1"/>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838200" y="103900"/>
            <a:ext cx="10515600" cy="8346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latin typeface="Quattrocento Sans"/>
                <a:ea typeface="Quattrocento Sans"/>
                <a:cs typeface="Quattrocento Sans"/>
                <a:sym typeface="Quattrocento Sans"/>
              </a:rPr>
              <a:t>Process Flow Diagram</a:t>
            </a:r>
            <a:endParaRPr>
              <a:latin typeface="Quattrocento Sans"/>
              <a:ea typeface="Quattrocento Sans"/>
              <a:cs typeface="Quattrocento Sans"/>
              <a:sym typeface="Quattrocento Sans"/>
            </a:endParaRPr>
          </a:p>
        </p:txBody>
      </p:sp>
      <p:pic>
        <p:nvPicPr>
          <p:cNvPr id="94" name="Google Shape;94;p19"/>
          <p:cNvPicPr preferRelativeResize="0"/>
          <p:nvPr/>
        </p:nvPicPr>
        <p:blipFill>
          <a:blip r:embed="rId3">
            <a:alphaModFix/>
          </a:blip>
          <a:stretch>
            <a:fillRect/>
          </a:stretch>
        </p:blipFill>
        <p:spPr>
          <a:xfrm>
            <a:off x="650825" y="938600"/>
            <a:ext cx="11018524" cy="5828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1090875" y="230900"/>
            <a:ext cx="10515600" cy="8232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IN"/>
              <a:t>     </a:t>
            </a:r>
            <a:r>
              <a:rPr lang="en-IN">
                <a:latin typeface="Quattrocento Sans"/>
                <a:ea typeface="Quattrocento Sans"/>
                <a:cs typeface="Quattrocento Sans"/>
                <a:sym typeface="Quattrocento Sans"/>
              </a:rPr>
              <a:t>ANN Logic behind our Model</a:t>
            </a:r>
            <a:endParaRPr>
              <a:latin typeface="Quattrocento Sans"/>
              <a:ea typeface="Quattrocento Sans"/>
              <a:cs typeface="Quattrocento Sans"/>
              <a:sym typeface="Quattrocento Sans"/>
            </a:endParaRPr>
          </a:p>
        </p:txBody>
      </p:sp>
      <p:pic>
        <p:nvPicPr>
          <p:cNvPr id="100" name="Google Shape;100;p20"/>
          <p:cNvPicPr preferRelativeResize="0"/>
          <p:nvPr/>
        </p:nvPicPr>
        <p:blipFill rotWithShape="1">
          <a:blip r:embed="rId3">
            <a:alphaModFix/>
          </a:blip>
          <a:srcRect b="0" l="-7460" r="7459" t="0"/>
          <a:stretch/>
        </p:blipFill>
        <p:spPr>
          <a:xfrm>
            <a:off x="393650" y="846950"/>
            <a:ext cx="10838100" cy="561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0" y="0"/>
            <a:ext cx="8774700"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2500">
                <a:solidFill>
                  <a:schemeClr val="dk1"/>
                </a:solidFill>
                <a:latin typeface="Quattrocento Sans"/>
                <a:ea typeface="Quattrocento Sans"/>
                <a:cs typeface="Quattrocento Sans"/>
                <a:sym typeface="Quattrocento Sans"/>
              </a:rPr>
              <a:t>Key Differentiators &amp; Adoption Plan</a:t>
            </a:r>
            <a:endParaRPr b="1" sz="2500">
              <a:solidFill>
                <a:schemeClr val="dk1"/>
              </a:solidFill>
              <a:latin typeface="Quattrocento Sans"/>
              <a:ea typeface="Quattrocento Sans"/>
              <a:cs typeface="Quattrocento Sans"/>
              <a:sym typeface="Quattrocento Sans"/>
            </a:endParaRPr>
          </a:p>
        </p:txBody>
      </p:sp>
      <p:sp>
        <p:nvSpPr>
          <p:cNvPr id="106" name="Google Shape;106;p21"/>
          <p:cNvSpPr txBox="1"/>
          <p:nvPr/>
        </p:nvSpPr>
        <p:spPr>
          <a:xfrm>
            <a:off x="0" y="451075"/>
            <a:ext cx="11601900" cy="59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IN" sz="2100">
                <a:solidFill>
                  <a:schemeClr val="dk1"/>
                </a:solidFill>
              </a:rPr>
              <a:t>Key </a:t>
            </a:r>
            <a:r>
              <a:rPr b="1" lang="en-IN" sz="2100">
                <a:solidFill>
                  <a:schemeClr val="dk1"/>
                </a:solidFill>
              </a:rPr>
              <a:t>differentiators</a:t>
            </a:r>
            <a:r>
              <a:rPr b="1" lang="en-IN" sz="2100">
                <a:solidFill>
                  <a:schemeClr val="dk1"/>
                </a:solidFill>
              </a:rPr>
              <a:t>:</a:t>
            </a:r>
            <a:endParaRPr sz="2100">
              <a:solidFill>
                <a:schemeClr val="dk1"/>
              </a:solidFill>
            </a:endParaRPr>
          </a:p>
          <a:p>
            <a:pPr indent="-349250" lvl="0" marL="457200" rtl="0" algn="l">
              <a:lnSpc>
                <a:spcPct val="115000"/>
              </a:lnSpc>
              <a:spcBef>
                <a:spcPts val="1200"/>
              </a:spcBef>
              <a:spcAft>
                <a:spcPts val="0"/>
              </a:spcAft>
              <a:buClr>
                <a:schemeClr val="dk1"/>
              </a:buClr>
              <a:buSzPts val="1900"/>
              <a:buChar char="●"/>
            </a:pPr>
            <a:r>
              <a:rPr b="1" lang="en-IN" sz="1900">
                <a:solidFill>
                  <a:schemeClr val="dk1"/>
                </a:solidFill>
              </a:rPr>
              <a:t>Use of ANN over traditional ML models:  </a:t>
            </a:r>
            <a:r>
              <a:rPr lang="en-IN" sz="1900">
                <a:solidFill>
                  <a:schemeClr val="dk1"/>
                </a:solidFill>
              </a:rPr>
              <a:t>for more accurate risk predictions.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IN" sz="1900">
                <a:solidFill>
                  <a:schemeClr val="dk1"/>
                </a:solidFill>
              </a:rPr>
              <a:t>Highly tailor-made for Indian customers: </a:t>
            </a:r>
            <a:r>
              <a:rPr lang="en-IN" sz="1900">
                <a:solidFill>
                  <a:schemeClr val="dk1"/>
                </a:solidFill>
              </a:rPr>
              <a:t>Both in terms of the training dataset and the parameters included such as crisis scenarios, fuel prices, local inflation rate, and India's position in conflict situations.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en-IN" sz="1900">
                <a:solidFill>
                  <a:schemeClr val="dk1"/>
                </a:solidFill>
              </a:rPr>
              <a:t>Self improving AI model:</a:t>
            </a:r>
            <a:r>
              <a:rPr lang="en-IN" sz="1900">
                <a:solidFill>
                  <a:schemeClr val="dk1"/>
                </a:solidFill>
              </a:rPr>
              <a:t>  </a:t>
            </a:r>
            <a:r>
              <a:rPr lang="en-IN" sz="1900">
                <a:solidFill>
                  <a:schemeClr val="dk1"/>
                </a:solidFill>
              </a:rPr>
              <a:t>We are using GEN-AI to enhance credit granting decisions through a corrective feedback mechanism. The bank will evaluate whether previously approved loan was beneficial, allowing us to continuously refine our model.</a:t>
            </a:r>
            <a:endParaRPr sz="1900">
              <a:solidFill>
                <a:schemeClr val="dk1"/>
              </a:solidFill>
            </a:endParaRPr>
          </a:p>
          <a:p>
            <a:pPr indent="0" lvl="0" marL="0" rtl="0" algn="l">
              <a:lnSpc>
                <a:spcPct val="115000"/>
              </a:lnSpc>
              <a:spcBef>
                <a:spcPts val="1200"/>
              </a:spcBef>
              <a:spcAft>
                <a:spcPts val="0"/>
              </a:spcAft>
              <a:buNone/>
            </a:pPr>
            <a:r>
              <a:rPr b="1" lang="en-IN" sz="2100">
                <a:solidFill>
                  <a:schemeClr val="dk1"/>
                </a:solidFill>
              </a:rPr>
              <a:t>Other features:</a:t>
            </a:r>
            <a:endParaRPr sz="21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IN" sz="1900">
                <a:solidFill>
                  <a:schemeClr val="dk1"/>
                </a:solidFill>
              </a:rPr>
              <a:t>Seamless integratio</a:t>
            </a:r>
            <a:r>
              <a:rPr lang="en-IN" sz="1900">
                <a:solidFill>
                  <a:schemeClr val="dk1"/>
                </a:solidFill>
              </a:rPr>
              <a:t>n</a:t>
            </a:r>
            <a:r>
              <a:rPr lang="en-IN" sz="1900">
                <a:solidFill>
                  <a:schemeClr val="dk1"/>
                </a:solidFill>
              </a:rPr>
              <a:t> with existing banking apps through Azure Cloud Solutions.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Scalable and secure infrastructure provided by Azure.</a:t>
            </a:r>
            <a:endParaRPr sz="19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IN" sz="2100">
                <a:solidFill>
                  <a:schemeClr val="dk1"/>
                </a:solidFill>
              </a:rPr>
              <a:t>Adoption Strategy</a:t>
            </a:r>
            <a:r>
              <a:rPr lang="en-IN" sz="2100">
                <a:solidFill>
                  <a:schemeClr val="dk1"/>
                </a:solidFill>
              </a:rPr>
              <a:t>:</a:t>
            </a:r>
            <a:endParaRPr sz="2100">
              <a:solidFill>
                <a:schemeClr val="dk1"/>
              </a:solidFill>
            </a:endParaRPr>
          </a:p>
          <a:p>
            <a:pPr indent="-349250" lvl="0" marL="457200" rtl="0" algn="l">
              <a:lnSpc>
                <a:spcPct val="115000"/>
              </a:lnSpc>
              <a:spcBef>
                <a:spcPts val="1200"/>
              </a:spcBef>
              <a:spcAft>
                <a:spcPts val="0"/>
              </a:spcAft>
              <a:buClr>
                <a:schemeClr val="dk1"/>
              </a:buClr>
              <a:buSzPts val="1900"/>
              <a:buChar char="●"/>
            </a:pPr>
            <a:r>
              <a:rPr lang="en-IN" sz="1900">
                <a:solidFill>
                  <a:schemeClr val="dk1"/>
                </a:solidFill>
              </a:rPr>
              <a:t>Pilot the solution with select bank branches.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Demonstrate success through case studies, ROI analysis and reduced % of bad loans.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IN" sz="1900">
                <a:solidFill>
                  <a:schemeClr val="dk1"/>
                </a:solidFill>
              </a:rPr>
              <a:t>Launch the service on a pan India level after its effectiveness is confirmed.</a:t>
            </a:r>
            <a:endParaRPr sz="1900">
              <a:solidFill>
                <a:schemeClr val="dk1"/>
              </a:solidFill>
            </a:endParaRPr>
          </a:p>
          <a:p>
            <a:pPr indent="0" lvl="0" marL="457200" rtl="0" algn="l">
              <a:lnSpc>
                <a:spcPct val="115000"/>
              </a:lnSpc>
              <a:spcBef>
                <a:spcPts val="1200"/>
              </a:spcBef>
              <a:spcAft>
                <a:spcPts val="0"/>
              </a:spcAft>
              <a:buNone/>
            </a:pPr>
            <a:r>
              <a:t/>
            </a:r>
            <a:endParaRPr sz="2100">
              <a:solidFill>
                <a:schemeClr val="dk1"/>
              </a:solidFill>
            </a:endParaRPr>
          </a:p>
          <a:p>
            <a:pPr indent="0" lvl="0" marL="0" marR="0" rtl="0" algn="l">
              <a:lnSpc>
                <a:spcPct val="100000"/>
              </a:lnSpc>
              <a:spcBef>
                <a:spcPts val="1200"/>
              </a:spcBef>
              <a:spcAft>
                <a:spcPts val="0"/>
              </a:spcAft>
              <a:buClr>
                <a:srgbClr val="000000"/>
              </a:buClr>
              <a:buSzPts val="1400"/>
              <a:buFont typeface="Arial"/>
              <a:buNone/>
            </a:pPr>
            <a:r>
              <a:t/>
            </a:r>
            <a:endParaRPr sz="160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0" y="229550"/>
            <a:ext cx="11477297" cy="576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2800"/>
              <a:buFont typeface="Quattrocento Sans"/>
              <a:buNone/>
            </a:pPr>
            <a:r>
              <a:rPr b="1" lang="en-IN" sz="3100">
                <a:solidFill>
                  <a:srgbClr val="222222"/>
                </a:solidFill>
                <a:highlight>
                  <a:schemeClr val="lt1"/>
                </a:highlight>
                <a:latin typeface="Quattrocento Sans"/>
                <a:ea typeface="Quattrocento Sans"/>
                <a:cs typeface="Quattrocento Sans"/>
                <a:sym typeface="Quattrocento Sans"/>
              </a:rPr>
              <a:t>Product Impact &amp; Viability.</a:t>
            </a:r>
            <a:endParaRPr b="1" sz="3100">
              <a:solidFill>
                <a:srgbClr val="222222"/>
              </a:solidFill>
              <a:highlight>
                <a:srgbClr val="FFFFFF"/>
              </a:highlight>
              <a:latin typeface="Quattrocento Sans"/>
              <a:ea typeface="Quattrocento Sans"/>
              <a:cs typeface="Quattrocento Sans"/>
              <a:sym typeface="Quattrocento Sans"/>
            </a:endParaRPr>
          </a:p>
        </p:txBody>
      </p:sp>
      <p:sp>
        <p:nvSpPr>
          <p:cNvPr id="112" name="Google Shape;112;p22"/>
          <p:cNvSpPr txBox="1"/>
          <p:nvPr/>
        </p:nvSpPr>
        <p:spPr>
          <a:xfrm>
            <a:off x="0" y="1151300"/>
            <a:ext cx="11310900" cy="1908600"/>
          </a:xfrm>
          <a:prstGeom prst="rect">
            <a:avLst/>
          </a:prstGeom>
          <a:noFill/>
          <a:ln>
            <a:noFill/>
          </a:ln>
        </p:spPr>
        <p:txBody>
          <a:bodyPr anchorCtr="0" anchor="t" bIns="91425" lIns="91425" spcFirstLastPara="1" rIns="91425" wrap="square" tIns="91425">
            <a:noAutofit/>
          </a:bodyPr>
          <a:lstStyle/>
          <a:p>
            <a:pPr indent="-349250" lvl="0" marL="457200" rtl="0" algn="l">
              <a:spcBef>
                <a:spcPts val="0"/>
              </a:spcBef>
              <a:spcAft>
                <a:spcPts val="0"/>
              </a:spcAft>
              <a:buClr>
                <a:schemeClr val="dk1"/>
              </a:buClr>
              <a:buSzPts val="1900"/>
              <a:buChar char="●"/>
            </a:pPr>
            <a:r>
              <a:rPr b="1" lang="en-IN" sz="1900">
                <a:solidFill>
                  <a:schemeClr val="dk1"/>
                </a:solidFill>
              </a:rPr>
              <a:t>Expansion Potential</a:t>
            </a:r>
            <a:r>
              <a:rPr lang="en-IN" sz="1900">
                <a:solidFill>
                  <a:schemeClr val="dk1"/>
                </a:solidFill>
              </a:rPr>
              <a:t>: Our model can be extended to b</a:t>
            </a:r>
            <a:r>
              <a:rPr lang="en-IN" sz="1900">
                <a:solidFill>
                  <a:schemeClr val="dk1"/>
                </a:solidFill>
              </a:rPr>
              <a:t>eyond credit risk to include more market related parameters like repo rates.inflation rates,fuel prices ,war situations etc to make even more  informed predictions.</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User expansion</a:t>
            </a:r>
            <a:r>
              <a:rPr lang="en-IN" sz="1900">
                <a:solidFill>
                  <a:schemeClr val="dk1"/>
                </a:solidFill>
              </a:rPr>
              <a:t>: Can be used as a SaaS by different partner financial institutions and regulatory bodies to monitor lending activities by bank officials.</a:t>
            </a:r>
            <a:endParaRPr sz="1900">
              <a:solidFill>
                <a:schemeClr val="dk1"/>
              </a:solidFill>
            </a:endParaRPr>
          </a:p>
          <a:p>
            <a:pPr indent="0" lvl="0" marL="457200" rtl="0" algn="l">
              <a:spcBef>
                <a:spcPts val="0"/>
              </a:spcBef>
              <a:spcAft>
                <a:spcPts val="0"/>
              </a:spcAft>
              <a:buNone/>
            </a:pPr>
            <a:r>
              <a:t/>
            </a:r>
            <a:endParaRPr sz="1900">
              <a:solidFill>
                <a:schemeClr val="dk1"/>
              </a:solidFill>
            </a:endParaRPr>
          </a:p>
          <a:p>
            <a:pPr indent="-349250" lvl="0" marL="457200" rtl="0" algn="l">
              <a:spcBef>
                <a:spcPts val="0"/>
              </a:spcBef>
              <a:spcAft>
                <a:spcPts val="0"/>
              </a:spcAft>
              <a:buClr>
                <a:schemeClr val="dk1"/>
              </a:buClr>
              <a:buSzPts val="1900"/>
              <a:buChar char="●"/>
            </a:pPr>
            <a:r>
              <a:rPr b="1" lang="en-IN" sz="1900">
                <a:solidFill>
                  <a:schemeClr val="dk1"/>
                </a:solidFill>
              </a:rPr>
              <a:t>Killing two birds with the same stone:</a:t>
            </a:r>
            <a:r>
              <a:rPr lang="en-IN" sz="1900">
                <a:solidFill>
                  <a:schemeClr val="dk1"/>
                </a:solidFill>
              </a:rPr>
              <a:t> We can use the insights by our model to fuel similar ANN and LLM models which will be able to generate personalized </a:t>
            </a:r>
            <a:r>
              <a:rPr lang="en-IN" sz="1900">
                <a:solidFill>
                  <a:schemeClr val="dk1"/>
                </a:solidFill>
              </a:rPr>
              <a:t>financial</a:t>
            </a:r>
            <a:r>
              <a:rPr lang="en-IN" sz="1900">
                <a:solidFill>
                  <a:schemeClr val="dk1"/>
                </a:solidFill>
              </a:rPr>
              <a:t> advisory (Challenge 5) and personal content and marketing strategies (Challenge 6).</a:t>
            </a:r>
            <a:r>
              <a:rPr lang="en-IN" sz="1900">
                <a:solidFill>
                  <a:schemeClr val="dk1"/>
                </a:solidFill>
              </a:rPr>
              <a:t>The output of our main ANN model can be used by our secondary ANN and LLM models to generate personalized content and financial advisory.</a:t>
            </a:r>
            <a:endParaRPr b="1" sz="19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900">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sz="1600">
              <a:solidFill>
                <a:srgbClr val="222222"/>
              </a:solidFill>
              <a:highlight>
                <a:srgbClr val="FFFFFF"/>
              </a:highlight>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000000"/>
              </a:buClr>
              <a:buSzPts val="1400"/>
              <a:buFont typeface="Arial"/>
              <a:buNone/>
            </a:pPr>
            <a:r>
              <a:t/>
            </a:r>
            <a:endParaRPr sz="1600">
              <a:solidFill>
                <a:srgbClr val="222222"/>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