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  <p:sldMasterId id="2147483794" r:id="rId5"/>
  </p:sldMasterIdLst>
  <p:notesMasterIdLst>
    <p:notesMasterId r:id="rId17"/>
  </p:notesMasterIdLst>
  <p:handoutMasterIdLst>
    <p:handoutMasterId r:id="rId18"/>
  </p:handoutMasterIdLst>
  <p:sldIdLst>
    <p:sldId id="491" r:id="rId6"/>
    <p:sldId id="469" r:id="rId7"/>
    <p:sldId id="472" r:id="rId8"/>
    <p:sldId id="496" r:id="rId9"/>
    <p:sldId id="492" r:id="rId10"/>
    <p:sldId id="488" r:id="rId11"/>
    <p:sldId id="489" r:id="rId12"/>
    <p:sldId id="490" r:id="rId13"/>
    <p:sldId id="494" r:id="rId14"/>
    <p:sldId id="495" r:id="rId15"/>
    <p:sldId id="481" r:id="rId16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0" pos="2208" userDrawn="1">
          <p15:clr>
            <a:srgbClr val="A4A3A4"/>
          </p15:clr>
        </p15:guide>
        <p15:guide id="22" orient="horz" pos="291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42" pos="5424" userDrawn="1">
          <p15:clr>
            <a:srgbClr val="A4A3A4"/>
          </p15:clr>
        </p15:guide>
        <p15:guide id="43" orient="horz" pos="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46E00"/>
    <a:srgbClr val="04121B"/>
    <a:srgbClr val="000000"/>
    <a:srgbClr val="124079"/>
    <a:srgbClr val="00008C"/>
    <a:srgbClr val="001EFF"/>
    <a:srgbClr val="00CCFF"/>
    <a:srgbClr val="0E305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46" autoAdjust="0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>
        <p:guide pos="2208"/>
        <p:guide orient="horz" pos="2916"/>
        <p:guide orient="horz" pos="1644"/>
        <p:guide pos="2880"/>
        <p:guide pos="336"/>
        <p:guide orient="horz" pos="348"/>
        <p:guide pos="5424"/>
        <p:guide orient="horz" pos="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824B341-A537-41D0-9C5E-E90A67A8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0186" y="4742308"/>
            <a:ext cx="436897" cy="274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576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57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945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0214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5845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940223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240428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686" y="482411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01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0276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198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111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78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8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102" name="Title Placeholder 101">
            <a:extLst>
              <a:ext uri="{FF2B5EF4-FFF2-40B4-BE49-F238E27FC236}">
                <a16:creationId xmlns:a16="http://schemas.microsoft.com/office/drawing/2014/main" id="{73CF99E0-4E37-4EDA-8339-FF575B8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312705AA-4205-4063-B2BB-9B12D91B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8142"/>
            <a:ext cx="7886700" cy="363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0" r:id="rId3"/>
    <p:sldLayoutId id="2147483793" r:id="rId4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92" name="TextBox 91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3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98" name="Rectangle 97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C902654B-7208-4B2B-A298-1A28055D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0" t="-593" r="-5250" b="472"/>
          <a:stretch/>
        </p:blipFill>
        <p:spPr>
          <a:xfrm>
            <a:off x="794145" y="4751172"/>
            <a:ext cx="773972" cy="29359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45" y="146132"/>
            <a:ext cx="7391780" cy="387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895" y="3902905"/>
            <a:ext cx="4815590" cy="573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US" sz="2400" dirty="0">
                <a:latin typeface="Castellar" panose="020A0402060406010301" pitchFamily="18" charset="0"/>
              </a:rPr>
              <a:t>BUG SLAYERS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59960" y="3881276"/>
            <a:ext cx="2124855" cy="6166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Bodoni MT Black" panose="02070A03080606020203" pitchFamily="18" charset="0"/>
              </a:rPr>
              <a:t>TEAM NAME: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9F27F-21B5-4441-AE0F-ADD3B0BAB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129" y="3800636"/>
            <a:ext cx="1651224" cy="7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Screenshots (App Home Page)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E65A96-FA34-454D-96DB-67611F22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92" y="747113"/>
            <a:ext cx="6792686" cy="38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0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400" dirty="0"/>
              <a:t>Multiple parallel releases for priority projects and products with faster turn around and go to market.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400" dirty="0"/>
              <a:t>QA and Product teams unable to focus on the right areas of defect detection &amp; regression testing.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400" dirty="0"/>
              <a:t>Defects causes time loss, losses ($$) , impact credibility &amp; invite penalties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400" dirty="0"/>
              <a:t>Retrospective meetings for defect prevention with stakeholders takes a lot of time &amp; effort.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US" sz="1400" dirty="0"/>
          </a:p>
          <a:p>
            <a:pPr algn="l">
              <a:lnSpc>
                <a:spcPct val="150000"/>
              </a:lnSpc>
            </a:pPr>
            <a:r>
              <a:rPr lang="en-US" sz="1400" dirty="0"/>
              <a:t>Tech Problem Statement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 identify hotspots within the application 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identify defect patterns to give list of defects &amp; solutions already occurred in past similar 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Predict Defect based on estimates given by team for upcoming releases</a:t>
            </a:r>
          </a:p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528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33398" y="2623672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Technology Stack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3195375"/>
            <a:ext cx="8067675" cy="14392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Watson Studio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Watson Machine Learning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Natural Language Processing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DB2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Cognos Dashboard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Cloud Foundry App (flask, 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Describe your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4"/>
            <a:ext cx="8067675" cy="17340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400" dirty="0"/>
              <a:t>A ML modelling solution to identify functionality hotspots in the application and classify the new defects automatically 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400" dirty="0"/>
              <a:t>NLP predictive analysis for top defects matching the defect description pattern of the newly raised production defects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400" dirty="0"/>
              <a:t>Number of Defects prediction using regression ML technique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521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Describe your solution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3635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843A546-D9EC-430E-95E4-D6E47543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8844" y="956444"/>
            <a:ext cx="6116782" cy="346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78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/>
              <a:t>Use Cases &amp; Business Value of the solution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3730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2A18F56-004B-4FF1-8F8A-EBFD921C7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16256"/>
              </p:ext>
            </p:extLst>
          </p:nvPr>
        </p:nvGraphicFramePr>
        <p:xfrm>
          <a:off x="622999" y="904352"/>
          <a:ext cx="7978075" cy="349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043">
                  <a:extLst>
                    <a:ext uri="{9D8B030D-6E8A-4147-A177-3AD203B41FA5}">
                      <a16:colId xmlns:a16="http://schemas.microsoft.com/office/drawing/2014/main" val="2193417296"/>
                    </a:ext>
                  </a:extLst>
                </a:gridCol>
                <a:gridCol w="3006516">
                  <a:extLst>
                    <a:ext uri="{9D8B030D-6E8A-4147-A177-3AD203B41FA5}">
                      <a16:colId xmlns:a16="http://schemas.microsoft.com/office/drawing/2014/main" val="1113376508"/>
                    </a:ext>
                  </a:extLst>
                </a:gridCol>
                <a:gridCol w="3006516">
                  <a:extLst>
                    <a:ext uri="{9D8B030D-6E8A-4147-A177-3AD203B41FA5}">
                      <a16:colId xmlns:a16="http://schemas.microsoft.com/office/drawing/2014/main" val="2747121008"/>
                    </a:ext>
                  </a:extLst>
                </a:gridCol>
              </a:tblGrid>
              <a:tr h="382249">
                <a:tc>
                  <a:txBody>
                    <a:bodyPr/>
                    <a:lstStyle/>
                    <a:p>
                      <a:r>
                        <a:rPr lang="en-US" dirty="0"/>
                        <a:t>Use 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51719"/>
                  </a:ext>
                </a:extLst>
              </a:tr>
              <a:tr h="94590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identify defect hotspots within the application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Hot Spot and Defect Dashboard for QA Manager, Project Manager, Product owners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Able to get automated insights on historical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42404"/>
                  </a:ext>
                </a:extLst>
              </a:tr>
              <a:tr h="119387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Predict Defect based on estimates given by team for upcoming releases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Prediction UI for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 community can be assisted with the predictions on defects; so that they can prepare with better estimations and team expertise for upcoming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24361"/>
                  </a:ext>
                </a:extLst>
              </a:tr>
              <a:tr h="97394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Identify defect patterns to give list of defects &amp; solutions already occurred in past similar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NLP for closets matching historical defects and implemented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 community can do quick search for historical defects and can see past solutions implemented for new production 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4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What was accomplished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1B2C0572-D661-41F1-B271-6EC7AB5C1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92286"/>
              </p:ext>
            </p:extLst>
          </p:nvPr>
        </p:nvGraphicFramePr>
        <p:xfrm>
          <a:off x="643094" y="807010"/>
          <a:ext cx="7717134" cy="3793084"/>
        </p:xfrm>
        <a:graphic>
          <a:graphicData uri="http://schemas.openxmlformats.org/drawingml/2006/table">
            <a:tbl>
              <a:tblPr firstRow="1" bandRow="1"/>
              <a:tblGrid>
                <a:gridCol w="1348450">
                  <a:extLst>
                    <a:ext uri="{9D8B030D-6E8A-4147-A177-3AD203B41FA5}">
                      <a16:colId xmlns:a16="http://schemas.microsoft.com/office/drawing/2014/main" val="4149916551"/>
                    </a:ext>
                  </a:extLst>
                </a:gridCol>
                <a:gridCol w="2146915">
                  <a:extLst>
                    <a:ext uri="{9D8B030D-6E8A-4147-A177-3AD203B41FA5}">
                      <a16:colId xmlns:a16="http://schemas.microsoft.com/office/drawing/2014/main" val="2765743604"/>
                    </a:ext>
                  </a:extLst>
                </a:gridCol>
                <a:gridCol w="1918309">
                  <a:extLst>
                    <a:ext uri="{9D8B030D-6E8A-4147-A177-3AD203B41FA5}">
                      <a16:colId xmlns:a16="http://schemas.microsoft.com/office/drawing/2014/main" val="472785150"/>
                    </a:ext>
                  </a:extLst>
                </a:gridCol>
                <a:gridCol w="2303460">
                  <a:extLst>
                    <a:ext uri="{9D8B030D-6E8A-4147-A177-3AD203B41FA5}">
                      <a16:colId xmlns:a16="http://schemas.microsoft.com/office/drawing/2014/main" val="1051739890"/>
                    </a:ext>
                  </a:extLst>
                </a:gridCol>
              </a:tblGrid>
              <a:tr h="32843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685800" rtl="0" eaLnBrk="1" latinLnBrk="0" hangingPunct="1"/>
                      <a:endParaRPr 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685800" rtl="0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Hotspots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685800" rtl="0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Defect Patterns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685800" rtl="0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Defects Forecast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03081"/>
                  </a:ext>
                </a:extLst>
              </a:tr>
              <a:tr h="32019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</a:rPr>
                        <a:t>Models Used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</a:rPr>
                        <a:t>Classifier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</a:rPr>
                        <a:t>NLP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</a:rPr>
                        <a:t>Regression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26220"/>
                  </a:ext>
                </a:extLst>
              </a:tr>
              <a:tr h="122333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</a:rPr>
                        <a:t>Main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n-lt"/>
                        </a:rPr>
                        <a:t>Defect Density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n-lt"/>
                        </a:rPr>
                        <a:t>Severity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n-lt"/>
                        </a:rPr>
                        <a:t>Functionality Complexity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n-lt"/>
                        </a:rPr>
                        <a:t>Business Impact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n-lt"/>
                        </a:rPr>
                        <a:t>Defect description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n-lt"/>
                        </a:rPr>
                        <a:t>Complexity Points (size of software)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n-lt"/>
                        </a:rPr>
                        <a:t>Complexity </a:t>
                      </a:r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factor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n-lt"/>
                        </a:rPr>
                        <a:t>Team Expertise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803012"/>
                  </a:ext>
                </a:extLst>
              </a:tr>
              <a:tr h="64037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</a:rPr>
                        <a:t>Predictions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27447"/>
                  </a:ext>
                </a:extLst>
              </a:tr>
              <a:tr h="64037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</a:rPr>
                        <a:t>Bulk Predictions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16464"/>
                  </a:ext>
                </a:extLst>
              </a:tr>
              <a:tr h="64037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</a:rPr>
                        <a:t>UI/Dashboard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4366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09D4438-E480-462A-8762-3D891410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95" y="2835610"/>
            <a:ext cx="415224" cy="384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6C219-435E-40E7-B7E4-4598003C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078" y="4083466"/>
            <a:ext cx="415224" cy="384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73A0DC-2B20-419D-AD43-C941249A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068" y="2835610"/>
            <a:ext cx="415224" cy="384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A13938-A1F7-4370-BB2B-74BE6606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068" y="4081919"/>
            <a:ext cx="415224" cy="384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7A527A-5C01-4D6C-AA45-234EF8E3A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31" y="2849653"/>
            <a:ext cx="415224" cy="384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C2840C-3811-463A-8231-8231A45B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31" y="3444180"/>
            <a:ext cx="415224" cy="3847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877A24-2124-4E78-B556-96BC2C87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95" y="3479212"/>
            <a:ext cx="415224" cy="3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Challenges &amp; Learnings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 algn="l">
              <a:buAutoNum type="arabicPeriod"/>
            </a:pPr>
            <a:r>
              <a:rPr lang="en-US" sz="1400" dirty="0"/>
              <a:t>Environment Challenges for Watson Service availability and API </a:t>
            </a:r>
          </a:p>
          <a:p>
            <a:pPr marL="228600" indent="-228600" algn="l">
              <a:buAutoNum type="arabicPeriod"/>
            </a:pPr>
            <a:r>
              <a:rPr lang="en-US" sz="1400" dirty="0"/>
              <a:t>Lite account limitations for CUH hours consumed </a:t>
            </a:r>
          </a:p>
          <a:p>
            <a:pPr marL="228600" indent="-228600" algn="l">
              <a:buAutoNum type="arabicPeriod"/>
            </a:pPr>
            <a:r>
              <a:rPr lang="en-US" sz="1400" dirty="0"/>
              <a:t>Usability and different syntax for DB2</a:t>
            </a:r>
          </a:p>
          <a:p>
            <a:pPr marL="228600" indent="-228600" algn="l">
              <a:buAutoNum type="arabicPeriod"/>
            </a:pPr>
            <a:r>
              <a:rPr lang="en-US" sz="1400" dirty="0"/>
              <a:t>API Integration challenges e.g. Integration of WML API with </a:t>
            </a:r>
          </a:p>
          <a:p>
            <a:pPr marL="228600" indent="-228600" algn="l">
              <a:buAutoNum type="arabicPeriod"/>
            </a:pPr>
            <a:endParaRPr lang="en-US" sz="1400" dirty="0"/>
          </a:p>
          <a:p>
            <a:pPr algn="l"/>
            <a:r>
              <a:rPr lang="en-US" sz="1400" dirty="0"/>
              <a:t>Learnings</a:t>
            </a:r>
          </a:p>
          <a:p>
            <a:pPr marL="228600" indent="-228600" algn="l">
              <a:buAutoNum type="arabicPeriod"/>
            </a:pPr>
            <a:r>
              <a:rPr lang="en-US" sz="1400" dirty="0"/>
              <a:t>DB syntax different for cloud DB2</a:t>
            </a:r>
          </a:p>
          <a:p>
            <a:pPr marL="228600" indent="-228600" algn="l">
              <a:buAutoNum type="arabicPeriod"/>
            </a:pPr>
            <a:r>
              <a:rPr lang="en-US" sz="1400" dirty="0"/>
              <a:t>Model Deployment and API integration for models</a:t>
            </a:r>
          </a:p>
          <a:p>
            <a:pPr marL="228600" indent="-228600" algn="l">
              <a:buAutoNum type="arabicPeriod"/>
            </a:pPr>
            <a:endParaRPr lang="en-US" sz="1400" dirty="0"/>
          </a:p>
          <a:p>
            <a:pPr marL="228600" indent="-228600" algn="l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542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Screenshots (Functionality Hotspot Dashboard -1)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04F02-FDB9-448F-94FD-7B83D072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6" y="842255"/>
            <a:ext cx="7736028" cy="37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0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Screenshots (Functionality Hotspot Dashboard -2)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7E86F-C376-4F16-8CCD-6A30B68B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5" y="851365"/>
            <a:ext cx="7335298" cy="363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97642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/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1CE99FAF93E43A9D55D5A970C5896" ma:contentTypeVersion="2" ma:contentTypeDescription="Create a new document." ma:contentTypeScope="" ma:versionID="ae30c1856a3cfe05497c58b7eb8972a5">
  <xsd:schema xmlns:xsd="http://www.w3.org/2001/XMLSchema" xmlns:xs="http://www.w3.org/2001/XMLSchema" xmlns:p="http://schemas.microsoft.com/office/2006/metadata/properties" xmlns:ns2="59adf32a-ef96-4ec2-94c8-876cf435d4ef" targetNamespace="http://schemas.microsoft.com/office/2006/metadata/properties" ma:root="true" ma:fieldsID="cee035c1f458a1f4886de6f247fb42e8" ns2:_="">
    <xsd:import namespace="59adf32a-ef96-4ec2-94c8-876cf435d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df32a-ef96-4ec2-94c8-876cf435d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53222-73F9-443A-86D8-293AD41C26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adf32a-ef96-4ec2-94c8-876cf435d4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59adf32a-ef96-4ec2-94c8-876cf435d4e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12946</TotalTime>
  <Words>387</Words>
  <Application>Microsoft Office PowerPoint</Application>
  <PresentationFormat>On-screen Show (16:9)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Bodoni MT Black</vt:lpstr>
      <vt:lpstr>Calibri</vt:lpstr>
      <vt:lpstr>Calibri Light</vt:lpstr>
      <vt:lpstr>Castellar</vt:lpstr>
      <vt:lpstr>Wingdings</vt:lpstr>
      <vt:lpstr>12_Office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Sharma</dc:creator>
  <cp:lastModifiedBy>Vainateya Khole</cp:lastModifiedBy>
  <cp:revision>429</cp:revision>
  <cp:lastPrinted>2015-11-28T12:28:20Z</cp:lastPrinted>
  <dcterms:created xsi:type="dcterms:W3CDTF">2018-05-11T06:04:00Z</dcterms:created>
  <dcterms:modified xsi:type="dcterms:W3CDTF">2020-09-06T12:32:37Z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0x0101007E41CE99FAF93E43A9D55D5A970C5896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