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9" r:id="rId6"/>
    <p:sldId id="273" r:id="rId7"/>
    <p:sldId id="274" r:id="rId8"/>
    <p:sldId id="275" r:id="rId9"/>
    <p:sldId id="276" r:id="rId10"/>
    <p:sldId id="277" r:id="rId11"/>
    <p:sldId id="260" r:id="rId12"/>
    <p:sldId id="266" r:id="rId13"/>
    <p:sldId id="27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88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B4DDA-1AC2-CA48-86FB-22D6FDEBD9E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171C1-DF4B-0941-B7D0-B8F836B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5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71C1-DF4B-0941-B7D0-B8F836B9081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71C1-DF4B-0941-B7D0-B8F836B9081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6553200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E24508-E91E-EA4D-BEDA-447AD302D5C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E24508-E91E-EA4D-BEDA-447AD302D5C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39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76400"/>
            <a:ext cx="40132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676400"/>
            <a:ext cx="4013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477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310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E24508-E91E-EA4D-BEDA-447AD302D5CB}" type="slidenum">
              <a:rPr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1910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40CF90-D2DB-C64B-84B8-984E16CAABB2}" type="datetimeFigureOut">
              <a:rPr/>
              <a:pPr/>
              <a:t>7/29/11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:8080/gutime" TargetMode="External"/><Relationship Id="rId2" Type="http://schemas.openxmlformats.org/officeDocument/2006/relationships/hyperlink" Target="http://nlp.stanford.edu:8080/suti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meml.org/timeMLdocs/TimeML.xs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JavaNLP</a:t>
            </a:r>
            <a:r>
              <a:rPr lang="en-US" dirty="0" smtClean="0"/>
              <a:t> time annotations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SUTime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SUTime</a:t>
            </a:r>
            <a:r>
              <a:rPr lang="en-US" dirty="0" smtClean="0"/>
              <a:t> output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Standard annotations (for each time expression)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074333"/>
          <a:ext cx="762004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583"/>
                <a:gridCol w="46624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TextAnnotation</a:t>
                      </a:r>
                      <a:r>
                        <a:rPr lang="en-US" dirty="0" smtClean="0"/>
                        <a:t>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of this</a:t>
                      </a:r>
                      <a:r>
                        <a:rPr lang="en-US" baseline="0" dirty="0" smtClean="0"/>
                        <a:t> time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TokensAnnotation</a:t>
                      </a:r>
                      <a:r>
                        <a:rPr lang="en-US" dirty="0" smtClean="0"/>
                        <a:t> (List&lt;</a:t>
                      </a:r>
                      <a:r>
                        <a:rPr lang="en-US" dirty="0" err="1" smtClean="0"/>
                        <a:t>CoreLabel</a:t>
                      </a:r>
                      <a:r>
                        <a:rPr lang="en-US" dirty="0" smtClean="0"/>
                        <a:t>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that make up this time expression.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CharacterOffsetBeginAnnotation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index</a:t>
                      </a:r>
                      <a:r>
                        <a:rPr lang="en-US" baseline="0" dirty="0" smtClean="0"/>
                        <a:t> of the first character of this time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CharacterOffsetEndAnnotation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index of the first character after this time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TokenBeginAnnotation</a:t>
                      </a:r>
                      <a:r>
                        <a:rPr lang="en-US" dirty="0" smtClean="0"/>
                        <a:t> (Integer)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index of the first</a:t>
                      </a:r>
                      <a:r>
                        <a:rPr lang="en-US" baseline="0" dirty="0" smtClean="0"/>
                        <a:t> token of this time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TokenEndAnnotation</a:t>
                      </a:r>
                      <a:r>
                        <a:rPr lang="en-US" dirty="0" smtClean="0"/>
                        <a:t> (Integer)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index of the first token after this time expression.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9952" y="5571022"/>
            <a:ext cx="6173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Indices are 0-based, and always relative to the original annotation.  </a:t>
            </a:r>
          </a:p>
          <a:p>
            <a:r>
              <a:rPr lang="en-US" dirty="0" smtClean="0"/>
              <a:t>Begin indices are inclusive, end indices are exclusive.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GUTime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461" y="1475110"/>
          <a:ext cx="8150825" cy="400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56"/>
                <a:gridCol w="3404974"/>
                <a:gridCol w="3528995"/>
              </a:tblGrid>
              <a:tr h="3919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GUTime</a:t>
                      </a:r>
                      <a:endParaRPr lang="en-US" dirty="0"/>
                    </a:p>
                  </a:txBody>
                  <a:tcPr/>
                </a:tc>
              </a:tr>
              <a:tr h="391939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Perl</a:t>
                      </a:r>
                    </a:p>
                  </a:txBody>
                  <a:tcPr/>
                </a:tc>
              </a:tr>
              <a:tr h="676498">
                <a:tc>
                  <a:txBody>
                    <a:bodyPr/>
                    <a:lstStyle/>
                    <a:p>
                      <a:r>
                        <a:rPr lang="en-US" dirty="0" smtClean="0"/>
                        <a:t>Timex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TIMEX3</a:t>
                      </a:r>
                      <a:r>
                        <a:rPr lang="en-US" baseline="0" dirty="0" smtClean="0"/>
                        <a:t> with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TIMEX3 tag, but</a:t>
                      </a:r>
                      <a:r>
                        <a:rPr lang="en-US" baseline="0" dirty="0" smtClean="0"/>
                        <a:t> follows ACE TIMEX2 mostly (extension of </a:t>
                      </a:r>
                      <a:r>
                        <a:rPr lang="en-US" baseline="0" dirty="0" err="1" smtClean="0"/>
                        <a:t>TempEx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91939"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http://nlp.stanford.edu:8080/sutime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http://nlp.stanford.edu:8080/gutime</a:t>
                      </a:r>
                      <a:endParaRPr lang="en-US" dirty="0"/>
                    </a:p>
                  </a:txBody>
                  <a:tcPr/>
                </a:tc>
              </a:tr>
              <a:tr h="966425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 support for holidays.  Limited support for ranges, ambiguous phrases.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support for holidays.  No</a:t>
                      </a:r>
                      <a:r>
                        <a:rPr lang="en-US" baseline="0" dirty="0" smtClean="0"/>
                        <a:t> support for ranges, poor support for years that are written out.</a:t>
                      </a:r>
                      <a:endParaRPr lang="en-US" dirty="0"/>
                    </a:p>
                  </a:txBody>
                  <a:tcPr/>
                </a:tc>
              </a:tr>
              <a:tr h="966425">
                <a:tc>
                  <a:txBody>
                    <a:bodyPr/>
                    <a:lstStyle/>
                    <a:p>
                      <a:r>
                        <a:rPr lang="en-US" dirty="0" smtClean="0"/>
                        <a:t>TempEval2 (English</a:t>
                      </a:r>
                      <a:r>
                        <a:rPr lang="en-US" baseline="0" dirty="0" smtClean="0"/>
                        <a:t> 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Expression Identification:</a:t>
                      </a:r>
                    </a:p>
                    <a:p>
                      <a:r>
                        <a:rPr lang="en-US" dirty="0" smtClean="0"/>
                        <a:t>P=0.89,</a:t>
                      </a:r>
                      <a:r>
                        <a:rPr lang="en-US" baseline="0" dirty="0" smtClean="0"/>
                        <a:t> R=</a:t>
                      </a:r>
                      <a:r>
                        <a:rPr lang="en-US" dirty="0" smtClean="0"/>
                        <a:t>0.94,</a:t>
                      </a:r>
                      <a:r>
                        <a:rPr lang="en-US" baseline="0" dirty="0" smtClean="0"/>
                        <a:t> F1=</a:t>
                      </a:r>
                      <a:r>
                        <a:rPr lang="en-US" dirty="0" smtClean="0"/>
                        <a:t>0.91</a:t>
                      </a:r>
                    </a:p>
                    <a:p>
                      <a:r>
                        <a:rPr lang="en-US" dirty="0" smtClean="0"/>
                        <a:t>Attribute Accurate:</a:t>
                      </a:r>
                    </a:p>
                    <a:p>
                      <a:r>
                        <a:rPr lang="en-US" dirty="0" smtClean="0"/>
                        <a:t>Type=0.94, Value</a:t>
                      </a:r>
                      <a:r>
                        <a:rPr lang="en-US" baseline="0" dirty="0" smtClean="0"/>
                        <a:t>=</a:t>
                      </a:r>
                      <a:r>
                        <a:rPr lang="en-US" dirty="0" smtClean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Expression Identification:</a:t>
                      </a:r>
                    </a:p>
                    <a:p>
                      <a:r>
                        <a:rPr lang="en-US" dirty="0" smtClean="0"/>
                        <a:t>P=0.89,</a:t>
                      </a:r>
                      <a:r>
                        <a:rPr lang="en-US" baseline="0" dirty="0" smtClean="0"/>
                        <a:t> R=</a:t>
                      </a:r>
                      <a:r>
                        <a:rPr lang="en-US" dirty="0" smtClean="0"/>
                        <a:t>0.79,</a:t>
                      </a:r>
                      <a:r>
                        <a:rPr lang="en-US" baseline="0" dirty="0" smtClean="0"/>
                        <a:t> F1=</a:t>
                      </a:r>
                      <a:r>
                        <a:rPr lang="en-US" dirty="0" smtClean="0"/>
                        <a:t>0.84</a:t>
                      </a:r>
                    </a:p>
                    <a:p>
                      <a:r>
                        <a:rPr lang="en-US" dirty="0" smtClean="0"/>
                        <a:t>Attribute Accurate:</a:t>
                      </a:r>
                    </a:p>
                    <a:p>
                      <a:r>
                        <a:rPr lang="en-US" dirty="0" smtClean="0"/>
                        <a:t>Type=0.95, Value</a:t>
                      </a:r>
                      <a:r>
                        <a:rPr lang="en-US" baseline="0" dirty="0" smtClean="0"/>
                        <a:t>=</a:t>
                      </a:r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SUTime</a:t>
            </a:r>
            <a:r>
              <a:rPr lang="en-US" dirty="0" smtClean="0"/>
              <a:t> and </a:t>
            </a:r>
            <a:r>
              <a:rPr lang="en-US" dirty="0" err="1" smtClean="0"/>
              <a:t>GUTime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6426" y="1447800"/>
          <a:ext cx="7990373" cy="455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212"/>
                <a:gridCol w="3551707"/>
                <a:gridCol w="3455454"/>
              </a:tblGrid>
              <a:tr h="59316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SUTime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GUTime</a:t>
                      </a:r>
                      <a:endParaRPr lang="en-US" dirty="0"/>
                    </a:p>
                  </a:txBody>
                  <a:tcPr/>
                </a:tc>
              </a:tr>
              <a:tr h="110159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value="1963-10" type="DATE"&gt;October of 1963&lt;/TIMEX3&gt;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TYPE="DATE" VAL="196310"&gt;October of 1963&lt;/TIMEX3&gt;</a:t>
                      </a:r>
                      <a:endParaRPr lang="en-US" dirty="0"/>
                    </a:p>
                  </a:txBody>
                  <a:tcPr/>
                </a:tc>
              </a:tr>
              <a:tr h="1202094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TYPE="DURATION" VAL="P56Y"&gt;fifty six years&lt;/TIMEX3&gt;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TYPE="DURATION" VAL="P56Y"&gt;fifty six years&lt;/TIMEX3&gt;</a:t>
                      </a:r>
                      <a:endParaRPr lang="en-US" dirty="0"/>
                    </a:p>
                  </a:txBody>
                  <a:tcPr/>
                </a:tc>
              </a:tr>
              <a:tr h="1610017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value="XXXX-WXX-7" type="SET" quant="every third" periodicity="P3W"&gt;Every third Sunday&lt;/TIMEX3&gt;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TYPE="DATE" SET="YES" VAL="XXXXWXX-0" PERIODICITY="F3W" GRANULARITY="G1D"&gt;Every third Sunday&lt;/TIMEX3&gt;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</a:t>
            </a:r>
            <a:r>
              <a:rPr lang="en-US" dirty="0" err="1" smtClean="0"/>
              <a:t>GUTime</a:t>
            </a:r>
            <a:r>
              <a:rPr lang="en-US" dirty="0" smtClean="0"/>
              <a:t> unsupported)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2806" y="1665856"/>
          <a:ext cx="8453207" cy="393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719"/>
                <a:gridCol w="3735460"/>
                <a:gridCol w="3200028"/>
              </a:tblGrid>
              <a:tr h="63287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SUTime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GUTime</a:t>
                      </a:r>
                      <a:endParaRPr lang="en-US" dirty="0"/>
                    </a:p>
                  </a:txBody>
                  <a:tcPr/>
                </a:tc>
              </a:tr>
              <a:tr h="1134595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value="2011-08-01T17:05:00" type="TIME"&gt;5:05 in the afternoon&lt;/TIMEX3&gt;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5:05 in the afternoon</a:t>
                      </a:r>
                      <a:endParaRPr lang="en-US" dirty="0"/>
                    </a:p>
                  </a:txBody>
                  <a:tcPr/>
                </a:tc>
              </a:tr>
              <a:tr h="971189">
                <a:tc>
                  <a:txBody>
                    <a:bodyPr/>
                    <a:lstStyle/>
                    <a:p>
                      <a:r>
                        <a:rPr lang="en-US" dirty="0" smtClean="0"/>
                        <a:t>Date - Written out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value="1994-WI" type="DATE"&gt;winter of nineteen ninety four&lt;/TIMEX3&gt;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TYPE="DATE"&gt;winter&lt;/TIMEX3&gt;  of nineteen</a:t>
                      </a:r>
                      <a:r>
                        <a:rPr lang="en-US" baseline="0" dirty="0" smtClean="0"/>
                        <a:t> ninety four</a:t>
                      </a:r>
                      <a:endParaRPr lang="en-US" dirty="0"/>
                    </a:p>
                  </a:txBody>
                  <a:tcPr/>
                </a:tc>
              </a:tr>
              <a:tr h="1063833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</a:t>
                      </a:r>
                      <a:r>
                        <a:rPr lang="en-US" dirty="0" err="1" smtClean="0"/>
                        <a:t>alt_value</a:t>
                      </a:r>
                      <a:r>
                        <a:rPr lang="en-US" dirty="0" smtClean="0"/>
                        <a:t>="P2M/P3M" type="DURATION"&gt;two to three months&lt;/TIMEX3&gt;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to three months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1969" y="6082775"/>
            <a:ext cx="2696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Date is 2011-08-01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</a:t>
            </a:r>
            <a:r>
              <a:rPr lang="en-US" dirty="0" err="1" smtClean="0"/>
              <a:t>SUTime</a:t>
            </a:r>
            <a:r>
              <a:rPr lang="en-US" dirty="0" smtClean="0"/>
              <a:t> unsupported)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102801"/>
          <a:ext cx="7456363" cy="373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742"/>
                <a:gridCol w="3294956"/>
                <a:gridCol w="2822665"/>
              </a:tblGrid>
              <a:tr h="39193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SUTime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GUTime</a:t>
                      </a:r>
                      <a:endParaRPr lang="en-US" dirty="0"/>
                    </a:p>
                  </a:txBody>
                  <a:tcPr/>
                </a:tc>
              </a:tr>
              <a:tr h="1546280">
                <a:tc>
                  <a:txBody>
                    <a:bodyPr/>
                    <a:lstStyle/>
                    <a:p>
                      <a:r>
                        <a:rPr lang="en-US" dirty="0" smtClean="0"/>
                        <a:t>Holiday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Christmas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TYPE="DATE" ALT_VAL="20101225"&gt;last Christmas&lt;/TIMEX3&gt; </a:t>
                      </a:r>
                      <a:endParaRPr lang="en-US" dirty="0"/>
                    </a:p>
                  </a:txBody>
                  <a:tcPr/>
                </a:tc>
              </a:tr>
              <a:tr h="1546280">
                <a:tc>
                  <a:txBody>
                    <a:bodyPr/>
                    <a:lstStyle/>
                    <a:p>
                      <a:r>
                        <a:rPr lang="en-US" dirty="0" smtClean="0"/>
                        <a:t>Ambiguous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value="2011-SP" type="DATE"&gt;spring&lt;/TIMEX3&gt; water</a:t>
                      </a:r>
                      <a:r>
                        <a:rPr lang="en-US" baseline="0" dirty="0" smtClean="0"/>
                        <a:t> was cool and refreshing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&lt;TIMEX3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="t1" TYPE="DATE"&gt;spring&lt;/TIMEX3&gt; water was cool and refreshing.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6019800"/>
            <a:ext cx="2696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Date is 2011-08-01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SUTime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GUTime</a:t>
            </a:r>
            <a:endParaRPr lang="en-US" dirty="0" smtClean="0"/>
          </a:p>
          <a:p>
            <a:r>
              <a:rPr lang="en-US" dirty="0" smtClean="0"/>
              <a:t>Recognizes time expressions using patterns</a:t>
            </a:r>
          </a:p>
          <a:p>
            <a:pPr lvl="1"/>
            <a:r>
              <a:rPr lang="en-US" dirty="0" smtClean="0"/>
              <a:t>Deterministic, based on regular expression patterns</a:t>
            </a:r>
          </a:p>
          <a:p>
            <a:pPr lvl="1"/>
            <a:r>
              <a:rPr lang="en-US" dirty="0" smtClean="0"/>
              <a:t>Greedy (picks longest sequence of tokens that may represent a time expression)</a:t>
            </a:r>
          </a:p>
          <a:p>
            <a:r>
              <a:rPr lang="en-US" dirty="0" smtClean="0"/>
              <a:t>Normalizes time expressions</a:t>
            </a:r>
          </a:p>
          <a:p>
            <a:pPr lvl="1"/>
            <a:r>
              <a:rPr lang="en-US" dirty="0" smtClean="0"/>
              <a:t>Annotations follow </a:t>
            </a:r>
            <a:r>
              <a:rPr lang="en-US" dirty="0" err="1" smtClean="0"/>
              <a:t>TimeML</a:t>
            </a:r>
            <a:r>
              <a:rPr lang="en-US" dirty="0" smtClean="0"/>
              <a:t> TIMEX3 standard</a:t>
            </a:r>
          </a:p>
          <a:p>
            <a:pPr lvl="2"/>
            <a:r>
              <a:rPr lang="en-US" sz="1600" dirty="0" smtClean="0"/>
              <a:t>http://www.timeml.org/site/publications/timeMLdocs/timeml_1.2.1.html#timex3</a:t>
            </a:r>
          </a:p>
          <a:p>
            <a:pPr lvl="2"/>
            <a:r>
              <a:rPr lang="en-US" sz="1600" dirty="0" smtClean="0"/>
              <a:t>XSD: </a:t>
            </a:r>
            <a:r>
              <a:rPr lang="en-US" sz="1600" dirty="0" smtClean="0">
                <a:hlinkClick r:id="rId2"/>
              </a:rPr>
              <a:t>http://www.timeml.org/timeMLdocs/TimeML.xsd</a:t>
            </a:r>
            <a:endParaRPr lang="en-US" sz="1600" dirty="0" smtClean="0"/>
          </a:p>
          <a:p>
            <a:pPr lvl="1"/>
            <a:r>
              <a:rPr lang="en-US" dirty="0" smtClean="0"/>
              <a:t>Extensions for time expressions that are not supported by TIMEX3 standard</a:t>
            </a:r>
          </a:p>
          <a:p>
            <a:r>
              <a:rPr lang="en-US" dirty="0" smtClean="0"/>
              <a:t>Resolves relative times with respect to reference 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SUTime</a:t>
            </a:r>
            <a:r>
              <a:rPr lang="en-US" dirty="0" smtClean="0"/>
              <a:t> Time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Temporal types</a:t>
            </a:r>
          </a:p>
          <a:p>
            <a:pPr lvl="1"/>
            <a:r>
              <a:rPr lang="en-US" dirty="0" smtClean="0"/>
              <a:t>Time – A instance in time (2011-08-11), can be partially specified (Friday), with limited granularity</a:t>
            </a:r>
          </a:p>
          <a:p>
            <a:pPr lvl="1"/>
            <a:r>
              <a:rPr lang="en-US" dirty="0" smtClean="0"/>
              <a:t>Duration - A length of time (3 days) </a:t>
            </a:r>
          </a:p>
          <a:p>
            <a:pPr lvl="1"/>
            <a:r>
              <a:rPr lang="en-US" dirty="0" smtClean="0"/>
              <a:t>Range – Time interval with start and end points</a:t>
            </a:r>
          </a:p>
          <a:p>
            <a:pPr lvl="1"/>
            <a:r>
              <a:rPr lang="en-US" dirty="0" smtClean="0"/>
              <a:t>Set – A set of </a:t>
            </a:r>
            <a:r>
              <a:rPr lang="en-US" dirty="0" err="1" smtClean="0"/>
              <a:t>temporals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Periodic sets: Every Friday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SUTime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Standard date and times (in years, months, days, day of week, hours, minutes, seconds, milliseconds)</a:t>
            </a:r>
          </a:p>
          <a:p>
            <a:pPr lvl="1"/>
            <a:r>
              <a:rPr lang="en-US" dirty="0" smtClean="0"/>
              <a:t>Common times: Seasons (e.g. winter), Time of day (e.g. morning), Weekend</a:t>
            </a:r>
          </a:p>
          <a:p>
            <a:pPr lvl="1"/>
            <a:r>
              <a:rPr lang="en-US" dirty="0" smtClean="0"/>
              <a:t>Partial Times (June =&gt; XXXX-06)</a:t>
            </a:r>
          </a:p>
          <a:p>
            <a:pPr lvl="1"/>
            <a:r>
              <a:rPr lang="en-US" dirty="0" smtClean="0"/>
              <a:t>Relative Time (last week) </a:t>
            </a:r>
          </a:p>
          <a:p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Exact durations (specified in milliseconds or in fields)</a:t>
            </a:r>
          </a:p>
          <a:p>
            <a:pPr lvl="1"/>
            <a:r>
              <a:rPr lang="en-US" dirty="0" smtClean="0"/>
              <a:t>Inexact durations (a few years =&gt; PXY)</a:t>
            </a:r>
          </a:p>
          <a:p>
            <a:pPr lvl="1"/>
            <a:r>
              <a:rPr lang="en-US" dirty="0" smtClean="0"/>
              <a:t>Duration ranges (2 to 3 months =&gt; P2M/P3M)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SUTime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Holidays are not supported</a:t>
            </a:r>
          </a:p>
          <a:p>
            <a:r>
              <a:rPr lang="en-US" dirty="0" smtClean="0"/>
              <a:t>Support for ranges is poor</a:t>
            </a:r>
          </a:p>
          <a:p>
            <a:pPr lvl="1"/>
            <a:r>
              <a:rPr lang="en-US" dirty="0" smtClean="0"/>
              <a:t>from 3 to 4 </a:t>
            </a:r>
            <a:r>
              <a:rPr lang="en-US" dirty="0" err="1" smtClean="0"/>
              <a:t>p.m</a:t>
            </a:r>
            <a:r>
              <a:rPr lang="en-US" dirty="0" smtClean="0"/>
              <a:t> is identified as 15:57:00</a:t>
            </a:r>
          </a:p>
          <a:p>
            <a:pPr lvl="1"/>
            <a:r>
              <a:rPr lang="en-US" dirty="0" smtClean="0"/>
              <a:t>12-13 March 2011 (12-13 is ignored)</a:t>
            </a:r>
          </a:p>
          <a:p>
            <a:r>
              <a:rPr lang="en-US" dirty="0" smtClean="0"/>
              <a:t>Resolving relative expressions with respect to the given reference date can be problematic</a:t>
            </a:r>
          </a:p>
          <a:p>
            <a:r>
              <a:rPr lang="en-US" dirty="0" smtClean="0"/>
              <a:t>Handling of ambiguous phrases is poor</a:t>
            </a:r>
          </a:p>
          <a:p>
            <a:pPr lvl="1"/>
            <a:r>
              <a:rPr lang="en-US" dirty="0" smtClean="0"/>
              <a:t>Some common words (e.g. spring/fall) are always identified as a temporal expression</a:t>
            </a:r>
          </a:p>
          <a:p>
            <a:r>
              <a:rPr lang="en-US" dirty="0" smtClean="0"/>
              <a:t>Patterns are language (English) specific</a:t>
            </a:r>
          </a:p>
          <a:p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SUTime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TimeAnnotator</a:t>
            </a:r>
            <a:endParaRPr lang="en-US" dirty="0" smtClean="0"/>
          </a:p>
          <a:p>
            <a:pPr lvl="1"/>
            <a:r>
              <a:rPr lang="en-US" dirty="0" err="1" smtClean="0"/>
              <a:t>TimeAnnotator</a:t>
            </a:r>
            <a:r>
              <a:rPr lang="en-US" dirty="0" smtClean="0"/>
              <a:t> </a:t>
            </a:r>
            <a:r>
              <a:rPr lang="en-US" dirty="0" err="1" smtClean="0"/>
              <a:t>timeAnnotator</a:t>
            </a:r>
            <a:r>
              <a:rPr lang="en-US" dirty="0" smtClean="0"/>
              <a:t> = new </a:t>
            </a:r>
            <a:r>
              <a:rPr lang="en-US" dirty="0" err="1" smtClean="0"/>
              <a:t>TimeAnnotator(“sutime</a:t>
            </a:r>
            <a:r>
              <a:rPr lang="en-US" dirty="0" smtClean="0"/>
              <a:t>”, properties);</a:t>
            </a:r>
          </a:p>
          <a:p>
            <a:pPr lvl="1"/>
            <a:r>
              <a:rPr lang="en-US" dirty="0" smtClean="0"/>
              <a:t>Properties:</a:t>
            </a:r>
          </a:p>
          <a:p>
            <a:pPr lvl="2"/>
            <a:r>
              <a:rPr lang="en-US" dirty="0" smtClean="0"/>
              <a:t>Specifies </a:t>
            </a:r>
            <a:r>
              <a:rPr lang="en-US" dirty="0" err="1" smtClean="0"/>
              <a:t>SUTime</a:t>
            </a:r>
            <a:r>
              <a:rPr lang="en-US" dirty="0" smtClean="0"/>
              <a:t> options (prefixed by “</a:t>
            </a:r>
            <a:r>
              <a:rPr lang="en-US" dirty="0" err="1" smtClean="0"/>
              <a:t>sutime</a:t>
            </a:r>
            <a:r>
              <a:rPr lang="en-US" dirty="0" smtClean="0"/>
              <a:t>.”)</a:t>
            </a:r>
          </a:p>
          <a:p>
            <a:r>
              <a:rPr lang="en-US" dirty="0" smtClean="0"/>
              <a:t>Pipeline</a:t>
            </a:r>
          </a:p>
          <a:p>
            <a:pPr lvl="1"/>
            <a:r>
              <a:rPr lang="en-US" dirty="0" err="1" smtClean="0"/>
              <a:t>TimeAnnotator</a:t>
            </a:r>
            <a:r>
              <a:rPr lang="en-US" dirty="0" smtClean="0"/>
              <a:t> should come after the </a:t>
            </a:r>
            <a:r>
              <a:rPr lang="en-US" dirty="0" err="1" smtClean="0"/>
              <a:t>tokenizer</a:t>
            </a:r>
            <a:r>
              <a:rPr lang="en-US" dirty="0" smtClean="0"/>
              <a:t>, sentence splitter, and pos tagger</a:t>
            </a:r>
          </a:p>
          <a:p>
            <a:pPr lvl="1"/>
            <a:r>
              <a:rPr lang="en-US" dirty="0" smtClean="0"/>
              <a:t>Optional (also before): NER or </a:t>
            </a:r>
            <a:r>
              <a:rPr lang="en-US" dirty="0" err="1" smtClean="0"/>
              <a:t>NumberAnnotator/QuantifiableEntityNormalizingAnnotator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35799"/>
          </a:xfrm>
        </p:spPr>
        <p:txBody>
          <a:bodyPr/>
          <a:lstStyle/>
          <a:p>
            <a:r>
              <a:rPr lang="en-US" dirty="0" err="1" smtClean="0"/>
              <a:t>SUTime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55186"/>
              </p:ext>
            </p:extLst>
          </p:nvPr>
        </p:nvGraphicFramePr>
        <p:xfrm>
          <a:off x="914400" y="1201601"/>
          <a:ext cx="7772400" cy="51206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13255"/>
                <a:gridCol w="585914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7138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sutime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markTimeRanges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time ranges should be marked</a:t>
                      </a:r>
                      <a:r>
                        <a:rPr lang="en-US" baseline="0" dirty="0" smtClean="0"/>
                        <a:t> (e.g. if </a:t>
                      </a:r>
                      <a:r>
                        <a:rPr lang="en-US" baseline="0" dirty="0" err="1" smtClean="0"/>
                        <a:t>markTimeRanges</a:t>
                      </a:r>
                      <a:r>
                        <a:rPr lang="en-US" baseline="0" dirty="0" smtClean="0"/>
                        <a:t> is true, July to August =&gt; range).  Default = false.</a:t>
                      </a:r>
                      <a:endParaRPr lang="en-US" dirty="0"/>
                    </a:p>
                  </a:txBody>
                  <a:tcPr/>
                </a:tc>
              </a:tr>
              <a:tr h="77735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sutime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includeNested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nested time expressions should be included (e.g. if </a:t>
                      </a:r>
                      <a:r>
                        <a:rPr lang="en-US" baseline="0" dirty="0" err="1" smtClean="0"/>
                        <a:t>markTimeRanges</a:t>
                      </a:r>
                      <a:r>
                        <a:rPr lang="en-US" baseline="0" dirty="0" smtClean="0"/>
                        <a:t> is true, July to August =&gt; range, if </a:t>
                      </a:r>
                      <a:r>
                        <a:rPr lang="en-US" baseline="0" dirty="0" err="1" smtClean="0"/>
                        <a:t>includeNested</a:t>
                      </a:r>
                      <a:r>
                        <a:rPr lang="en-US" baseline="0" dirty="0" smtClean="0"/>
                        <a:t> is true, both July and August will also be marked as time expressions).  Default = false.</a:t>
                      </a:r>
                      <a:endParaRPr lang="en-US" dirty="0"/>
                    </a:p>
                  </a:txBody>
                  <a:tcPr/>
                </a:tc>
              </a:tr>
              <a:tr h="77138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sutime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teRelHeurLevel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Heuristics for</a:t>
                      </a:r>
                      <a:r>
                        <a:rPr lang="en-US" baseline="0" dirty="0" smtClean="0"/>
                        <a:t> determining how to resolve relative time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NONE </a:t>
                      </a:r>
                      <a:r>
                        <a:rPr lang="en-US" dirty="0" smtClean="0"/>
                        <a:t>= no heuristics (default)</a:t>
                      </a:r>
                    </a:p>
                    <a:p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refdate</a:t>
                      </a:r>
                      <a:r>
                        <a:rPr lang="en-US" baseline="0" dirty="0" smtClean="0"/>
                        <a:t> = 2011-08-01, Friday =&gt; 2011-08-05)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BASIC </a:t>
                      </a:r>
                      <a:r>
                        <a:rPr lang="en-US" dirty="0" smtClean="0"/>
                        <a:t>= basic heuristics taking into account past tense</a:t>
                      </a:r>
                    </a:p>
                    <a:p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refdate</a:t>
                      </a:r>
                      <a:r>
                        <a:rPr lang="en-US" dirty="0" smtClean="0"/>
                        <a:t> = 2011-08-01,</a:t>
                      </a:r>
                      <a:r>
                        <a:rPr lang="en-US" baseline="0" dirty="0" smtClean="0"/>
                        <a:t> It happened Friday =&gt; 2011-07-29)</a:t>
                      </a:r>
                      <a:endParaRPr lang="en-US" dirty="0" smtClean="0"/>
                    </a:p>
                    <a:p>
                      <a:r>
                        <a:rPr lang="en-US" smtClean="0"/>
                        <a:t>MORE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= more heuristics with since/until</a:t>
                      </a:r>
                      <a:endParaRPr lang="en-US" dirty="0" smtClean="0"/>
                    </a:p>
                  </a:txBody>
                  <a:tcPr/>
                </a:tc>
              </a:tr>
              <a:tr h="77138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sutime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includeRange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range attributes should be included in the TIMEX3 XML output.  Default = false.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SUTime</a:t>
            </a:r>
            <a:r>
              <a:rPr lang="en-US" dirty="0" smtClean="0"/>
              <a:t> input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DocDateAnnotation</a:t>
            </a:r>
            <a:r>
              <a:rPr lang="en-US" dirty="0" smtClean="0"/>
              <a:t> (String)</a:t>
            </a:r>
          </a:p>
          <a:p>
            <a:pPr lvl="1"/>
            <a:r>
              <a:rPr lang="en-US" dirty="0" smtClean="0"/>
              <a:t>If present, then the string is interpreted as a date/time and used as the reference document date with respect to which other temporal expressions are resolved</a:t>
            </a:r>
          </a:p>
          <a:p>
            <a:r>
              <a:rPr lang="en-US" dirty="0" err="1" smtClean="0"/>
              <a:t>SentencesAnnotation</a:t>
            </a:r>
            <a:r>
              <a:rPr lang="en-US" dirty="0" smtClean="0"/>
              <a:t> (List&lt;</a:t>
            </a:r>
            <a:r>
              <a:rPr lang="en-US" dirty="0" err="1" smtClean="0"/>
              <a:t>CoreMap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If present, time expressions will be extracted from each sentence and each sentence will be annotated individually.</a:t>
            </a:r>
          </a:p>
          <a:p>
            <a:r>
              <a:rPr lang="en-US" dirty="0" err="1" smtClean="0"/>
              <a:t>TokensAnnotations</a:t>
            </a:r>
            <a:r>
              <a:rPr lang="en-US" dirty="0" smtClean="0"/>
              <a:t> (List&lt;</a:t>
            </a:r>
            <a:r>
              <a:rPr lang="en-US" dirty="0" err="1" smtClean="0"/>
              <a:t>CoreLabel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Required either at the entire annotation level or per sentence level.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SUTime</a:t>
            </a:r>
            <a:r>
              <a:rPr lang="en-US" dirty="0" smtClean="0"/>
              <a:t> output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Timex.Annotations</a:t>
            </a:r>
            <a:r>
              <a:rPr lang="en-US" dirty="0" smtClean="0"/>
              <a:t> (List&lt;</a:t>
            </a:r>
            <a:r>
              <a:rPr lang="en-US" dirty="0" err="1" smtClean="0"/>
              <a:t>CoreMap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List of time expressions (each a </a:t>
            </a:r>
            <a:r>
              <a:rPr lang="en-US" dirty="0" err="1" smtClean="0"/>
              <a:t>CoreMap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 the entire annotation and also for each sentence</a:t>
            </a:r>
          </a:p>
          <a:p>
            <a:r>
              <a:rPr lang="en-US" dirty="0" smtClean="0"/>
              <a:t>Time annotations (for each time expression/</a:t>
            </a:r>
            <a:r>
              <a:rPr lang="en-US" dirty="0" err="1" smtClean="0"/>
              <a:t>CoreMap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9952" y="3481911"/>
          <a:ext cx="741684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919"/>
                <a:gridCol w="4084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Timex.Annotation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Timex</a:t>
                      </a:r>
                      <a:r>
                        <a:rPr lang="en-US" baseline="0" dirty="0" smtClean="0"/>
                        <a:t> object with TIMEX3 XML attributes.  Use for exporting TIMEX3 information.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TimeExpression.Annotation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TimeExpression</a:t>
                      </a:r>
                      <a:r>
                        <a:rPr lang="en-US" baseline="0" dirty="0" smtClean="0"/>
                        <a:t> object.  Use </a:t>
                      </a:r>
                      <a:r>
                        <a:rPr lang="en-US" baseline="0" dirty="0" err="1" smtClean="0"/>
                        <a:t>getTemporal</a:t>
                      </a:r>
                      <a:r>
                        <a:rPr lang="en-US" baseline="0" dirty="0" smtClean="0"/>
                        <a:t>() to get internal temporal representation.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TimeExpression.ChildrenAnnotation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(List&lt;</a:t>
                      </a:r>
                      <a:r>
                        <a:rPr lang="en-US" dirty="0" err="1" smtClean="0"/>
                        <a:t>CoreMap</a:t>
                      </a:r>
                      <a:r>
                        <a:rPr lang="en-US" dirty="0" smtClean="0"/>
                        <a:t>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chunks forming</a:t>
                      </a:r>
                      <a:r>
                        <a:rPr lang="en-US" baseline="0" dirty="0" smtClean="0"/>
                        <a:t> this time expression (inner chunks can be tokens, nested time expressions, numeric expressions, etc)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rpa11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darpa11.potx</Template>
  <TotalTime>5024</TotalTime>
  <Words>1205</Words>
  <Application>Microsoft Office PowerPoint</Application>
  <PresentationFormat>On-screen Show (4:3)</PresentationFormat>
  <Paragraphs>175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darpa11</vt:lpstr>
      <vt:lpstr>SUTime</vt:lpstr>
      <vt:lpstr>What does SUTime do?</vt:lpstr>
      <vt:lpstr>SUTime Time Representation</vt:lpstr>
      <vt:lpstr>SUTime Representation</vt:lpstr>
      <vt:lpstr>SUTime Limitations</vt:lpstr>
      <vt:lpstr>SUTime Usage</vt:lpstr>
      <vt:lpstr>SUTime Options</vt:lpstr>
      <vt:lpstr>SUTime input annotations</vt:lpstr>
      <vt:lpstr>SUTime output annotations</vt:lpstr>
      <vt:lpstr>SUTime output annotations</vt:lpstr>
      <vt:lpstr>Comparison with GUTime</vt:lpstr>
      <vt:lpstr>SUTime and GUTime examples</vt:lpstr>
      <vt:lpstr>Examples (GUTime unsupported)</vt:lpstr>
      <vt:lpstr>Examples (SUTime unsupported)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SUTime</dc:title>
  <dc:creator>Angel Chang</dc:creator>
  <cp:lastModifiedBy>Angel</cp:lastModifiedBy>
  <cp:revision>8</cp:revision>
  <dcterms:created xsi:type="dcterms:W3CDTF">2011-07-29T14:21:48Z</dcterms:created>
  <dcterms:modified xsi:type="dcterms:W3CDTF">2012-04-02T23:50:47Z</dcterms:modified>
</cp:coreProperties>
</file>