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sldIdLst>
    <p:sldId id="276" r:id="rId2"/>
    <p:sldId id="277" r:id="rId3"/>
    <p:sldId id="260" r:id="rId4"/>
    <p:sldId id="261" r:id="rId5"/>
    <p:sldId id="278" r:id="rId6"/>
    <p:sldId id="3463" r:id="rId7"/>
    <p:sldId id="3464" r:id="rId8"/>
    <p:sldId id="3469" r:id="rId9"/>
    <p:sldId id="3470" r:id="rId10"/>
    <p:sldId id="3468" r:id="rId11"/>
    <p:sldId id="3471" r:id="rId12"/>
    <p:sldId id="3472" r:id="rId13"/>
    <p:sldId id="3473" r:id="rId14"/>
    <p:sldId id="3487" r:id="rId15"/>
    <p:sldId id="3488" r:id="rId16"/>
    <p:sldId id="3494" r:id="rId17"/>
    <p:sldId id="3474" r:id="rId18"/>
    <p:sldId id="3476" r:id="rId19"/>
    <p:sldId id="3475" r:id="rId20"/>
    <p:sldId id="3486" r:id="rId21"/>
    <p:sldId id="3492" r:id="rId22"/>
    <p:sldId id="348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8FFEB"/>
    <a:srgbClr val="F0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3649" autoAdjust="0"/>
  </p:normalViewPr>
  <p:slideViewPr>
    <p:cSldViewPr snapToGrid="0">
      <p:cViewPr varScale="1">
        <p:scale>
          <a:sx n="59" d="100"/>
          <a:sy n="59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0623f\Desktop\%5b3%5d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20340629553609199"/>
          <c:y val="0.14049373585500274"/>
          <c:w val="0.71368211041996354"/>
          <c:h val="0.70760554502953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'[(3)data.csv](3)data'!$B$2</c:f>
              <c:strCache>
                <c:ptCount val="1"/>
                <c:pt idx="0">
                  <c:v>正光雕刻工廠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'[(3)data.csv](3)data'!$D$2,'[(3)data.csv](3)data'!$D$6,'[(3)data.csv](3)data'!$D$10,'[(3)data.csv](3)data'!$D$14,'[(3)data.csv](3)data'!$D$18</c:f>
              <c:numCache>
                <c:formatCode>General</c:formatCode>
                <c:ptCount val="5"/>
                <c:pt idx="0">
                  <c:v>132</c:v>
                </c:pt>
                <c:pt idx="1">
                  <c:v>58</c:v>
                </c:pt>
                <c:pt idx="2">
                  <c:v>132</c:v>
                </c:pt>
                <c:pt idx="3">
                  <c:v>13</c:v>
                </c:pt>
                <c:pt idx="4">
                  <c:v>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3A-4244-929C-7692C92321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0316416"/>
        <c:axId val="50318336"/>
      </c:barChart>
      <c:catAx>
        <c:axId val="50316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發票開立月份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50318336"/>
        <c:crosses val="autoZero"/>
        <c:auto val="1"/>
        <c:lblAlgn val="ctr"/>
        <c:lblOffset val="100"/>
        <c:noMultiLvlLbl val="0"/>
      </c:catAx>
      <c:valAx>
        <c:axId val="50318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發票開立張數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316416"/>
        <c:crosses val="autoZero"/>
        <c:crossBetween val="between"/>
      </c:valAx>
    </c:plotArea>
    <c:plotVisOnly val="1"/>
    <c:dispBlanksAs val="gap"/>
    <c:showDLblsOverMax val="0"/>
  </c:chart>
  <c:spPr>
    <a:solidFill>
      <a:srgbClr val="F8FFEB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4A49-56D1-49DA-998C-5A5BECBDD22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DD16-3498-490A-9B1D-CCBE3C4B4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3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使用者方便輸入</a:t>
            </a:r>
            <a:endParaRPr lang="en-US" altLang="zh-TW" dirty="0"/>
          </a:p>
          <a:p>
            <a:r>
              <a:rPr lang="zh-TW" altLang="en-US" dirty="0"/>
              <a:t>除了直接輸入外，也可透過點選的方式</a:t>
            </a:r>
            <a:endParaRPr lang="en-US" altLang="zh-TW" dirty="0"/>
          </a:p>
          <a:p>
            <a:r>
              <a:rPr lang="zh-TW" altLang="en-US" dirty="0"/>
              <a:t>使用者輸入錯誤時也容易發現</a:t>
            </a:r>
            <a:endParaRPr lang="en-US" altLang="zh-TW" dirty="0"/>
          </a:p>
          <a:p>
            <a:r>
              <a:rPr lang="zh-TW" altLang="en-US" dirty="0"/>
              <a:t>！！考慮到資料不會一成不變</a:t>
            </a:r>
            <a:endParaRPr lang="en-US" altLang="zh-TW" dirty="0"/>
          </a:p>
          <a:p>
            <a:r>
              <a:rPr lang="zh-TW" altLang="en-US" dirty="0"/>
              <a:t>選單的選項</a:t>
            </a:r>
            <a:r>
              <a:rPr lang="en-US" altLang="zh-TW" dirty="0"/>
              <a:t>&gt;&gt;</a:t>
            </a:r>
            <a:r>
              <a:rPr lang="zh-TW" altLang="en-US" dirty="0"/>
              <a:t>從資料庫抓取的，所以如果資料改變，也會更著改變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6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顯示資料的方式我們決定使用表格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3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3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表格配色</a:t>
            </a:r>
            <a:endParaRPr lang="en-US" altLang="zh-TW" dirty="0"/>
          </a:p>
          <a:p>
            <a:r>
              <a:rPr lang="zh-TW" altLang="en-US" dirty="0"/>
              <a:t>凸顯總數</a:t>
            </a:r>
            <a:endParaRPr lang="en-US" altLang="zh-TW" dirty="0"/>
          </a:p>
          <a:p>
            <a:r>
              <a:rPr lang="zh-TW" altLang="en-US" dirty="0"/>
              <a:t>滑鼠滑到表格上表格會變色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25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表格配色</a:t>
            </a:r>
            <a:endParaRPr lang="en-US" altLang="zh-TW" dirty="0"/>
          </a:p>
          <a:p>
            <a:r>
              <a:rPr lang="zh-TW" altLang="en-US" dirty="0"/>
              <a:t>凸顯總數</a:t>
            </a:r>
            <a:endParaRPr lang="en-US" altLang="zh-TW" dirty="0"/>
          </a:p>
          <a:p>
            <a:r>
              <a:rPr lang="zh-TW" altLang="en-US" dirty="0"/>
              <a:t>滑鼠滑到表格上表格會變色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8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0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如果資料量增加，還可以有月份搜尋，區間搜尋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0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0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我這次報告的目錄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 和想像的做法不一樣</a:t>
            </a:r>
            <a:endParaRPr lang="en-US" altLang="zh-TW" dirty="0"/>
          </a:p>
          <a:p>
            <a:r>
              <a:rPr lang="zh-TW" altLang="en-US" dirty="0"/>
              <a:t>讓我有機會練習使用</a:t>
            </a:r>
            <a:r>
              <a:rPr lang="en-US" altLang="zh-TW" dirty="0"/>
              <a:t>git</a:t>
            </a:r>
            <a:r>
              <a:rPr lang="zh-TW" altLang="en-US" dirty="0"/>
              <a:t>和</a:t>
            </a:r>
            <a:r>
              <a:rPr lang="en-US" altLang="zh-TW" dirty="0"/>
              <a:t>GitHub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</a:p>
          <a:p>
            <a:r>
              <a:rPr lang="zh-TW" altLang="en-US" dirty="0"/>
              <a:t>做的時候遇到很多問題，比想像中難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8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0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將老師給的資料建立成資料庫，和完成資料庫與網頁的基本連結</a:t>
            </a:r>
            <a:endParaRPr lang="en-US" altLang="zh-TW" dirty="0"/>
          </a:p>
          <a:p>
            <a:r>
              <a:rPr lang="zh-TW" altLang="en-US" dirty="0"/>
              <a:t>按照題目要求</a:t>
            </a:r>
            <a:endParaRPr lang="en-US" altLang="zh-TW" dirty="0"/>
          </a:p>
          <a:p>
            <a:r>
              <a:rPr lang="zh-TW" altLang="en-US" dirty="0"/>
              <a:t>從資料庫中抓取資料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接著我要來說一下這兩部分做的事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因為設課的時候提過</a:t>
            </a:r>
            <a:r>
              <a:rPr lang="en-US" altLang="zh-TW" dirty="0"/>
              <a:t>MySQL</a:t>
            </a:r>
            <a:r>
              <a:rPr lang="zh-TW" altLang="en-US" dirty="0"/>
              <a:t>，所以我們決定使用這個來存取資料</a:t>
            </a:r>
            <a:endParaRPr lang="en-US" altLang="zh-TW" dirty="0"/>
          </a:p>
          <a:p>
            <a:r>
              <a:rPr lang="zh-TW" altLang="en-US" dirty="0"/>
              <a:t>並且將年和月的資料分開儲存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9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一開始不太了解查了很多資料，也嘗試了很多方式，還遇到很多問題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BECF1-EB2A-4E37-86D9-7D1E0EF3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A22C08-6F47-4A48-8FFF-27430AD6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207A3-A72D-419F-B57E-06963C3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185410-840B-4485-8C26-E6838E01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E2E9E-DE08-4F6B-9266-17D0451E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B81E4-FE4B-444C-BF9A-9EED50F1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15AE-39D8-4C7D-9063-60B83A7B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86377-2381-41FF-B6BF-5AFCFA87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FEDC4-13DA-4D2F-B5B9-8EB6430C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8B402-7A62-4F72-86C5-DF440AB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79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9FB7F6-38F9-42A4-84E3-E2A15FBE6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DE0BE-2045-49FC-8CFF-15148AC5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61C72-0A92-4DB0-B0ED-B9DE98B5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5A9E6-B827-45D1-82A1-C15291E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C755B-F3DC-4BBD-9178-3149BDB9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338B0-2037-4068-88B1-9D58CB2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40085-B97A-4FE3-88DE-689C69E3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448A9-1C0D-4DEE-9E15-2C82B9F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2FC80-96DF-45CB-98ED-237E8169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5CEDE-50C3-40E3-A682-5B33596A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42C01-1AB3-43C1-A8C8-832843B8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562F7-87AC-47BB-A4DC-D4EDCEC1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74904-F978-446F-8B5A-789DFA1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E46931-408D-42CF-BEA6-5F0C03E1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DD1BCE-5FED-40A1-8F65-A0B037BA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CCCC3-9088-47CC-976A-C0796204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FB056-DF73-4F31-99AB-301BE9B8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484EC0-D689-40DF-AC22-EFB1F9770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8E2023-CB52-452F-B92F-CA82337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8A2B94-12F8-4604-89C2-426E76B7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303EAE-A27C-4E26-BACF-7C7BD9BA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4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3387D-ACD0-463E-A3DC-2F871B28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1CD02D-565E-48B1-8B45-F0FD5DBB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5B2764-74FD-48A2-89BF-E703E8B0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18DBFD-6764-4055-8134-C58D4E41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6BF8F2-1E17-4AA9-A643-66DA0B306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AB64E5-7860-4A6B-AF54-4AFB1F6B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3028EE-A04F-4586-A2E6-0148D76E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ABA381-6579-491B-BD66-0FEE6F7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AC9CB-E970-458F-BE90-0F0F8003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C68FDA-E1E8-4B5B-9D75-E0460131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0BD5FE-E9A5-45DC-A690-EA07AF42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F5297C-6D7D-4394-8DC4-284DE044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44690E-542A-46A5-887B-A842469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FA8EF8-8BB1-4D8C-8ECB-8CF97ACE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D81C32-C5DC-48F1-BE75-47422D72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8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4E7AE-A645-418B-A206-735E993B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2419E-CB29-49F3-A4EA-7E282376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F6434-07E6-44A8-ACED-50DEC778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D26D54-7AC8-4C24-BB84-8CC0FDD7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6B3F78-0B7E-4249-A582-2FC9F715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BD9EE9-611B-4472-A82E-8AC4092D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3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20CE0-7593-428F-A11E-FD682B35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80FA2B-27CF-4B6F-B3D8-2DCBFE66A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0240E4-7F7C-4558-A1BD-0AE44307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30C51-1FF6-43CF-891E-B48A6A80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2C9736-D865-461B-AE2E-DB8BC074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E8759-2530-4FE8-A860-1DDFB2B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8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3E7230-900B-4CF1-9D92-D1ED8870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4AF051-AD31-4A34-9C42-D39CD909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F792B-BCFF-4A69-814B-2A3B3F9D1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C63-6DA5-43A4-96B7-82AF80ED1A06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8BC89-F55A-4AA1-B3FA-CF23073B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A3EE2-13AC-412F-9275-870990A9E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A54A-F39F-4998-96CB-8FEE67B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miinv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0623FifiChang/Inquire_E-invoic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0623FifiChang/Inquire_E-invoic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電子發票查詢</a:t>
            </a:r>
            <a:endParaRPr lang="zh-CN" altLang="en-US" sz="72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F579A30-7E97-4D8E-AD4F-870B431AECD6}"/>
              </a:ext>
            </a:extLst>
          </p:cNvPr>
          <p:cNvSpPr/>
          <p:nvPr/>
        </p:nvSpPr>
        <p:spPr>
          <a:xfrm>
            <a:off x="3009274" y="2405707"/>
            <a:ext cx="609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物件導向軟體工程</a:t>
            </a:r>
            <a:r>
              <a:rPr lang="en-US" altLang="zh-TW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期末報告</a:t>
            </a:r>
            <a:endParaRPr lang="zh-CN" altLang="en-US" sz="2000" b="1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3885035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電資四：張雅雲</a:t>
            </a:r>
            <a:endParaRPr lang="en-US" altLang="zh-TW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TW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電資四：游凱雯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2A6C08D9-04FA-4011-A08C-6914D810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2" y="2473091"/>
            <a:ext cx="2530630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建立資料庫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Nginx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PHP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結合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29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基本架構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4334B3-9FD5-4327-8793-C5DA23C3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66" y="247309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使用者輸入框選單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將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輸出資料以表格展示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2387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製作選單、表格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A6C1D518-5EC3-406D-AB7A-ACF7515D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72" y="496991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新增含有基礎架構的網頁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從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獲取資料顯示在網頁上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8" y="4520114"/>
            <a:ext cx="2853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新增網頁，顯示資料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id="{DFC38671-7E3C-43F9-B1F7-4665264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4969911"/>
            <a:ext cx="2556462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網頁美編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表格美編和特效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1" y="4520114"/>
            <a:ext cx="2391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加入美編、特效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14135E-6D01-4A8E-95D9-64D1208D123A}"/>
              </a:ext>
            </a:extLst>
          </p:cNvPr>
          <p:cNvSpPr/>
          <p:nvPr/>
        </p:nvSpPr>
        <p:spPr>
          <a:xfrm>
            <a:off x="1225489" y="1489194"/>
            <a:ext cx="4709962" cy="42287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9610D05-46D8-4828-BADE-46C3FDD94CC2}"/>
              </a:ext>
            </a:extLst>
          </p:cNvPr>
          <p:cNvSpPr/>
          <p:nvPr/>
        </p:nvSpPr>
        <p:spPr>
          <a:xfrm>
            <a:off x="5935452" y="4217432"/>
            <a:ext cx="2228527" cy="15975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1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8F022E-E2F6-4402-8148-8F5C03C1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2" y="1718651"/>
            <a:ext cx="3432548" cy="4351338"/>
          </a:xfrm>
        </p:spPr>
        <p:txBody>
          <a:bodyPr/>
          <a:lstStyle/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下拉式選單</a:t>
            </a:r>
          </a:p>
          <a:p>
            <a:pPr lvl="1"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直接點選統編號碼</a:t>
            </a:r>
          </a:p>
          <a:p>
            <a:pPr lvl="1"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選項會根據資料庫內容更動</a:t>
            </a:r>
          </a:p>
        </p:txBody>
      </p:sp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483C64C8-1E2B-40FE-9B3F-837E0BED2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47" y="2359998"/>
            <a:ext cx="4897033" cy="280616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17A22E3-5246-4BA8-860B-F75C60C40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6006" y="5049418"/>
            <a:ext cx="4333875" cy="8953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6F3166-152B-4546-8279-8CF90413E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150" y="3441523"/>
            <a:ext cx="4476750" cy="24860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64D811-ECFE-42B3-A150-306365D6FC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3996" y="4213899"/>
            <a:ext cx="4657725" cy="221932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8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5">
            <a:extLst>
              <a:ext uri="{FF2B5EF4-FFF2-40B4-BE49-F238E27FC236}">
                <a16:creationId xmlns:a16="http://schemas.microsoft.com/office/drawing/2014/main" id="{7DD313E7-DB53-4B06-8F1E-50DD19EE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2" y="1718651"/>
            <a:ext cx="3432548" cy="4351338"/>
          </a:xfrm>
        </p:spPr>
        <p:txBody>
          <a:bodyPr/>
          <a:lstStyle/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資料顯示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lvl="1"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展示方式：表格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lvl="1"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凸顯總數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lvl="1"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滑鼠特效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700289-A24E-4BF8-A39D-B1DC4C657A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0" b="1"/>
          <a:stretch/>
        </p:blipFill>
        <p:spPr>
          <a:xfrm>
            <a:off x="5248578" y="1958587"/>
            <a:ext cx="5699407" cy="37449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5480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D977D20-77B2-44DE-8802-F29FCC5F20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354" b="11375"/>
          <a:stretch/>
        </p:blipFill>
        <p:spPr>
          <a:xfrm>
            <a:off x="707008" y="1579418"/>
            <a:ext cx="2317694" cy="169183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4" name="內容版面配置區 12" descr="一張含有 桌 的圖片&#10;&#10;自動產生的描述">
            <a:extLst>
              <a:ext uri="{FF2B5EF4-FFF2-40B4-BE49-F238E27FC236}">
                <a16:creationId xmlns:a16="http://schemas.microsoft.com/office/drawing/2014/main" id="{95BA110C-CEA5-48E3-92BC-A65DA32F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14" y="1832958"/>
            <a:ext cx="6150259" cy="4070887"/>
          </a:xfrm>
          <a:ln w="19050">
            <a:solidFill>
              <a:srgbClr val="FF000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B3DEA0-F258-46A3-AFF7-2D38E3A30C20}"/>
              </a:ext>
            </a:extLst>
          </p:cNvPr>
          <p:cNvSpPr txBox="1"/>
          <p:nvPr/>
        </p:nvSpPr>
        <p:spPr>
          <a:xfrm>
            <a:off x="2108472" y="5954779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Before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8E92816-E345-41A0-8770-FA89F3439426}"/>
              </a:ext>
            </a:extLst>
          </p:cNvPr>
          <p:cNvSpPr txBox="1"/>
          <p:nvPr/>
        </p:nvSpPr>
        <p:spPr>
          <a:xfrm>
            <a:off x="8207343" y="1332158"/>
            <a:ext cx="1214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Final</a:t>
            </a:r>
            <a:endParaRPr lang="zh-TW" altLang="en-US" sz="2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圖片 16" descr="一張含有 桌 的圖片&#10;&#10;自動產生的描述">
            <a:extLst>
              <a:ext uri="{FF2B5EF4-FFF2-40B4-BE49-F238E27FC236}">
                <a16:creationId xmlns:a16="http://schemas.microsoft.com/office/drawing/2014/main" id="{C1E170E5-6794-4AC9-8291-C13B285FB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25" y="1968820"/>
            <a:ext cx="2048477" cy="2256092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3453FA1-98CD-4E8D-BF58-E1D6099C4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049" y="3832756"/>
            <a:ext cx="3138979" cy="212202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096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實際展示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37F55-000F-4742-8445-58B8F86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實際展示：</a:t>
            </a:r>
            <a:r>
              <a:rPr lang="en-US" altLang="zh-TW" dirty="0">
                <a:hlinkClick r:id="rId6"/>
              </a:rPr>
              <a:t>http://127.0.0.1/miinv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1C42AC8-3E73-4A7B-A758-55E6BA666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598" y="2455375"/>
            <a:ext cx="7134774" cy="39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實際展示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37F55-000F-4742-8445-58B8F86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：</a:t>
            </a:r>
            <a:r>
              <a:rPr lang="en-US" altLang="zh-TW">
                <a:hlinkClick r:id="rId6"/>
              </a:rPr>
              <a:t>https://github.com/0623FifiChang/Inquire_E-invoice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722EBF-35CB-4D8D-AE19-D0A5782C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070" y="2683307"/>
            <a:ext cx="7509953" cy="36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實際展示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37F55-000F-4742-8445-58B8F867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5" y="1173068"/>
            <a:ext cx="10515600" cy="4351338"/>
          </a:xfrm>
        </p:spPr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：</a:t>
            </a:r>
            <a:r>
              <a:rPr lang="en-US" altLang="zh-TW" dirty="0">
                <a:hlinkClick r:id="rId6"/>
              </a:rPr>
              <a:t>https://github.com/0623FifiChang/Inquire_E-invoice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722EBF-35CB-4D8D-AE19-D0A5782C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40" y="1858517"/>
            <a:ext cx="7509953" cy="3664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FE91E42-920E-47DC-923C-02FCA038C7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6406" y="5053636"/>
            <a:ext cx="4048236" cy="12956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2B90C6-9306-409B-8030-36B45CDCF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1433" y="1766375"/>
            <a:ext cx="2844906" cy="4582886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718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40" y="1940863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695" y="4587289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THREE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22165" y="3168099"/>
            <a:ext cx="3246159" cy="851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未來展望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未來展望</a:t>
            </a:r>
            <a:endParaRPr lang="en-US" altLang="zh-TW" sz="32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5">
            <a:extLst>
              <a:ext uri="{FF2B5EF4-FFF2-40B4-BE49-F238E27FC236}">
                <a16:creationId xmlns:a16="http://schemas.microsoft.com/office/drawing/2014/main" id="{7DD313E7-DB53-4B06-8F1E-50DD19EE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2" y="1718651"/>
            <a:ext cx="3432548" cy="4351338"/>
          </a:xfrm>
        </p:spPr>
        <p:txBody>
          <a:bodyPr/>
          <a:lstStyle/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視覺化展示資料</a:t>
            </a: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C9CEA340-520A-44A1-904D-92DB66B21D40}"/>
              </a:ext>
            </a:extLst>
          </p:cNvPr>
          <p:cNvSpPr txBox="1">
            <a:spLocks/>
          </p:cNvSpPr>
          <p:nvPr/>
        </p:nvSpPr>
        <p:spPr>
          <a:xfrm>
            <a:off x="6408425" y="1718651"/>
            <a:ext cx="4647502" cy="162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增加公司、統編交叉搜尋</a:t>
            </a:r>
          </a:p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月份搜尋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BAF819-6C50-4ECF-8D58-4AB95996AF24}"/>
              </a:ext>
            </a:extLst>
          </p:cNvPr>
          <p:cNvSpPr txBox="1"/>
          <p:nvPr/>
        </p:nvSpPr>
        <p:spPr>
          <a:xfrm>
            <a:off x="4445957" y="38262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70C0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直方圖</a:t>
            </a: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75C24219-E331-429E-AE26-D2F7CED78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451687"/>
              </p:ext>
            </p:extLst>
          </p:nvPr>
        </p:nvGraphicFramePr>
        <p:xfrm>
          <a:off x="1319753" y="2403384"/>
          <a:ext cx="3128302" cy="3746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21E587-A9BC-469D-BCB6-A3A14326ACB8}"/>
              </a:ext>
            </a:extLst>
          </p:cNvPr>
          <p:cNvGrpSpPr/>
          <p:nvPr/>
        </p:nvGrpSpPr>
        <p:grpSpPr>
          <a:xfrm>
            <a:off x="7043016" y="3543321"/>
            <a:ext cx="3678905" cy="990798"/>
            <a:chOff x="6740013" y="3623639"/>
            <a:chExt cx="3678905" cy="990798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13CDA16-5E7C-4F26-BB38-679198322281}"/>
                </a:ext>
              </a:extLst>
            </p:cNvPr>
            <p:cNvSpPr txBox="1"/>
            <p:nvPr/>
          </p:nvSpPr>
          <p:spPr>
            <a:xfrm>
              <a:off x="6740013" y="362363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公司名稱：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4B95DDE-9C6D-485C-8BB9-4BBB6AB00851}"/>
                </a:ext>
              </a:extLst>
            </p:cNvPr>
            <p:cNvSpPr txBox="1"/>
            <p:nvPr/>
          </p:nvSpPr>
          <p:spPr>
            <a:xfrm>
              <a:off x="6740013" y="42451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公司統編：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B4EBBD-E788-411B-B93F-26571B4E73DF}"/>
                </a:ext>
              </a:extLst>
            </p:cNvPr>
            <p:cNvSpPr/>
            <p:nvPr/>
          </p:nvSpPr>
          <p:spPr>
            <a:xfrm>
              <a:off x="8078841" y="3665737"/>
              <a:ext cx="2340077" cy="28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F6F0D4-6A3C-4691-854B-9DFC3970C204}"/>
                </a:ext>
              </a:extLst>
            </p:cNvPr>
            <p:cNvSpPr/>
            <p:nvPr/>
          </p:nvSpPr>
          <p:spPr>
            <a:xfrm>
              <a:off x="8078840" y="4287203"/>
              <a:ext cx="2340077" cy="28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40" y="1940863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695" y="4587289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22165" y="3168099"/>
            <a:ext cx="3246159" cy="851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心得感想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6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  <a:noFill/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TW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目錄</a:t>
            </a:r>
            <a:endParaRPr lang="zh-CN" altLang="en-US" sz="80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ource Han Sans CN" charset="-122"/>
                </a:rPr>
                <a:t>學到的東西</a:t>
              </a: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成果發表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未來展望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551929" y="4761740"/>
            <a:ext cx="4371812" cy="690740"/>
            <a:chOff x="6925480" y="4751281"/>
            <a:chExt cx="4371812" cy="690740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心得感想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心得感想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5">
            <a:extLst>
              <a:ext uri="{FF2B5EF4-FFF2-40B4-BE49-F238E27FC236}">
                <a16:creationId xmlns:a16="http://schemas.microsoft.com/office/drawing/2014/main" id="{7DD313E7-DB53-4B06-8F1E-50DD19EE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1" y="1718651"/>
            <a:ext cx="7428071" cy="4351338"/>
          </a:xfrm>
        </p:spPr>
        <p:txBody>
          <a:bodyPr/>
          <a:lstStyle/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疫情關係，沒能繼續實體上課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nginx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問題、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PHP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問題、網頁快取問題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練習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git</a:t>
            </a:r>
          </a:p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更加了解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CSS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等網頁知識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有成就感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49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r>
              <a:rPr lang="zh-TW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endParaRPr lang="zh-CN" altLang="en-US" sz="72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7" y="4257058"/>
            <a:ext cx="3798558" cy="814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電資四：張雅雲</a:t>
            </a:r>
            <a:endParaRPr lang="en-US" altLang="zh-TW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TW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電資四：游凱雯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32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42465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分工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642630D-BB5F-4A9D-9390-FB7FE1F49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39891"/>
              </p:ext>
            </p:extLst>
          </p:nvPr>
        </p:nvGraphicFramePr>
        <p:xfrm>
          <a:off x="834185" y="2517335"/>
          <a:ext cx="10515600" cy="21438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32272">
                  <a:extLst>
                    <a:ext uri="{9D8B030D-6E8A-4147-A177-3AD203B41FA5}">
                      <a16:colId xmlns:a16="http://schemas.microsoft.com/office/drawing/2014/main" val="2767872641"/>
                    </a:ext>
                  </a:extLst>
                </a:gridCol>
                <a:gridCol w="7583328">
                  <a:extLst>
                    <a:ext uri="{9D8B030D-6E8A-4147-A177-3AD203B41FA5}">
                      <a16:colId xmlns:a16="http://schemas.microsoft.com/office/drawing/2014/main" val="2200906588"/>
                    </a:ext>
                  </a:extLst>
                </a:gridCol>
              </a:tblGrid>
              <a:tr h="57420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37435"/>
                  </a:ext>
                </a:extLst>
              </a:tr>
              <a:tr h="7848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張雅雲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PHP</a:t>
                      </a:r>
                      <a:r>
                        <a:rPr lang="zh-TW" altLang="en-US" dirty="0"/>
                        <a:t>建立、抓取</a:t>
                      </a:r>
                      <a:r>
                        <a:rPr lang="en-US" altLang="zh-TW" dirty="0"/>
                        <a:t>MySQL</a:t>
                      </a:r>
                      <a:r>
                        <a:rPr lang="zh-TW" altLang="en-US" dirty="0"/>
                        <a:t>資料到網頁、製作表格與樣式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073053"/>
                  </a:ext>
                </a:extLst>
              </a:tr>
              <a:tr h="7848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游凱雯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下拉式選單、網頁</a:t>
                      </a:r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排版美編、表格滑鼠特效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45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0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40" y="1940863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695" y="4587289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22165" y="3168099"/>
            <a:ext cx="3246159" cy="851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學到的東西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學到的東西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AF08D5F-5C3B-49BF-AF36-10396C179D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895"/>
          <a:stretch/>
        </p:blipFill>
        <p:spPr>
          <a:xfrm>
            <a:off x="8790278" y="1895370"/>
            <a:ext cx="998365" cy="166844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F3A70D5-DB03-457B-8E38-BE504F14EA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895"/>
          <a:stretch/>
        </p:blipFill>
        <p:spPr>
          <a:xfrm rot="278259">
            <a:off x="9684369" y="3240554"/>
            <a:ext cx="1492182" cy="2493709"/>
          </a:xfrm>
          <a:prstGeom prst="rect">
            <a:avLst/>
          </a:prstGeom>
        </p:spPr>
      </p:pic>
      <p:pic>
        <p:nvPicPr>
          <p:cNvPr id="30" name="內容版面配置區 10">
            <a:extLst>
              <a:ext uri="{FF2B5EF4-FFF2-40B4-BE49-F238E27FC236}">
                <a16:creationId xmlns:a16="http://schemas.microsoft.com/office/drawing/2014/main" id="{585D5A6E-DC4A-4F7C-BC98-5FDE4EDF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5" r="23650"/>
          <a:stretch/>
        </p:blipFill>
        <p:spPr>
          <a:xfrm>
            <a:off x="3802523" y="1208150"/>
            <a:ext cx="1630581" cy="1620595"/>
          </a:xfrm>
        </p:spPr>
      </p:pic>
      <p:pic>
        <p:nvPicPr>
          <p:cNvPr id="31" name="圖形 30">
            <a:extLst>
              <a:ext uri="{FF2B5EF4-FFF2-40B4-BE49-F238E27FC236}">
                <a16:creationId xmlns:a16="http://schemas.microsoft.com/office/drawing/2014/main" id="{FAB872BF-06A3-4168-AD52-1AF43B5D1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5108" y="3319124"/>
            <a:ext cx="2351217" cy="126985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D86D612-512A-4AD7-B81D-3C409983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4204">
            <a:off x="5345528" y="3545589"/>
            <a:ext cx="2297725" cy="9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DB8C1083-58A2-4940-9D95-223B6A23CD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5071" r="21921" b="9029"/>
          <a:stretch/>
        </p:blipFill>
        <p:spPr>
          <a:xfrm rot="463186">
            <a:off x="7086066" y="4463941"/>
            <a:ext cx="2079107" cy="1859023"/>
          </a:xfrm>
          <a:prstGeom prst="rect">
            <a:avLst/>
          </a:prstGeom>
        </p:spPr>
      </p:pic>
      <p:pic>
        <p:nvPicPr>
          <p:cNvPr id="40" name="圖片 39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41BD480-BE82-48EF-8C67-FF949A63715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14790" r="13715" b="14472"/>
          <a:stretch/>
        </p:blipFill>
        <p:spPr>
          <a:xfrm rot="436019">
            <a:off x="10430460" y="2106527"/>
            <a:ext cx="878562" cy="46776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526BAA80-3B0D-4C5E-9E1D-14E4345C2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745">
            <a:off x="5627907" y="741897"/>
            <a:ext cx="3437429" cy="1927434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43AFC1E6-7EB2-44E3-835A-935972B4E8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240">
            <a:off x="3108762" y="5610832"/>
            <a:ext cx="2472778" cy="574323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A928164C-FE6F-4B67-88DA-C9021FFB691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0" r="28020"/>
          <a:stretch/>
        </p:blipFill>
        <p:spPr>
          <a:xfrm rot="473620">
            <a:off x="1217397" y="1968172"/>
            <a:ext cx="1170418" cy="1597514"/>
          </a:xfrm>
          <a:prstGeom prst="rect">
            <a:avLst/>
          </a:prstGeom>
        </p:spPr>
      </p:pic>
      <p:pic>
        <p:nvPicPr>
          <p:cNvPr id="44" name="內容版面配置區 4">
            <a:extLst>
              <a:ext uri="{FF2B5EF4-FFF2-40B4-BE49-F238E27FC236}">
                <a16:creationId xmlns:a16="http://schemas.microsoft.com/office/drawing/2014/main" id="{C6816483-2FB2-482B-85E1-07B4748D74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67568">
            <a:off x="694757" y="4801939"/>
            <a:ext cx="2243872" cy="57580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A4AF140-53DE-42BD-8BE6-95392E514250}"/>
              </a:ext>
            </a:extLst>
          </p:cNvPr>
          <p:cNvSpPr/>
          <p:nvPr/>
        </p:nvSpPr>
        <p:spPr>
          <a:xfrm>
            <a:off x="996875" y="1964431"/>
            <a:ext cx="1378723" cy="174311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7AB1C5-DD51-4663-9479-F3C43DD9B3D9}"/>
              </a:ext>
            </a:extLst>
          </p:cNvPr>
          <p:cNvSpPr/>
          <p:nvPr/>
        </p:nvSpPr>
        <p:spPr>
          <a:xfrm>
            <a:off x="559684" y="4630684"/>
            <a:ext cx="2519488" cy="9048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10E8A1-4C6F-42A6-AF16-B88208250F62}"/>
              </a:ext>
            </a:extLst>
          </p:cNvPr>
          <p:cNvSpPr/>
          <p:nvPr/>
        </p:nvSpPr>
        <p:spPr>
          <a:xfrm>
            <a:off x="2980825" y="5379893"/>
            <a:ext cx="2722545" cy="115879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40" y="1940863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695" y="4587289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22165" y="3168099"/>
            <a:ext cx="3246159" cy="851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4671739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 </a:t>
            </a:r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—</a:t>
            </a: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 製作流程</a:t>
            </a:r>
            <a:endParaRPr lang="en-US" altLang="zh-CN" sz="32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2A6C08D9-04FA-4011-A08C-6914D810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2" y="2473091"/>
            <a:ext cx="2530630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建立資料庫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Nginx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PHP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結合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29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基本架構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4334B3-9FD5-4327-8793-C5DA23C3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66" y="247309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使用者輸入框選單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將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輸出資料以表格展示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2387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製作選單、表格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A6C1D518-5EC3-406D-AB7A-ACF7515D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72" y="496991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新增含有基礎架構的網頁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從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獲取資料顯示在網頁上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8" y="4520114"/>
            <a:ext cx="2853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新增網頁，顯示資料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id="{DFC38671-7E3C-43F9-B1F7-4665264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4969911"/>
            <a:ext cx="2556462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網頁美編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表格美編和特效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1" y="4520114"/>
            <a:ext cx="2391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加入美編、特效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2A6C08D9-04FA-4011-A08C-6914D810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2" y="2473091"/>
            <a:ext cx="2530630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建立資料庫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Nginx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PHP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結合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29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基本架構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4334B3-9FD5-4327-8793-C5DA23C3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66" y="247309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使用者輸入框選單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將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輸出資料以表格展示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2387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製作選單、表格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A6C1D518-5EC3-406D-AB7A-ACF7515D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72" y="4969911"/>
            <a:ext cx="2556462" cy="7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新增含有基礎架構的網頁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從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獲取資料顯示在網頁上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8" y="4520114"/>
            <a:ext cx="2853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新增網頁，顯示資料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id="{DFC38671-7E3C-43F9-B1F7-4665264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4969911"/>
            <a:ext cx="2556462" cy="4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網頁美編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表格美編和特效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1" y="4520114"/>
            <a:ext cx="2391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TW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加入美編、特效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14135E-6D01-4A8E-95D9-64D1208D123A}"/>
              </a:ext>
            </a:extLst>
          </p:cNvPr>
          <p:cNvSpPr/>
          <p:nvPr/>
        </p:nvSpPr>
        <p:spPr>
          <a:xfrm>
            <a:off x="6947626" y="3221116"/>
            <a:ext cx="3868148" cy="25579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5103BA-7DF0-4C98-8E5C-1F71810BDFCF}"/>
              </a:ext>
            </a:extLst>
          </p:cNvPr>
          <p:cNvSpPr/>
          <p:nvPr/>
        </p:nvSpPr>
        <p:spPr>
          <a:xfrm>
            <a:off x="6017871" y="3218877"/>
            <a:ext cx="929652" cy="10254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3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715B3359-E61A-493B-9705-78278032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2" y="17186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如何使用資料？</a:t>
            </a:r>
            <a:endParaRPr lang="zh-TW" altLang="en-US" sz="2600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DFFA10ED-7396-453D-86E3-3822D7597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221" y="1887239"/>
            <a:ext cx="4638675" cy="42100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372B6302-068B-4779-B42E-593CC20F7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943" y="2667786"/>
            <a:ext cx="2567904" cy="34295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B369620-BBE8-4367-989F-FFC444628953}"/>
              </a:ext>
            </a:extLst>
          </p:cNvPr>
          <p:cNvSpPr/>
          <p:nvPr/>
        </p:nvSpPr>
        <p:spPr>
          <a:xfrm>
            <a:off x="5396415" y="3977224"/>
            <a:ext cx="900546" cy="37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1974726" cy="81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成果發表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C76B2-3E61-4D6B-A94C-671CF89EC17B}"/>
              </a:ext>
            </a:extLst>
          </p:cNvPr>
          <p:cNvSpPr/>
          <p:nvPr/>
        </p:nvSpPr>
        <p:spPr>
          <a:xfrm>
            <a:off x="5698047" y="698298"/>
            <a:ext cx="3287244" cy="25205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EE426-5A42-4010-860A-650A6513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2" y="1769874"/>
            <a:ext cx="10515600" cy="4351338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網頁有了，資料庫也建好了，要怎麼結合？</a:t>
            </a: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網頁顯示資料</a:t>
            </a: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0677B9F-6481-4CFB-83C3-BC47D089BBCF}"/>
              </a:ext>
            </a:extLst>
          </p:cNvPr>
          <p:cNvSpPr txBox="1"/>
          <p:nvPr/>
        </p:nvSpPr>
        <p:spPr>
          <a:xfrm>
            <a:off x="8962833" y="2361645"/>
            <a:ext cx="107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Apache？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A50441-3E1E-4E7B-85B8-5CFCCD00DC37}"/>
              </a:ext>
            </a:extLst>
          </p:cNvPr>
          <p:cNvSpPr txBox="1"/>
          <p:nvPr/>
        </p:nvSpPr>
        <p:spPr>
          <a:xfrm>
            <a:off x="9912927" y="185737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PHP</a:t>
            </a:r>
            <a:r>
              <a:rPr lang="zh-TW" altLang="en-US" dirty="0"/>
              <a:t>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E30A12D-C8F9-40FA-AA0A-7D6A01650E2B}"/>
              </a:ext>
            </a:extLst>
          </p:cNvPr>
          <p:cNvSpPr txBox="1"/>
          <p:nvPr/>
        </p:nvSpPr>
        <p:spPr>
          <a:xfrm>
            <a:off x="8291944" y="1405414"/>
            <a:ext cx="134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？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E9722CC-7C6F-4EF9-8D2F-A994CAA87939}"/>
              </a:ext>
            </a:extLst>
          </p:cNvPr>
          <p:cNvGrpSpPr/>
          <p:nvPr/>
        </p:nvGrpSpPr>
        <p:grpSpPr>
          <a:xfrm>
            <a:off x="8153063" y="1698921"/>
            <a:ext cx="3127454" cy="662724"/>
            <a:chOff x="5212436" y="3142407"/>
            <a:chExt cx="3127454" cy="662724"/>
          </a:xfrm>
        </p:grpSpPr>
        <p:pic>
          <p:nvPicPr>
            <p:cNvPr id="31" name="圖形 30">
              <a:extLst>
                <a:ext uri="{FF2B5EF4-FFF2-40B4-BE49-F238E27FC236}">
                  <a16:creationId xmlns:a16="http://schemas.microsoft.com/office/drawing/2014/main" id="{164DC94A-A100-43B7-854A-1A7080583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3127" y="3164095"/>
              <a:ext cx="1146763" cy="619349"/>
            </a:xfrm>
            <a:prstGeom prst="rect">
              <a:avLst/>
            </a:prstGeom>
          </p:spPr>
        </p:pic>
        <p:pic>
          <p:nvPicPr>
            <p:cNvPr id="32" name="圖形 31">
              <a:extLst>
                <a:ext uri="{FF2B5EF4-FFF2-40B4-BE49-F238E27FC236}">
                  <a16:creationId xmlns:a16="http://schemas.microsoft.com/office/drawing/2014/main" id="{B06629B7-6024-4B38-ACBF-117CCE69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2436" y="3142407"/>
              <a:ext cx="1667855" cy="662724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A09FD0B-B35F-433A-A16B-2F0B025F57E4}"/>
                </a:ext>
              </a:extLst>
            </p:cNvPr>
            <p:cNvSpPr txBox="1"/>
            <p:nvPr/>
          </p:nvSpPr>
          <p:spPr>
            <a:xfrm>
              <a:off x="6853167" y="3184788"/>
              <a:ext cx="339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+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67F5C05E-CFD6-471F-843F-24545F32C4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0354" b="11375"/>
          <a:stretch/>
        </p:blipFill>
        <p:spPr>
          <a:xfrm>
            <a:off x="2820119" y="3631889"/>
            <a:ext cx="3363192" cy="245500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17B03503-EC8D-4534-B399-1C58D58E63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72"/>
          <a:stretch/>
        </p:blipFill>
        <p:spPr>
          <a:xfrm>
            <a:off x="7199219" y="3639124"/>
            <a:ext cx="2434503" cy="158115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300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7" grpId="1" build="allAtOnce"/>
      <p:bldP spid="28" grpId="0" build="p"/>
      <p:bldP spid="28" grpId="1" build="allAtOnce"/>
      <p:bldP spid="29" grpId="0" build="p"/>
      <p:bldP spid="29" grpId="1" build="allAtOnce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717</Words>
  <Application>Microsoft Office PowerPoint</Application>
  <PresentationFormat>寬螢幕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Microsoft JhengHei Light</vt:lpstr>
      <vt:lpstr>幼圆</vt:lpstr>
      <vt:lpstr>Aharoni</vt:lpstr>
      <vt:lpstr>Arial</vt:lpstr>
      <vt:lpstr>Calibri</vt:lpstr>
      <vt:lpstr>Calibri Light</vt:lpstr>
      <vt:lpstr>Wingdings</vt:lpstr>
      <vt:lpstr>Office 佈景主題</vt:lpstr>
      <vt:lpstr>電子發票查詢</vt:lpstr>
      <vt:lpstr>目錄</vt:lpstr>
      <vt:lpstr>01</vt:lpstr>
      <vt:lpstr>PowerPoint 簡報</vt:lpstr>
      <vt:lpstr>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03</vt:lpstr>
      <vt:lpstr>PowerPoint 簡報</vt:lpstr>
      <vt:lpstr>04</vt:lpstr>
      <vt:lpstr>PowerPoint 簡報</vt:lpstr>
      <vt:lpstr>THANK YOU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張雅雲</dc:creator>
  <cp:lastModifiedBy>張雅雲</cp:lastModifiedBy>
  <cp:revision>127</cp:revision>
  <dcterms:created xsi:type="dcterms:W3CDTF">2022-06-16T06:27:40Z</dcterms:created>
  <dcterms:modified xsi:type="dcterms:W3CDTF">2022-06-17T07:40:29Z</dcterms:modified>
</cp:coreProperties>
</file>