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7FA0A5"/>
    <a:srgbClr val="2F4050"/>
    <a:srgbClr val="9AB4B8"/>
    <a:srgbClr val="4F90CD"/>
    <a:srgbClr val="2B435D"/>
    <a:srgbClr val="016350"/>
    <a:srgbClr val="FB6205"/>
    <a:srgbClr val="E25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6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417DA-638B-40D3-BDE3-10574FDD8D21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B961-26F6-4580-A824-8ABC5FB04C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44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B961-26F6-4580-A824-8ABC5FB04C5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36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2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0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3987998" y="527403"/>
            <a:ext cx="1201043" cy="839487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83084" y="527403"/>
            <a:ext cx="3519190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6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9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0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83084" y="2637014"/>
            <a:ext cx="2360116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828926" y="2637014"/>
            <a:ext cx="2360116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96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1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6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0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1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6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8309-B5F8-4317-B707-FBE6E583C88F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E2EA-72A2-4BF4-94DF-47E470E218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33039" rtl="0" eaLnBrk="1" latinLnBrk="0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recoskun06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mailto:emrecoskun3185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Metin kutusu 60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4599229" y="6530027"/>
            <a:ext cx="1109674" cy="25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1000" b="1" dirty="0">
                <a:solidFill>
                  <a:srgbClr val="8497B0"/>
                </a:solidFill>
              </a:rPr>
              <a:t>Ankara - Türkiye</a:t>
            </a:r>
            <a:endParaRPr lang="en-US" sz="1000" b="1" dirty="0">
              <a:solidFill>
                <a:srgbClr val="8497B0"/>
              </a:solidFill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3572225" y="6528912"/>
            <a:ext cx="134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1" dirty="0"/>
              <a:t>DOĞUM YERİ – </a:t>
            </a:r>
            <a:endParaRPr lang="en-US" sz="1050" b="1" dirty="0"/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4737385" y="6798836"/>
            <a:ext cx="944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00" b="1">
                <a:solidFill>
                  <a:srgbClr val="8497B0"/>
                </a:solidFill>
              </a:defRPr>
            </a:lvl1pPr>
          </a:lstStyle>
          <a:p>
            <a:r>
              <a:rPr lang="tr-TR" dirty="0"/>
              <a:t>12.04.1996</a:t>
            </a:r>
            <a:endParaRPr lang="en-US" dirty="0"/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3572225" y="6786511"/>
            <a:ext cx="134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50" b="1"/>
            </a:lvl1pPr>
          </a:lstStyle>
          <a:p>
            <a:r>
              <a:rPr lang="tr-TR" dirty="0"/>
              <a:t>DOĞUM TARİHİ – </a:t>
            </a:r>
            <a:endParaRPr lang="en-US" dirty="0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4920829" y="7080347"/>
            <a:ext cx="632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00" b="1">
                <a:solidFill>
                  <a:srgbClr val="8497B0"/>
                </a:solidFill>
              </a:defRPr>
            </a:lvl1pPr>
          </a:lstStyle>
          <a:p>
            <a:r>
              <a:rPr lang="tr-TR" dirty="0"/>
              <a:t>Bekar</a:t>
            </a:r>
            <a:endParaRPr lang="en-US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3572225" y="7072186"/>
            <a:ext cx="1347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50" b="1"/>
            </a:lvl1pPr>
          </a:lstStyle>
          <a:p>
            <a:r>
              <a:rPr lang="tr-TR" dirty="0"/>
              <a:t>MEDENİ DURUMU – </a:t>
            </a:r>
            <a:endParaRPr lang="en-US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4236284" y="7342212"/>
            <a:ext cx="421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00" b="1">
                <a:solidFill>
                  <a:srgbClr val="8497B0"/>
                </a:solidFill>
              </a:defRPr>
            </a:lvl1pPr>
          </a:lstStyle>
          <a:p>
            <a:r>
              <a:rPr lang="tr-TR" dirty="0"/>
              <a:t>B</a:t>
            </a:r>
            <a:endParaRPr lang="en-US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3572225" y="7336618"/>
            <a:ext cx="1347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50" b="1"/>
            </a:lvl1pPr>
          </a:lstStyle>
          <a:p>
            <a:r>
              <a:rPr lang="tr-TR" dirty="0"/>
              <a:t>EHLİYET – 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3999" y="0"/>
            <a:ext cx="6858000" cy="907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96" name="Metin kutusu 4095"/>
          <p:cNvSpPr txBox="1"/>
          <p:nvPr/>
        </p:nvSpPr>
        <p:spPr>
          <a:xfrm>
            <a:off x="1501667" y="352718"/>
            <a:ext cx="271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chemeClr val="bg1"/>
                </a:solidFill>
              </a:rPr>
              <a:t>EMRE COŞKUN</a:t>
            </a:r>
          </a:p>
        </p:txBody>
      </p:sp>
      <p:cxnSp>
        <p:nvCxnSpPr>
          <p:cNvPr id="208" name="Düz Bağlayıcı 207"/>
          <p:cNvCxnSpPr/>
          <p:nvPr/>
        </p:nvCxnSpPr>
        <p:spPr>
          <a:xfrm>
            <a:off x="308234" y="1814385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Metin kutusu 208"/>
          <p:cNvSpPr txBox="1"/>
          <p:nvPr/>
        </p:nvSpPr>
        <p:spPr>
          <a:xfrm>
            <a:off x="225686" y="1489035"/>
            <a:ext cx="802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EĞİTİM</a:t>
            </a:r>
          </a:p>
        </p:txBody>
      </p:sp>
      <p:sp>
        <p:nvSpPr>
          <p:cNvPr id="211" name="Metin kutusu 210">
            <a:extLst>
              <a:ext uri="{FF2B5EF4-FFF2-40B4-BE49-F238E27FC236}">
                <a16:creationId xmlns:a16="http://schemas.microsoft.com/office/drawing/2014/main" xmlns="" id="{81CF0C27-29A2-444D-95B9-4CC62890CFA5}"/>
              </a:ext>
            </a:extLst>
          </p:cNvPr>
          <p:cNvSpPr txBox="1"/>
          <p:nvPr/>
        </p:nvSpPr>
        <p:spPr>
          <a:xfrm>
            <a:off x="4678952" y="315798"/>
            <a:ext cx="191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pPr algn="r"/>
            <a:r>
              <a:rPr lang="tr-TR" sz="1000" dirty="0">
                <a:hlinkClick r:id="rId3"/>
              </a:rPr>
              <a:t>emrecoskun06@hotmail.com</a:t>
            </a:r>
            <a:r>
              <a:rPr lang="tr-TR" sz="1000" dirty="0"/>
              <a:t/>
            </a:r>
            <a:br>
              <a:rPr lang="tr-TR" sz="1000" dirty="0"/>
            </a:br>
            <a:r>
              <a:rPr lang="tr-TR" sz="1000" dirty="0"/>
              <a:t>  </a:t>
            </a:r>
            <a:r>
              <a:rPr lang="tr-TR" sz="1000" dirty="0">
                <a:hlinkClick r:id="rId4"/>
              </a:rPr>
              <a:t>emrecoskun31850@gmail.com</a:t>
            </a:r>
            <a:r>
              <a:rPr lang="tr-TR" sz="1000" dirty="0"/>
              <a:t> </a:t>
            </a:r>
            <a:endParaRPr lang="en-US" sz="1000" dirty="0"/>
          </a:p>
        </p:txBody>
      </p:sp>
      <p:sp>
        <p:nvSpPr>
          <p:cNvPr id="213" name="Freeform 101"/>
          <p:cNvSpPr>
            <a:spLocks noChangeAspect="1" noEditPoints="1"/>
          </p:cNvSpPr>
          <p:nvPr/>
        </p:nvSpPr>
        <p:spPr bwMode="auto">
          <a:xfrm>
            <a:off x="6602287" y="677828"/>
            <a:ext cx="144000" cy="193364"/>
          </a:xfrm>
          <a:custGeom>
            <a:avLst/>
            <a:gdLst>
              <a:gd name="T0" fmla="*/ 41 w 82"/>
              <a:gd name="T1" fmla="*/ 65 h 132"/>
              <a:gd name="T2" fmla="*/ 18 w 82"/>
              <a:gd name="T3" fmla="*/ 42 h 132"/>
              <a:gd name="T4" fmla="*/ 41 w 82"/>
              <a:gd name="T5" fmla="*/ 18 h 132"/>
              <a:gd name="T6" fmla="*/ 65 w 82"/>
              <a:gd name="T7" fmla="*/ 42 h 132"/>
              <a:gd name="T8" fmla="*/ 41 w 82"/>
              <a:gd name="T9" fmla="*/ 65 h 132"/>
              <a:gd name="T10" fmla="*/ 41 w 82"/>
              <a:gd name="T11" fmla="*/ 0 h 132"/>
              <a:gd name="T12" fmla="*/ 0 w 82"/>
              <a:gd name="T13" fmla="*/ 41 h 132"/>
              <a:gd name="T14" fmla="*/ 41 w 82"/>
              <a:gd name="T15" fmla="*/ 132 h 132"/>
              <a:gd name="T16" fmla="*/ 82 w 82"/>
              <a:gd name="T17" fmla="*/ 41 h 132"/>
              <a:gd name="T18" fmla="*/ 41 w 82"/>
              <a:gd name="T1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32">
                <a:moveTo>
                  <a:pt x="41" y="65"/>
                </a:moveTo>
                <a:cubicBezTo>
                  <a:pt x="28" y="65"/>
                  <a:pt x="18" y="55"/>
                  <a:pt x="18" y="42"/>
                </a:cubicBezTo>
                <a:cubicBezTo>
                  <a:pt x="18" y="29"/>
                  <a:pt x="28" y="18"/>
                  <a:pt x="41" y="18"/>
                </a:cubicBezTo>
                <a:cubicBezTo>
                  <a:pt x="54" y="18"/>
                  <a:pt x="65" y="29"/>
                  <a:pt x="65" y="42"/>
                </a:cubicBezTo>
                <a:cubicBezTo>
                  <a:pt x="65" y="55"/>
                  <a:pt x="54" y="65"/>
                  <a:pt x="41" y="65"/>
                </a:cubicBezTo>
                <a:close/>
                <a:moveTo>
                  <a:pt x="41" y="0"/>
                </a:moveTo>
                <a:cubicBezTo>
                  <a:pt x="19" y="0"/>
                  <a:pt x="0" y="19"/>
                  <a:pt x="0" y="41"/>
                </a:cubicBezTo>
                <a:cubicBezTo>
                  <a:pt x="0" y="81"/>
                  <a:pt x="41" y="132"/>
                  <a:pt x="41" y="132"/>
                </a:cubicBezTo>
                <a:cubicBezTo>
                  <a:pt x="41" y="132"/>
                  <a:pt x="82" y="81"/>
                  <a:pt x="82" y="41"/>
                </a:cubicBezTo>
                <a:cubicBezTo>
                  <a:pt x="82" y="19"/>
                  <a:pt x="64" y="0"/>
                  <a:pt x="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220"/>
          <p:cNvSpPr>
            <a:spLocks noChangeAspect="1"/>
          </p:cNvSpPr>
          <p:nvPr/>
        </p:nvSpPr>
        <p:spPr bwMode="auto">
          <a:xfrm>
            <a:off x="6594372" y="94221"/>
            <a:ext cx="144000" cy="143211"/>
          </a:xfrm>
          <a:custGeom>
            <a:avLst/>
            <a:gdLst>
              <a:gd name="T0" fmla="*/ 89 w 154"/>
              <a:gd name="T1" fmla="*/ 89 h 153"/>
              <a:gd name="T2" fmla="*/ 54 w 154"/>
              <a:gd name="T3" fmla="*/ 109 h 153"/>
              <a:gd name="T4" fmla="*/ 20 w 154"/>
              <a:gd name="T5" fmla="*/ 108 h 153"/>
              <a:gd name="T6" fmla="*/ 24 w 154"/>
              <a:gd name="T7" fmla="*/ 143 h 153"/>
              <a:gd name="T8" fmla="*/ 108 w 154"/>
              <a:gd name="T9" fmla="*/ 107 h 153"/>
              <a:gd name="T10" fmla="*/ 144 w 154"/>
              <a:gd name="T11" fmla="*/ 23 h 153"/>
              <a:gd name="T12" fmla="*/ 109 w 154"/>
              <a:gd name="T13" fmla="*/ 19 h 153"/>
              <a:gd name="T14" fmla="*/ 110 w 154"/>
              <a:gd name="T15" fmla="*/ 53 h 153"/>
              <a:gd name="T16" fmla="*/ 89 w 154"/>
              <a:gd name="T17" fmla="*/ 8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89" y="89"/>
                </a:moveTo>
                <a:cubicBezTo>
                  <a:pt x="76" y="102"/>
                  <a:pt x="60" y="115"/>
                  <a:pt x="54" y="109"/>
                </a:cubicBezTo>
                <a:cubicBezTo>
                  <a:pt x="45" y="100"/>
                  <a:pt x="40" y="92"/>
                  <a:pt x="20" y="108"/>
                </a:cubicBezTo>
                <a:cubicBezTo>
                  <a:pt x="0" y="124"/>
                  <a:pt x="16" y="134"/>
                  <a:pt x="24" y="143"/>
                </a:cubicBezTo>
                <a:cubicBezTo>
                  <a:pt x="34" y="153"/>
                  <a:pt x="71" y="143"/>
                  <a:pt x="108" y="107"/>
                </a:cubicBezTo>
                <a:cubicBezTo>
                  <a:pt x="144" y="70"/>
                  <a:pt x="154" y="33"/>
                  <a:pt x="144" y="23"/>
                </a:cubicBezTo>
                <a:cubicBezTo>
                  <a:pt x="135" y="15"/>
                  <a:pt x="125" y="0"/>
                  <a:pt x="109" y="19"/>
                </a:cubicBezTo>
                <a:cubicBezTo>
                  <a:pt x="93" y="39"/>
                  <a:pt x="101" y="44"/>
                  <a:pt x="110" y="53"/>
                </a:cubicBezTo>
                <a:cubicBezTo>
                  <a:pt x="116" y="59"/>
                  <a:pt x="103" y="75"/>
                  <a:pt x="89" y="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221"/>
          <p:cNvSpPr>
            <a:spLocks noChangeAspect="1" noEditPoints="1"/>
          </p:cNvSpPr>
          <p:nvPr/>
        </p:nvSpPr>
        <p:spPr bwMode="auto">
          <a:xfrm>
            <a:off x="6574042" y="417326"/>
            <a:ext cx="210244" cy="131061"/>
          </a:xfrm>
          <a:custGeom>
            <a:avLst/>
            <a:gdLst>
              <a:gd name="T0" fmla="*/ 125 w 130"/>
              <a:gd name="T1" fmla="*/ 21 h 81"/>
              <a:gd name="T2" fmla="*/ 71 w 130"/>
              <a:gd name="T3" fmla="*/ 49 h 81"/>
              <a:gd name="T4" fmla="*/ 65 w 130"/>
              <a:gd name="T5" fmla="*/ 51 h 81"/>
              <a:gd name="T6" fmla="*/ 59 w 130"/>
              <a:gd name="T7" fmla="*/ 49 h 81"/>
              <a:gd name="T8" fmla="*/ 5 w 130"/>
              <a:gd name="T9" fmla="*/ 21 h 81"/>
              <a:gd name="T10" fmla="*/ 2 w 130"/>
              <a:gd name="T11" fmla="*/ 23 h 81"/>
              <a:gd name="T12" fmla="*/ 2 w 130"/>
              <a:gd name="T13" fmla="*/ 74 h 81"/>
              <a:gd name="T14" fmla="*/ 9 w 130"/>
              <a:gd name="T15" fmla="*/ 81 h 81"/>
              <a:gd name="T16" fmla="*/ 121 w 130"/>
              <a:gd name="T17" fmla="*/ 81 h 81"/>
              <a:gd name="T18" fmla="*/ 128 w 130"/>
              <a:gd name="T19" fmla="*/ 74 h 81"/>
              <a:gd name="T20" fmla="*/ 128 w 130"/>
              <a:gd name="T21" fmla="*/ 23 h 81"/>
              <a:gd name="T22" fmla="*/ 125 w 130"/>
              <a:gd name="T23" fmla="*/ 21 h 81"/>
              <a:gd name="T24" fmla="*/ 6 w 130"/>
              <a:gd name="T25" fmla="*/ 7 h 81"/>
              <a:gd name="T26" fmla="*/ 59 w 130"/>
              <a:gd name="T27" fmla="*/ 35 h 81"/>
              <a:gd name="T28" fmla="*/ 65 w 130"/>
              <a:gd name="T29" fmla="*/ 37 h 81"/>
              <a:gd name="T30" fmla="*/ 71 w 130"/>
              <a:gd name="T31" fmla="*/ 35 h 81"/>
              <a:gd name="T32" fmla="*/ 124 w 130"/>
              <a:gd name="T33" fmla="*/ 7 h 81"/>
              <a:gd name="T34" fmla="*/ 124 w 130"/>
              <a:gd name="T35" fmla="*/ 0 h 81"/>
              <a:gd name="T36" fmla="*/ 6 w 130"/>
              <a:gd name="T37" fmla="*/ 0 h 81"/>
              <a:gd name="T38" fmla="*/ 6 w 130"/>
              <a:gd name="T39" fmla="*/ 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" h="81">
                <a:moveTo>
                  <a:pt x="125" y="21"/>
                </a:moveTo>
                <a:cubicBezTo>
                  <a:pt x="121" y="23"/>
                  <a:pt x="74" y="48"/>
                  <a:pt x="71" y="49"/>
                </a:cubicBezTo>
                <a:cubicBezTo>
                  <a:pt x="69" y="51"/>
                  <a:pt x="67" y="51"/>
                  <a:pt x="65" y="51"/>
                </a:cubicBezTo>
                <a:cubicBezTo>
                  <a:pt x="63" y="51"/>
                  <a:pt x="61" y="51"/>
                  <a:pt x="59" y="49"/>
                </a:cubicBezTo>
                <a:cubicBezTo>
                  <a:pt x="56" y="48"/>
                  <a:pt x="9" y="23"/>
                  <a:pt x="5" y="21"/>
                </a:cubicBezTo>
                <a:cubicBezTo>
                  <a:pt x="2" y="20"/>
                  <a:pt x="2" y="22"/>
                  <a:pt x="2" y="23"/>
                </a:cubicBezTo>
                <a:cubicBezTo>
                  <a:pt x="2" y="24"/>
                  <a:pt x="2" y="74"/>
                  <a:pt x="2" y="74"/>
                </a:cubicBezTo>
                <a:cubicBezTo>
                  <a:pt x="2" y="77"/>
                  <a:pt x="6" y="81"/>
                  <a:pt x="9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4" y="81"/>
                  <a:pt x="128" y="77"/>
                  <a:pt x="128" y="74"/>
                </a:cubicBezTo>
                <a:cubicBezTo>
                  <a:pt x="128" y="74"/>
                  <a:pt x="128" y="24"/>
                  <a:pt x="128" y="23"/>
                </a:cubicBezTo>
                <a:cubicBezTo>
                  <a:pt x="128" y="22"/>
                  <a:pt x="128" y="20"/>
                  <a:pt x="125" y="21"/>
                </a:cubicBezTo>
                <a:close/>
                <a:moveTo>
                  <a:pt x="6" y="7"/>
                </a:moveTo>
                <a:cubicBezTo>
                  <a:pt x="10" y="9"/>
                  <a:pt x="57" y="35"/>
                  <a:pt x="59" y="35"/>
                </a:cubicBezTo>
                <a:cubicBezTo>
                  <a:pt x="60" y="36"/>
                  <a:pt x="63" y="37"/>
                  <a:pt x="65" y="37"/>
                </a:cubicBezTo>
                <a:cubicBezTo>
                  <a:pt x="67" y="37"/>
                  <a:pt x="70" y="36"/>
                  <a:pt x="71" y="35"/>
                </a:cubicBezTo>
                <a:cubicBezTo>
                  <a:pt x="73" y="35"/>
                  <a:pt x="120" y="9"/>
                  <a:pt x="124" y="7"/>
                </a:cubicBezTo>
                <a:cubicBezTo>
                  <a:pt x="127" y="5"/>
                  <a:pt x="130" y="0"/>
                  <a:pt x="124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3" y="5"/>
                  <a:pt x="6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Metin kutusu 217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4839850" y="698171"/>
            <a:ext cx="1762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 smtClean="0">
                <a:solidFill>
                  <a:schemeClr val="bg1"/>
                </a:solidFill>
              </a:rPr>
              <a:t>Çankaya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tr-TR" sz="1000" dirty="0">
                <a:solidFill>
                  <a:schemeClr val="bg1"/>
                </a:solidFill>
              </a:rPr>
              <a:t>Ankara, TÜRKİYE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9" name="Metin kutusu 218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4965086" y="58544"/>
            <a:ext cx="14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400" dirty="0">
                <a:solidFill>
                  <a:schemeClr val="bg1"/>
                </a:solidFill>
              </a:rPr>
              <a:t>0531 899 16 38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2" name="Freeform 18"/>
          <p:cNvSpPr>
            <a:spLocks noChangeAspect="1" noEditPoints="1"/>
          </p:cNvSpPr>
          <p:nvPr/>
        </p:nvSpPr>
        <p:spPr bwMode="auto">
          <a:xfrm rot="60000">
            <a:off x="5561241" y="997750"/>
            <a:ext cx="180000" cy="183071"/>
          </a:xfrm>
          <a:custGeom>
            <a:avLst/>
            <a:gdLst>
              <a:gd name="T0" fmla="*/ 579 w 596"/>
              <a:gd name="T1" fmla="*/ 366 h 606"/>
              <a:gd name="T2" fmla="*/ 586 w 596"/>
              <a:gd name="T3" fmla="*/ 306 h 606"/>
              <a:gd name="T4" fmla="*/ 301 w 596"/>
              <a:gd name="T5" fmla="*/ 23 h 606"/>
              <a:gd name="T6" fmla="*/ 253 w 596"/>
              <a:gd name="T7" fmla="*/ 25 h 606"/>
              <a:gd name="T8" fmla="*/ 166 w 596"/>
              <a:gd name="T9" fmla="*/ 0 h 606"/>
              <a:gd name="T10" fmla="*/ 0 w 596"/>
              <a:gd name="T11" fmla="*/ 166 h 606"/>
              <a:gd name="T12" fmla="*/ 23 w 596"/>
              <a:gd name="T13" fmla="*/ 248 h 606"/>
              <a:gd name="T14" fmla="*/ 18 w 596"/>
              <a:gd name="T15" fmla="*/ 306 h 606"/>
              <a:gd name="T16" fmla="*/ 301 w 596"/>
              <a:gd name="T17" fmla="*/ 591 h 606"/>
              <a:gd name="T18" fmla="*/ 353 w 596"/>
              <a:gd name="T19" fmla="*/ 586 h 606"/>
              <a:gd name="T20" fmla="*/ 431 w 596"/>
              <a:gd name="T21" fmla="*/ 606 h 606"/>
              <a:gd name="T22" fmla="*/ 596 w 596"/>
              <a:gd name="T23" fmla="*/ 441 h 606"/>
              <a:gd name="T24" fmla="*/ 579 w 596"/>
              <a:gd name="T25" fmla="*/ 366 h 606"/>
              <a:gd name="T26" fmla="*/ 449 w 596"/>
              <a:gd name="T27" fmla="*/ 441 h 606"/>
              <a:gd name="T28" fmla="*/ 391 w 596"/>
              <a:gd name="T29" fmla="*/ 486 h 606"/>
              <a:gd name="T30" fmla="*/ 301 w 596"/>
              <a:gd name="T31" fmla="*/ 501 h 606"/>
              <a:gd name="T32" fmla="*/ 201 w 596"/>
              <a:gd name="T33" fmla="*/ 481 h 606"/>
              <a:gd name="T34" fmla="*/ 153 w 596"/>
              <a:gd name="T35" fmla="*/ 439 h 606"/>
              <a:gd name="T36" fmla="*/ 136 w 596"/>
              <a:gd name="T37" fmla="*/ 388 h 606"/>
              <a:gd name="T38" fmla="*/ 146 w 596"/>
              <a:gd name="T39" fmla="*/ 361 h 606"/>
              <a:gd name="T40" fmla="*/ 176 w 596"/>
              <a:gd name="T41" fmla="*/ 348 h 606"/>
              <a:gd name="T42" fmla="*/ 201 w 596"/>
              <a:gd name="T43" fmla="*/ 358 h 606"/>
              <a:gd name="T44" fmla="*/ 218 w 596"/>
              <a:gd name="T45" fmla="*/ 383 h 606"/>
              <a:gd name="T46" fmla="*/ 233 w 596"/>
              <a:gd name="T47" fmla="*/ 411 h 606"/>
              <a:gd name="T48" fmla="*/ 258 w 596"/>
              <a:gd name="T49" fmla="*/ 431 h 606"/>
              <a:gd name="T50" fmla="*/ 298 w 596"/>
              <a:gd name="T51" fmla="*/ 436 h 606"/>
              <a:gd name="T52" fmla="*/ 356 w 596"/>
              <a:gd name="T53" fmla="*/ 421 h 606"/>
              <a:gd name="T54" fmla="*/ 379 w 596"/>
              <a:gd name="T55" fmla="*/ 386 h 606"/>
              <a:gd name="T56" fmla="*/ 366 w 596"/>
              <a:gd name="T57" fmla="*/ 361 h 606"/>
              <a:gd name="T58" fmla="*/ 336 w 596"/>
              <a:gd name="T59" fmla="*/ 343 h 606"/>
              <a:gd name="T60" fmla="*/ 283 w 596"/>
              <a:gd name="T61" fmla="*/ 331 h 606"/>
              <a:gd name="T62" fmla="*/ 211 w 596"/>
              <a:gd name="T63" fmla="*/ 308 h 606"/>
              <a:gd name="T64" fmla="*/ 161 w 596"/>
              <a:gd name="T65" fmla="*/ 273 h 606"/>
              <a:gd name="T66" fmla="*/ 143 w 596"/>
              <a:gd name="T67" fmla="*/ 216 h 606"/>
              <a:gd name="T68" fmla="*/ 161 w 596"/>
              <a:gd name="T69" fmla="*/ 158 h 606"/>
              <a:gd name="T70" fmla="*/ 216 w 596"/>
              <a:gd name="T71" fmla="*/ 118 h 606"/>
              <a:gd name="T72" fmla="*/ 301 w 596"/>
              <a:gd name="T73" fmla="*/ 106 h 606"/>
              <a:gd name="T74" fmla="*/ 366 w 596"/>
              <a:gd name="T75" fmla="*/ 116 h 606"/>
              <a:gd name="T76" fmla="*/ 414 w 596"/>
              <a:gd name="T77" fmla="*/ 138 h 606"/>
              <a:gd name="T78" fmla="*/ 441 w 596"/>
              <a:gd name="T79" fmla="*/ 168 h 606"/>
              <a:gd name="T80" fmla="*/ 451 w 596"/>
              <a:gd name="T81" fmla="*/ 201 h 606"/>
              <a:gd name="T82" fmla="*/ 439 w 596"/>
              <a:gd name="T83" fmla="*/ 228 h 606"/>
              <a:gd name="T84" fmla="*/ 409 w 596"/>
              <a:gd name="T85" fmla="*/ 241 h 606"/>
              <a:gd name="T86" fmla="*/ 384 w 596"/>
              <a:gd name="T87" fmla="*/ 233 h 606"/>
              <a:gd name="T88" fmla="*/ 369 w 596"/>
              <a:gd name="T89" fmla="*/ 211 h 606"/>
              <a:gd name="T90" fmla="*/ 343 w 596"/>
              <a:gd name="T91" fmla="*/ 181 h 606"/>
              <a:gd name="T92" fmla="*/ 296 w 596"/>
              <a:gd name="T93" fmla="*/ 168 h 606"/>
              <a:gd name="T94" fmla="*/ 246 w 596"/>
              <a:gd name="T95" fmla="*/ 181 h 606"/>
              <a:gd name="T96" fmla="*/ 228 w 596"/>
              <a:gd name="T97" fmla="*/ 208 h 606"/>
              <a:gd name="T98" fmla="*/ 233 w 596"/>
              <a:gd name="T99" fmla="*/ 226 h 606"/>
              <a:gd name="T100" fmla="*/ 251 w 596"/>
              <a:gd name="T101" fmla="*/ 238 h 606"/>
              <a:gd name="T102" fmla="*/ 273 w 596"/>
              <a:gd name="T103" fmla="*/ 246 h 606"/>
              <a:gd name="T104" fmla="*/ 313 w 596"/>
              <a:gd name="T105" fmla="*/ 256 h 606"/>
              <a:gd name="T106" fmla="*/ 376 w 596"/>
              <a:gd name="T107" fmla="*/ 273 h 606"/>
              <a:gd name="T108" fmla="*/ 424 w 596"/>
              <a:gd name="T109" fmla="*/ 296 h 606"/>
              <a:gd name="T110" fmla="*/ 456 w 596"/>
              <a:gd name="T111" fmla="*/ 328 h 606"/>
              <a:gd name="T112" fmla="*/ 469 w 596"/>
              <a:gd name="T113" fmla="*/ 378 h 606"/>
              <a:gd name="T114" fmla="*/ 449 w 596"/>
              <a:gd name="T115" fmla="*/ 441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6" h="606">
                <a:moveTo>
                  <a:pt x="579" y="366"/>
                </a:moveTo>
                <a:cubicBezTo>
                  <a:pt x="584" y="348"/>
                  <a:pt x="586" y="328"/>
                  <a:pt x="586" y="306"/>
                </a:cubicBezTo>
                <a:cubicBezTo>
                  <a:pt x="586" y="148"/>
                  <a:pt x="459" y="23"/>
                  <a:pt x="301" y="23"/>
                </a:cubicBezTo>
                <a:cubicBezTo>
                  <a:pt x="286" y="23"/>
                  <a:pt x="268" y="23"/>
                  <a:pt x="253" y="25"/>
                </a:cubicBezTo>
                <a:cubicBezTo>
                  <a:pt x="228" y="10"/>
                  <a:pt x="198" y="0"/>
                  <a:pt x="166" y="0"/>
                </a:cubicBezTo>
                <a:cubicBezTo>
                  <a:pt x="76" y="0"/>
                  <a:pt x="0" y="76"/>
                  <a:pt x="0" y="166"/>
                </a:cubicBezTo>
                <a:cubicBezTo>
                  <a:pt x="0" y="196"/>
                  <a:pt x="8" y="226"/>
                  <a:pt x="23" y="248"/>
                </a:cubicBezTo>
                <a:cubicBezTo>
                  <a:pt x="20" y="268"/>
                  <a:pt x="18" y="286"/>
                  <a:pt x="18" y="306"/>
                </a:cubicBezTo>
                <a:cubicBezTo>
                  <a:pt x="18" y="464"/>
                  <a:pt x="146" y="591"/>
                  <a:pt x="301" y="591"/>
                </a:cubicBezTo>
                <a:cubicBezTo>
                  <a:pt x="321" y="591"/>
                  <a:pt x="338" y="589"/>
                  <a:pt x="353" y="586"/>
                </a:cubicBezTo>
                <a:cubicBezTo>
                  <a:pt x="379" y="599"/>
                  <a:pt x="404" y="606"/>
                  <a:pt x="431" y="606"/>
                </a:cubicBezTo>
                <a:cubicBezTo>
                  <a:pt x="524" y="606"/>
                  <a:pt x="596" y="531"/>
                  <a:pt x="596" y="441"/>
                </a:cubicBezTo>
                <a:cubicBezTo>
                  <a:pt x="596" y="413"/>
                  <a:pt x="591" y="388"/>
                  <a:pt x="579" y="366"/>
                </a:cubicBezTo>
                <a:close/>
                <a:moveTo>
                  <a:pt x="449" y="441"/>
                </a:moveTo>
                <a:cubicBezTo>
                  <a:pt x="434" y="461"/>
                  <a:pt x="416" y="476"/>
                  <a:pt x="391" y="486"/>
                </a:cubicBezTo>
                <a:cubicBezTo>
                  <a:pt x="366" y="496"/>
                  <a:pt x="336" y="501"/>
                  <a:pt x="301" y="501"/>
                </a:cubicBezTo>
                <a:cubicBezTo>
                  <a:pt x="261" y="501"/>
                  <a:pt x="226" y="494"/>
                  <a:pt x="201" y="481"/>
                </a:cubicBezTo>
                <a:cubicBezTo>
                  <a:pt x="181" y="469"/>
                  <a:pt x="166" y="456"/>
                  <a:pt x="153" y="439"/>
                </a:cubicBezTo>
                <a:cubicBezTo>
                  <a:pt x="141" y="421"/>
                  <a:pt x="136" y="403"/>
                  <a:pt x="136" y="388"/>
                </a:cubicBezTo>
                <a:cubicBezTo>
                  <a:pt x="136" y="376"/>
                  <a:pt x="138" y="368"/>
                  <a:pt x="146" y="361"/>
                </a:cubicBezTo>
                <a:cubicBezTo>
                  <a:pt x="153" y="353"/>
                  <a:pt x="163" y="348"/>
                  <a:pt x="176" y="348"/>
                </a:cubicBezTo>
                <a:cubicBezTo>
                  <a:pt x="186" y="348"/>
                  <a:pt x="193" y="353"/>
                  <a:pt x="201" y="358"/>
                </a:cubicBezTo>
                <a:cubicBezTo>
                  <a:pt x="208" y="363"/>
                  <a:pt x="213" y="371"/>
                  <a:pt x="218" y="383"/>
                </a:cubicBezTo>
                <a:cubicBezTo>
                  <a:pt x="223" y="393"/>
                  <a:pt x="228" y="403"/>
                  <a:pt x="233" y="411"/>
                </a:cubicBezTo>
                <a:cubicBezTo>
                  <a:pt x="241" y="418"/>
                  <a:pt x="248" y="426"/>
                  <a:pt x="258" y="431"/>
                </a:cubicBezTo>
                <a:cubicBezTo>
                  <a:pt x="268" y="433"/>
                  <a:pt x="283" y="436"/>
                  <a:pt x="298" y="436"/>
                </a:cubicBezTo>
                <a:cubicBezTo>
                  <a:pt x="323" y="436"/>
                  <a:pt x="341" y="431"/>
                  <a:pt x="356" y="421"/>
                </a:cubicBezTo>
                <a:cubicBezTo>
                  <a:pt x="371" y="413"/>
                  <a:pt x="379" y="401"/>
                  <a:pt x="379" y="386"/>
                </a:cubicBezTo>
                <a:cubicBezTo>
                  <a:pt x="379" y="376"/>
                  <a:pt x="374" y="366"/>
                  <a:pt x="366" y="361"/>
                </a:cubicBezTo>
                <a:cubicBezTo>
                  <a:pt x="358" y="353"/>
                  <a:pt x="348" y="346"/>
                  <a:pt x="336" y="343"/>
                </a:cubicBezTo>
                <a:cubicBezTo>
                  <a:pt x="323" y="338"/>
                  <a:pt x="306" y="336"/>
                  <a:pt x="283" y="331"/>
                </a:cubicBezTo>
                <a:cubicBezTo>
                  <a:pt x="253" y="323"/>
                  <a:pt x="228" y="316"/>
                  <a:pt x="211" y="308"/>
                </a:cubicBezTo>
                <a:cubicBezTo>
                  <a:pt x="188" y="298"/>
                  <a:pt x="173" y="288"/>
                  <a:pt x="161" y="273"/>
                </a:cubicBezTo>
                <a:cubicBezTo>
                  <a:pt x="148" y="256"/>
                  <a:pt x="143" y="238"/>
                  <a:pt x="143" y="216"/>
                </a:cubicBezTo>
                <a:cubicBezTo>
                  <a:pt x="143" y="193"/>
                  <a:pt x="148" y="173"/>
                  <a:pt x="161" y="158"/>
                </a:cubicBezTo>
                <a:cubicBezTo>
                  <a:pt x="173" y="141"/>
                  <a:pt x="193" y="128"/>
                  <a:pt x="216" y="118"/>
                </a:cubicBezTo>
                <a:cubicBezTo>
                  <a:pt x="241" y="111"/>
                  <a:pt x="268" y="106"/>
                  <a:pt x="301" y="106"/>
                </a:cubicBezTo>
                <a:cubicBezTo>
                  <a:pt x="326" y="106"/>
                  <a:pt x="348" y="108"/>
                  <a:pt x="366" y="116"/>
                </a:cubicBezTo>
                <a:cubicBezTo>
                  <a:pt x="386" y="121"/>
                  <a:pt x="401" y="128"/>
                  <a:pt x="414" y="138"/>
                </a:cubicBezTo>
                <a:cubicBezTo>
                  <a:pt x="426" y="148"/>
                  <a:pt x="436" y="158"/>
                  <a:pt x="441" y="168"/>
                </a:cubicBezTo>
                <a:cubicBezTo>
                  <a:pt x="446" y="181"/>
                  <a:pt x="451" y="191"/>
                  <a:pt x="451" y="201"/>
                </a:cubicBezTo>
                <a:cubicBezTo>
                  <a:pt x="451" y="213"/>
                  <a:pt x="446" y="221"/>
                  <a:pt x="439" y="228"/>
                </a:cubicBezTo>
                <a:cubicBezTo>
                  <a:pt x="431" y="238"/>
                  <a:pt x="421" y="241"/>
                  <a:pt x="409" y="241"/>
                </a:cubicBezTo>
                <a:cubicBezTo>
                  <a:pt x="399" y="241"/>
                  <a:pt x="391" y="238"/>
                  <a:pt x="384" y="233"/>
                </a:cubicBezTo>
                <a:cubicBezTo>
                  <a:pt x="379" y="228"/>
                  <a:pt x="374" y="221"/>
                  <a:pt x="369" y="211"/>
                </a:cubicBezTo>
                <a:cubicBezTo>
                  <a:pt x="361" y="198"/>
                  <a:pt x="351" y="188"/>
                  <a:pt x="343" y="181"/>
                </a:cubicBezTo>
                <a:cubicBezTo>
                  <a:pt x="333" y="173"/>
                  <a:pt x="316" y="168"/>
                  <a:pt x="296" y="168"/>
                </a:cubicBezTo>
                <a:cubicBezTo>
                  <a:pt x="273" y="168"/>
                  <a:pt x="258" y="173"/>
                  <a:pt x="246" y="181"/>
                </a:cubicBezTo>
                <a:cubicBezTo>
                  <a:pt x="233" y="188"/>
                  <a:pt x="228" y="198"/>
                  <a:pt x="228" y="208"/>
                </a:cubicBezTo>
                <a:cubicBezTo>
                  <a:pt x="228" y="216"/>
                  <a:pt x="231" y="221"/>
                  <a:pt x="233" y="226"/>
                </a:cubicBezTo>
                <a:cubicBezTo>
                  <a:pt x="238" y="231"/>
                  <a:pt x="243" y="233"/>
                  <a:pt x="251" y="238"/>
                </a:cubicBezTo>
                <a:cubicBezTo>
                  <a:pt x="258" y="241"/>
                  <a:pt x="266" y="243"/>
                  <a:pt x="273" y="246"/>
                </a:cubicBezTo>
                <a:cubicBezTo>
                  <a:pt x="281" y="248"/>
                  <a:pt x="293" y="251"/>
                  <a:pt x="313" y="256"/>
                </a:cubicBezTo>
                <a:cubicBezTo>
                  <a:pt x="336" y="261"/>
                  <a:pt x="356" y="266"/>
                  <a:pt x="376" y="273"/>
                </a:cubicBezTo>
                <a:cubicBezTo>
                  <a:pt x="394" y="278"/>
                  <a:pt x="411" y="286"/>
                  <a:pt x="424" y="296"/>
                </a:cubicBezTo>
                <a:cubicBezTo>
                  <a:pt x="439" y="303"/>
                  <a:pt x="449" y="316"/>
                  <a:pt x="456" y="328"/>
                </a:cubicBezTo>
                <a:cubicBezTo>
                  <a:pt x="464" y="343"/>
                  <a:pt x="469" y="358"/>
                  <a:pt x="469" y="378"/>
                </a:cubicBezTo>
                <a:cubicBezTo>
                  <a:pt x="469" y="401"/>
                  <a:pt x="461" y="423"/>
                  <a:pt x="449" y="4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Metin kutusu 227"/>
          <p:cNvSpPr txBox="1"/>
          <p:nvPr/>
        </p:nvSpPr>
        <p:spPr>
          <a:xfrm>
            <a:off x="251223" y="1892786"/>
            <a:ext cx="31886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LİSANS EĞİTİMİ   </a:t>
            </a:r>
            <a:r>
              <a:rPr lang="tr-TR" sz="1050" dirty="0"/>
              <a:t>(09.2018 – Halen)</a:t>
            </a:r>
            <a:endParaRPr lang="tr-TR" sz="1050" b="1" dirty="0"/>
          </a:p>
          <a:p>
            <a:r>
              <a:rPr lang="tr-TR" sz="1050" dirty="0"/>
              <a:t>Sosyal Hizmetler </a:t>
            </a:r>
          </a:p>
          <a:p>
            <a:r>
              <a:rPr lang="tr-TR" sz="1050" dirty="0"/>
              <a:t>Anadolu Üniversitesi, AÖ. Fakültesi| Eskişehir, TÜRKİYE</a:t>
            </a:r>
          </a:p>
        </p:txBody>
      </p:sp>
      <p:sp>
        <p:nvSpPr>
          <p:cNvPr id="231" name="Metin kutusu 230"/>
          <p:cNvSpPr txBox="1"/>
          <p:nvPr/>
        </p:nvSpPr>
        <p:spPr>
          <a:xfrm>
            <a:off x="257335" y="2568712"/>
            <a:ext cx="27574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LİSANS EĞİTİMİ(ÖRGÜN)   </a:t>
            </a:r>
            <a:r>
              <a:rPr lang="tr-TR" sz="1050" dirty="0"/>
              <a:t>(09.2014 – 06.2020)</a:t>
            </a:r>
            <a:endParaRPr lang="tr-TR" sz="1050" b="1" dirty="0"/>
          </a:p>
          <a:p>
            <a:r>
              <a:rPr lang="tr-TR" sz="1050" dirty="0"/>
              <a:t>Uluslararası İlişkiler </a:t>
            </a:r>
          </a:p>
          <a:p>
            <a:r>
              <a:rPr lang="tr-TR" sz="1050" dirty="0"/>
              <a:t>Kırıkkale Üniversitesi | Kırıkkale, Türkiye</a:t>
            </a:r>
          </a:p>
        </p:txBody>
      </p:sp>
      <p:sp>
        <p:nvSpPr>
          <p:cNvPr id="233" name="Metin kutusu 232"/>
          <p:cNvSpPr txBox="1"/>
          <p:nvPr/>
        </p:nvSpPr>
        <p:spPr>
          <a:xfrm>
            <a:off x="257335" y="3239547"/>
            <a:ext cx="25234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LİSE EĞİTİMİ    </a:t>
            </a:r>
            <a:r>
              <a:rPr lang="tr-TR" sz="1050" dirty="0"/>
              <a:t>(09.2010 – 06.2014)</a:t>
            </a:r>
          </a:p>
          <a:p>
            <a:r>
              <a:rPr lang="tr-TR" sz="1050" dirty="0"/>
              <a:t>Türkçe-Matematik </a:t>
            </a:r>
          </a:p>
          <a:p>
            <a:r>
              <a:rPr lang="tr-TR" sz="1050" dirty="0" err="1"/>
              <a:t>Gülveren</a:t>
            </a:r>
            <a:r>
              <a:rPr lang="tr-TR" sz="1050" dirty="0"/>
              <a:t> Anadolu Lisesi | Ankara, TÜRKİYE</a:t>
            </a:r>
          </a:p>
        </p:txBody>
      </p:sp>
      <p:cxnSp>
        <p:nvCxnSpPr>
          <p:cNvPr id="234" name="Düz Bağlayıcı 233"/>
          <p:cNvCxnSpPr/>
          <p:nvPr/>
        </p:nvCxnSpPr>
        <p:spPr>
          <a:xfrm>
            <a:off x="308234" y="4135193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Metin kutusu 234"/>
          <p:cNvSpPr txBox="1"/>
          <p:nvPr/>
        </p:nvSpPr>
        <p:spPr>
          <a:xfrm>
            <a:off x="225686" y="379663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İŞ DENEYİMİ</a:t>
            </a:r>
          </a:p>
        </p:txBody>
      </p:sp>
      <p:sp>
        <p:nvSpPr>
          <p:cNvPr id="245" name="Metin kutusu 244"/>
          <p:cNvSpPr txBox="1"/>
          <p:nvPr/>
        </p:nvSpPr>
        <p:spPr>
          <a:xfrm>
            <a:off x="159134" y="8299084"/>
            <a:ext cx="3167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İŞ GELİŞTİRME STAJYERİ </a:t>
            </a:r>
            <a:r>
              <a:rPr lang="tr-TR" sz="1050" b="1" dirty="0" smtClean="0"/>
              <a:t>| Stajyer </a:t>
            </a:r>
            <a:r>
              <a:rPr lang="tr-TR" sz="1050" dirty="0"/>
              <a:t>(06.2018 – 05.2020)</a:t>
            </a:r>
          </a:p>
          <a:p>
            <a:r>
              <a:rPr lang="tr-TR" sz="1050" dirty="0" smtClean="0"/>
              <a:t>Dekor-İnşaat </a:t>
            </a:r>
            <a:r>
              <a:rPr lang="tr-TR" sz="1050" dirty="0"/>
              <a:t>Firması | Ankara, TÜRKİYE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144648" y="8666435"/>
            <a:ext cx="30997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Müşteri beklentilerinin anlamaya yönelik yapılan toplantılara katılmak ve notlar almak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İlgili notları departman yöneticileri ile paylaşmak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Hizmetin kalite standartlarına uyumunun kontrolü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Mevcutta yer alan ürünlerin dağıtımı ve kontrolü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050" dirty="0"/>
          </a:p>
        </p:txBody>
      </p:sp>
      <p:cxnSp>
        <p:nvCxnSpPr>
          <p:cNvPr id="259" name="Düz Bağlayıcı 258"/>
          <p:cNvCxnSpPr/>
          <p:nvPr/>
        </p:nvCxnSpPr>
        <p:spPr>
          <a:xfrm>
            <a:off x="3638287" y="6486171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Metin kutusu 259"/>
          <p:cNvSpPr txBox="1"/>
          <p:nvPr/>
        </p:nvSpPr>
        <p:spPr>
          <a:xfrm>
            <a:off x="3563785" y="7773051"/>
            <a:ext cx="1092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DİL BİLGİSİ</a:t>
            </a:r>
          </a:p>
        </p:txBody>
      </p:sp>
      <p:sp>
        <p:nvSpPr>
          <p:cNvPr id="266" name="Metin kutusu 265">
            <a:extLst>
              <a:ext uri="{FF2B5EF4-FFF2-40B4-BE49-F238E27FC236}">
                <a16:creationId xmlns:a16="http://schemas.microsoft.com/office/drawing/2014/main" xmlns="" id="{C68D0DD0-DBD3-47A1-8FE2-2F0F8F96E106}"/>
              </a:ext>
            </a:extLst>
          </p:cNvPr>
          <p:cNvSpPr txBox="1"/>
          <p:nvPr/>
        </p:nvSpPr>
        <p:spPr>
          <a:xfrm>
            <a:off x="3579391" y="8139743"/>
            <a:ext cx="1633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1" dirty="0"/>
              <a:t>İNGİLİZCE –</a:t>
            </a:r>
            <a:r>
              <a:rPr lang="tr-TR" sz="1050" b="1" dirty="0">
                <a:solidFill>
                  <a:srgbClr val="7F7F7F"/>
                </a:solidFill>
              </a:rPr>
              <a:t> </a:t>
            </a:r>
            <a:r>
              <a:rPr lang="tr-TR" sz="1050" b="1" dirty="0">
                <a:solidFill>
                  <a:srgbClr val="8497B0"/>
                </a:solidFill>
              </a:rPr>
              <a:t>B2</a:t>
            </a:r>
            <a:endParaRPr lang="en-US" sz="1050" b="1" dirty="0">
              <a:solidFill>
                <a:srgbClr val="8497B0"/>
              </a:solidFill>
            </a:endParaRPr>
          </a:p>
        </p:txBody>
      </p:sp>
      <p:cxnSp>
        <p:nvCxnSpPr>
          <p:cNvPr id="261" name="Düz Bağlayıcı 260"/>
          <p:cNvCxnSpPr/>
          <p:nvPr/>
        </p:nvCxnSpPr>
        <p:spPr>
          <a:xfrm>
            <a:off x="3614287" y="8139743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>
            <a:spLocks noChangeAspect="1"/>
          </p:cNvSpPr>
          <p:nvPr/>
        </p:nvSpPr>
        <p:spPr>
          <a:xfrm>
            <a:off x="6559973" y="5879145"/>
            <a:ext cx="126000" cy="12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6" name="Dikdörtgen 345"/>
          <p:cNvSpPr/>
          <p:nvPr/>
        </p:nvSpPr>
        <p:spPr>
          <a:xfrm>
            <a:off x="6635661" y="6822322"/>
            <a:ext cx="176046" cy="273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0" name="Metin kutusu 349"/>
          <p:cNvSpPr txBox="1"/>
          <p:nvPr/>
        </p:nvSpPr>
        <p:spPr>
          <a:xfrm>
            <a:off x="3533051" y="6161844"/>
            <a:ext cx="1573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KİŞİSEL BİLGİLER</a:t>
            </a:r>
          </a:p>
        </p:txBody>
      </p:sp>
      <p:cxnSp>
        <p:nvCxnSpPr>
          <p:cNvPr id="353" name="Düz Bağlayıcı 352"/>
          <p:cNvCxnSpPr/>
          <p:nvPr/>
        </p:nvCxnSpPr>
        <p:spPr>
          <a:xfrm>
            <a:off x="3638287" y="8662328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Metin kutusu 353"/>
          <p:cNvSpPr txBox="1"/>
          <p:nvPr/>
        </p:nvSpPr>
        <p:spPr>
          <a:xfrm>
            <a:off x="3563785" y="8344718"/>
            <a:ext cx="140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İLGİ ALANLARI</a:t>
            </a:r>
          </a:p>
        </p:txBody>
      </p:sp>
      <p:sp>
        <p:nvSpPr>
          <p:cNvPr id="4102" name="Yuvarlatılmış Dikdörtgen 4101"/>
          <p:cNvSpPr/>
          <p:nvPr/>
        </p:nvSpPr>
        <p:spPr>
          <a:xfrm>
            <a:off x="3740747" y="8770622"/>
            <a:ext cx="684000" cy="216000"/>
          </a:xfrm>
          <a:prstGeom prst="roundRect">
            <a:avLst/>
          </a:prstGeom>
          <a:noFill/>
          <a:ln w="127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b="1" dirty="0">
                <a:solidFill>
                  <a:srgbClr val="8497B0"/>
                </a:solidFill>
              </a:rPr>
              <a:t>Satranç</a:t>
            </a:r>
          </a:p>
        </p:txBody>
      </p:sp>
      <p:sp>
        <p:nvSpPr>
          <p:cNvPr id="356" name="Yuvarlatılmış Dikdörtgen 355"/>
          <p:cNvSpPr/>
          <p:nvPr/>
        </p:nvSpPr>
        <p:spPr>
          <a:xfrm>
            <a:off x="4625540" y="8778171"/>
            <a:ext cx="756000" cy="216000"/>
          </a:xfrm>
          <a:prstGeom prst="roundRect">
            <a:avLst/>
          </a:prstGeom>
          <a:noFill/>
          <a:ln w="127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b="1" dirty="0">
                <a:solidFill>
                  <a:srgbClr val="8497B0"/>
                </a:solidFill>
              </a:rPr>
              <a:t>Futbol</a:t>
            </a:r>
          </a:p>
        </p:txBody>
      </p:sp>
      <p:sp>
        <p:nvSpPr>
          <p:cNvPr id="357" name="Yuvarlatılmış Dikdörtgen 356"/>
          <p:cNvSpPr/>
          <p:nvPr/>
        </p:nvSpPr>
        <p:spPr>
          <a:xfrm>
            <a:off x="5516297" y="8770622"/>
            <a:ext cx="1044000" cy="216000"/>
          </a:xfrm>
          <a:prstGeom prst="roundRect">
            <a:avLst/>
          </a:prstGeom>
          <a:noFill/>
          <a:ln w="127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b="1" dirty="0">
                <a:solidFill>
                  <a:srgbClr val="8497B0"/>
                </a:solidFill>
              </a:rPr>
              <a:t>Seyahat</a:t>
            </a:r>
          </a:p>
        </p:txBody>
      </p:sp>
      <p:sp>
        <p:nvSpPr>
          <p:cNvPr id="358" name="Yuvarlatılmış Dikdörtgen 357"/>
          <p:cNvSpPr/>
          <p:nvPr/>
        </p:nvSpPr>
        <p:spPr>
          <a:xfrm>
            <a:off x="3610835" y="9246962"/>
            <a:ext cx="922779" cy="269244"/>
          </a:xfrm>
          <a:prstGeom prst="roundRect">
            <a:avLst/>
          </a:prstGeom>
          <a:noFill/>
          <a:ln w="127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b="1" dirty="0">
                <a:solidFill>
                  <a:srgbClr val="8497B0"/>
                </a:solidFill>
              </a:rPr>
              <a:t>Gitar Çalmak</a:t>
            </a:r>
          </a:p>
        </p:txBody>
      </p:sp>
      <p:sp>
        <p:nvSpPr>
          <p:cNvPr id="359" name="Yuvarlatılmış Dikdörtgen 358"/>
          <p:cNvSpPr/>
          <p:nvPr/>
        </p:nvSpPr>
        <p:spPr>
          <a:xfrm>
            <a:off x="4669543" y="9228329"/>
            <a:ext cx="667995" cy="269243"/>
          </a:xfrm>
          <a:prstGeom prst="roundRect">
            <a:avLst/>
          </a:prstGeom>
          <a:noFill/>
          <a:ln w="127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b="1" dirty="0">
                <a:solidFill>
                  <a:srgbClr val="8497B0"/>
                </a:solidFill>
              </a:rPr>
              <a:t>Yüzme</a:t>
            </a:r>
          </a:p>
        </p:txBody>
      </p:sp>
      <p:sp>
        <p:nvSpPr>
          <p:cNvPr id="5" name="Yuvarlatılmış Dikdörtgen 358">
            <a:extLst>
              <a:ext uri="{FF2B5EF4-FFF2-40B4-BE49-F238E27FC236}">
                <a16:creationId xmlns:a16="http://schemas.microsoft.com/office/drawing/2014/main" xmlns="" id="{4C35C675-148C-4F98-83C9-E613A16371AD}"/>
              </a:ext>
            </a:extLst>
          </p:cNvPr>
          <p:cNvSpPr/>
          <p:nvPr/>
        </p:nvSpPr>
        <p:spPr>
          <a:xfrm>
            <a:off x="5452770" y="9117719"/>
            <a:ext cx="1161820" cy="384227"/>
          </a:xfrm>
          <a:prstGeom prst="roundRect">
            <a:avLst/>
          </a:prstGeom>
          <a:noFill/>
          <a:ln w="127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b="1" dirty="0">
                <a:solidFill>
                  <a:srgbClr val="8497B0"/>
                </a:solidFill>
              </a:rPr>
              <a:t>Kitap Okuma-Yazma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66AD6C59-B7F5-43BC-8336-79CFA6990817}"/>
              </a:ext>
            </a:extLst>
          </p:cNvPr>
          <p:cNvSpPr txBox="1"/>
          <p:nvPr/>
        </p:nvSpPr>
        <p:spPr>
          <a:xfrm>
            <a:off x="3551875" y="4459851"/>
            <a:ext cx="30997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Topluluk yönetimi ve karar alma süreç kontrolü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Baskı ve kriz anı süreçlerinin kontrolü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Hitabet ve normatif ilişkileri anlamak ve çözmek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Durum kontrolü yapmak ve daha iyi neler yapılabilir notlar almak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Ekip çalışmasına uygun olmak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8E287489-3C4A-412E-A74A-B317A85F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700" y="165826"/>
            <a:ext cx="1027388" cy="1258283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1A0102B3-2D7B-449A-B48D-750FC3FE2A16}"/>
              </a:ext>
            </a:extLst>
          </p:cNvPr>
          <p:cNvSpPr txBox="1"/>
          <p:nvPr/>
        </p:nvSpPr>
        <p:spPr>
          <a:xfrm>
            <a:off x="3523192" y="3621712"/>
            <a:ext cx="1335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SOSYAL ALAN</a:t>
            </a:r>
          </a:p>
        </p:txBody>
      </p: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xmlns="" id="{F8D8F60A-1DBC-4A44-AB75-3CE0601D77E5}"/>
              </a:ext>
            </a:extLst>
          </p:cNvPr>
          <p:cNvCxnSpPr/>
          <p:nvPr/>
        </p:nvCxnSpPr>
        <p:spPr>
          <a:xfrm>
            <a:off x="3606372" y="3965630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40B3AB33-E750-45E6-BBF0-76F48AD971F0}"/>
              </a:ext>
            </a:extLst>
          </p:cNvPr>
          <p:cNvSpPr txBox="1"/>
          <p:nvPr/>
        </p:nvSpPr>
        <p:spPr>
          <a:xfrm>
            <a:off x="3626590" y="3979625"/>
            <a:ext cx="27430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FUTBOL HAKEMİ      </a:t>
            </a:r>
            <a:r>
              <a:rPr lang="tr-TR" sz="1050" dirty="0"/>
              <a:t>(09.2013 – Halen )</a:t>
            </a:r>
            <a:r>
              <a:rPr lang="tr-TR" sz="1050" b="1" dirty="0"/>
              <a:t/>
            </a:r>
            <a:br>
              <a:rPr lang="tr-TR" sz="1050" b="1" dirty="0"/>
            </a:br>
            <a:r>
              <a:rPr lang="tr-TR" sz="1050" b="1" dirty="0"/>
              <a:t>Türkiye Futbol Federasyonu</a:t>
            </a:r>
            <a:r>
              <a:rPr lang="tr-TR" sz="1050" dirty="0"/>
              <a:t>| Ankara, TÜRKİYE</a:t>
            </a:r>
          </a:p>
          <a:p>
            <a:r>
              <a:rPr lang="tr-TR" sz="1050" dirty="0"/>
              <a:t>KLASMAN : BÖLGESEL HAKEM-ANKARA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xmlns="" id="{BFFC2675-A9A5-4CD2-A1C5-E5EFDFD3643E}"/>
              </a:ext>
            </a:extLst>
          </p:cNvPr>
          <p:cNvSpPr txBox="1"/>
          <p:nvPr/>
        </p:nvSpPr>
        <p:spPr>
          <a:xfrm>
            <a:off x="3556867" y="5440622"/>
            <a:ext cx="1729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MÜZİSYEN   </a:t>
            </a:r>
            <a:r>
              <a:rPr lang="tr-TR" sz="1050" dirty="0" smtClean="0"/>
              <a:t>(</a:t>
            </a:r>
            <a:r>
              <a:rPr lang="tr-TR" sz="1050" dirty="0"/>
              <a:t>2012 – Halen )</a:t>
            </a:r>
            <a:r>
              <a:rPr lang="tr-TR" sz="1050" b="1" dirty="0"/>
              <a:t/>
            </a:r>
            <a:br>
              <a:rPr lang="tr-TR" sz="1050" b="1" dirty="0"/>
            </a:br>
            <a:r>
              <a:rPr lang="tr-TR" sz="1050" b="1" dirty="0"/>
              <a:t>GİTARİST</a:t>
            </a:r>
            <a:r>
              <a:rPr lang="tr-TR" sz="1050" dirty="0"/>
              <a:t>| Ankara, TÜRKİYE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xmlns="" id="{050D1F1F-6A85-4C58-AA5D-0873A904C3C2}"/>
              </a:ext>
            </a:extLst>
          </p:cNvPr>
          <p:cNvSpPr txBox="1"/>
          <p:nvPr/>
        </p:nvSpPr>
        <p:spPr>
          <a:xfrm>
            <a:off x="3558945" y="5794151"/>
            <a:ext cx="3055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YAZARLIK     </a:t>
            </a:r>
            <a:r>
              <a:rPr lang="tr-TR" sz="1050" dirty="0"/>
              <a:t>(2020 – Halen )</a:t>
            </a:r>
            <a:r>
              <a:rPr lang="tr-TR" sz="1050" b="1" dirty="0"/>
              <a:t/>
            </a:r>
            <a:br>
              <a:rPr lang="tr-TR" sz="1050" b="1" dirty="0"/>
            </a:br>
            <a:r>
              <a:rPr lang="tr-TR" sz="1050" b="1" dirty="0"/>
              <a:t>‘’İNSANA DAİR’’ KİTAP YAZARLIĞI</a:t>
            </a:r>
            <a:r>
              <a:rPr lang="tr-TR" sz="1050" dirty="0"/>
              <a:t>| Ankara, TÜRKİYE</a:t>
            </a:r>
          </a:p>
        </p:txBody>
      </p:sp>
      <p:sp>
        <p:nvSpPr>
          <p:cNvPr id="114" name="Metin kutusu 113">
            <a:extLst>
              <a:ext uri="{FF2B5EF4-FFF2-40B4-BE49-F238E27FC236}">
                <a16:creationId xmlns:a16="http://schemas.microsoft.com/office/drawing/2014/main" xmlns="" id="{A06C9020-F2A8-48BF-AEFC-8C6FDBF49F18}"/>
              </a:ext>
            </a:extLst>
          </p:cNvPr>
          <p:cNvSpPr txBox="1"/>
          <p:nvPr/>
        </p:nvSpPr>
        <p:spPr>
          <a:xfrm>
            <a:off x="3579898" y="7582484"/>
            <a:ext cx="1948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050" b="1"/>
            </a:lvl1pPr>
          </a:lstStyle>
          <a:p>
            <a:r>
              <a:rPr lang="tr-TR" dirty="0"/>
              <a:t>ASKERLİK –  </a:t>
            </a:r>
            <a:r>
              <a:rPr lang="tr-TR" dirty="0">
                <a:solidFill>
                  <a:srgbClr val="8497B0"/>
                </a:solidFill>
              </a:rPr>
              <a:t>31.12.2024(TECİLLİ)</a:t>
            </a:r>
            <a:endParaRPr lang="en-US" dirty="0">
              <a:solidFill>
                <a:srgbClr val="8497B0"/>
              </a:solidFill>
            </a:endParaRPr>
          </a:p>
        </p:txBody>
      </p:sp>
      <p:sp>
        <p:nvSpPr>
          <p:cNvPr id="122" name="Metin kutusu 121">
            <a:extLst>
              <a:ext uri="{FF2B5EF4-FFF2-40B4-BE49-F238E27FC236}">
                <a16:creationId xmlns:a16="http://schemas.microsoft.com/office/drawing/2014/main" xmlns="" id="{99E7C8FF-5B0E-40AA-8392-A51848AC0244}"/>
              </a:ext>
            </a:extLst>
          </p:cNvPr>
          <p:cNvSpPr txBox="1"/>
          <p:nvPr/>
        </p:nvSpPr>
        <p:spPr>
          <a:xfrm>
            <a:off x="144648" y="9603509"/>
            <a:ext cx="3099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/>
              <a:t>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xmlns="" id="{17B709EB-FDB4-497D-B147-6E2B3D753987}"/>
              </a:ext>
            </a:extLst>
          </p:cNvPr>
          <p:cNvSpPr txBox="1"/>
          <p:nvPr/>
        </p:nvSpPr>
        <p:spPr>
          <a:xfrm>
            <a:off x="3572225" y="1421119"/>
            <a:ext cx="3320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FREELANCER </a:t>
            </a:r>
            <a:r>
              <a:rPr lang="tr-TR" sz="1050" b="1" dirty="0" smtClean="0"/>
              <a:t>| Full-Stack </a:t>
            </a:r>
            <a:r>
              <a:rPr lang="tr-TR" sz="1050" b="1" dirty="0"/>
              <a:t>GELİŞTİRİCİ </a:t>
            </a:r>
            <a:r>
              <a:rPr lang="tr-TR" sz="1050" dirty="0"/>
              <a:t>(03.2020 – 05.2021)</a:t>
            </a:r>
          </a:p>
          <a:p>
            <a:r>
              <a:rPr lang="tr-TR" sz="1050" dirty="0"/>
              <a:t>Remote| Ankara, TÜRKİYE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xmlns="" id="{26A0D910-D607-4E02-9211-49867E9674C2}"/>
              </a:ext>
            </a:extLst>
          </p:cNvPr>
          <p:cNvSpPr txBox="1"/>
          <p:nvPr/>
        </p:nvSpPr>
        <p:spPr>
          <a:xfrm>
            <a:off x="3566626" y="1853077"/>
            <a:ext cx="3099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.Net MVC yaklaşımı ile Rest-</a:t>
            </a:r>
            <a:r>
              <a:rPr lang="tr-TR" sz="1050" dirty="0" err="1"/>
              <a:t>WebApi</a:t>
            </a:r>
            <a:r>
              <a:rPr lang="tr-TR" sz="1050" dirty="0"/>
              <a:t> Servisleri yazmak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.Net Framework, </a:t>
            </a:r>
            <a:r>
              <a:rPr lang="tr-TR" sz="1050" dirty="0" err="1"/>
              <a:t>Asp.Net</a:t>
            </a:r>
            <a:r>
              <a:rPr lang="tr-TR" sz="1050" dirty="0"/>
              <a:t> ile </a:t>
            </a:r>
            <a:r>
              <a:rPr lang="tr-TR" sz="1050" dirty="0" err="1"/>
              <a:t>Entity</a:t>
            </a:r>
            <a:r>
              <a:rPr lang="tr-TR" sz="1050" dirty="0"/>
              <a:t> Framework mimarilerini geliştirmek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Object-</a:t>
            </a:r>
            <a:r>
              <a:rPr lang="tr-TR" sz="1050" dirty="0" err="1"/>
              <a:t>Oriented</a:t>
            </a:r>
            <a:r>
              <a:rPr lang="tr-TR" sz="1050" dirty="0"/>
              <a:t> </a:t>
            </a:r>
            <a:r>
              <a:rPr lang="tr-TR" sz="1050" dirty="0" err="1"/>
              <a:t>progralama</a:t>
            </a:r>
            <a:r>
              <a:rPr lang="tr-TR" sz="1050" dirty="0"/>
              <a:t> mantığı ile çalışmak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Veri Tabanı, veri yapıları, SQL mimarisi ile çalışmak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Design </a:t>
            </a:r>
            <a:r>
              <a:rPr lang="tr-TR" sz="1050" dirty="0" err="1"/>
              <a:t>Pattern</a:t>
            </a:r>
            <a:r>
              <a:rPr lang="tr-TR" sz="1050" dirty="0"/>
              <a:t> kalıplarına hakim olmak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SPA mimarilerinden </a:t>
            </a:r>
            <a:r>
              <a:rPr lang="tr-TR" sz="1050" dirty="0" err="1"/>
              <a:t>AngularJs</a:t>
            </a:r>
            <a:r>
              <a:rPr lang="tr-TR" sz="1050" dirty="0"/>
              <a:t> ile </a:t>
            </a:r>
            <a:r>
              <a:rPr lang="tr-TR" sz="1050" dirty="0" err="1"/>
              <a:t>front</a:t>
            </a:r>
            <a:r>
              <a:rPr lang="tr-TR" sz="1050" dirty="0"/>
              <a:t> </a:t>
            </a:r>
            <a:r>
              <a:rPr lang="tr-TR" sz="1050" dirty="0" err="1"/>
              <a:t>end</a:t>
            </a:r>
            <a:r>
              <a:rPr lang="tr-TR" sz="1050" dirty="0"/>
              <a:t> geliştirmek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 err="1"/>
              <a:t>TypeScript-JavaScript</a:t>
            </a:r>
            <a:r>
              <a:rPr lang="tr-TR" sz="1050" dirty="0"/>
              <a:t> </a:t>
            </a:r>
            <a:r>
              <a:rPr lang="tr-TR" sz="1050" dirty="0" err="1"/>
              <a:t>front</a:t>
            </a:r>
            <a:r>
              <a:rPr lang="tr-TR" sz="1050" dirty="0"/>
              <a:t> </a:t>
            </a:r>
            <a:r>
              <a:rPr lang="tr-TR" sz="1050" dirty="0" err="1"/>
              <a:t>end</a:t>
            </a:r>
            <a:r>
              <a:rPr lang="tr-TR" sz="1050" dirty="0"/>
              <a:t> mimarisi kullanmak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050" dirty="0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xmlns="" id="{5319EEA9-FCCA-4D7A-9391-E72684A81D7F}"/>
              </a:ext>
            </a:extLst>
          </p:cNvPr>
          <p:cNvSpPr txBox="1"/>
          <p:nvPr/>
        </p:nvSpPr>
        <p:spPr>
          <a:xfrm>
            <a:off x="1501667" y="951674"/>
            <a:ext cx="239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Yazılım Geliştirme Uzmanı</a:t>
            </a:r>
            <a:endParaRPr lang="tr-T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Metin kutusu 56">
            <a:extLst>
              <a:ext uri="{FF2B5EF4-FFF2-40B4-BE49-F238E27FC236}">
                <a16:creationId xmlns:a16="http://schemas.microsoft.com/office/drawing/2014/main" xmlns="" id="{17B709EB-FDB4-497D-B147-6E2B3D753987}"/>
              </a:ext>
            </a:extLst>
          </p:cNvPr>
          <p:cNvSpPr txBox="1"/>
          <p:nvPr/>
        </p:nvSpPr>
        <p:spPr>
          <a:xfrm>
            <a:off x="144648" y="4136420"/>
            <a:ext cx="35750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/>
              <a:t>Yazılım Geliştirme Uzmanı | Full-Stack GELİŞTİRİCİ</a:t>
            </a:r>
          </a:p>
          <a:p>
            <a:r>
              <a:rPr lang="tr-TR" sz="1050" b="1" dirty="0" smtClean="0"/>
              <a:t> </a:t>
            </a:r>
            <a:r>
              <a:rPr lang="tr-TR" sz="1050" dirty="0"/>
              <a:t>(</a:t>
            </a:r>
            <a:r>
              <a:rPr lang="tr-TR" sz="1050" dirty="0" smtClean="0"/>
              <a:t>07.2021 </a:t>
            </a:r>
            <a:r>
              <a:rPr lang="tr-TR" sz="1050" dirty="0"/>
              <a:t>– </a:t>
            </a:r>
            <a:r>
              <a:rPr lang="tr-TR" sz="1050" dirty="0" smtClean="0"/>
              <a:t>Halen)</a:t>
            </a:r>
            <a:endParaRPr lang="tr-TR" sz="1050" dirty="0"/>
          </a:p>
          <a:p>
            <a:r>
              <a:rPr lang="tr-TR" sz="1050" dirty="0" smtClean="0"/>
              <a:t>Türk Finansal Teknoloji-Turk Elektronik Para| </a:t>
            </a:r>
            <a:r>
              <a:rPr lang="tr-TR" sz="1050" dirty="0"/>
              <a:t>Ankara, TÜRKİYE</a:t>
            </a:r>
          </a:p>
        </p:txBody>
      </p:sp>
      <p:sp>
        <p:nvSpPr>
          <p:cNvPr id="66" name="Metin kutusu 57">
            <a:extLst>
              <a:ext uri="{FF2B5EF4-FFF2-40B4-BE49-F238E27FC236}">
                <a16:creationId xmlns:a16="http://schemas.microsoft.com/office/drawing/2014/main" xmlns="" id="{26A0D910-D607-4E02-9211-49867E9674C2}"/>
              </a:ext>
            </a:extLst>
          </p:cNvPr>
          <p:cNvSpPr txBox="1"/>
          <p:nvPr/>
        </p:nvSpPr>
        <p:spPr>
          <a:xfrm>
            <a:off x="166954" y="4671736"/>
            <a:ext cx="3099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 smtClean="0"/>
              <a:t>Onion Architecture Mimarisi kullanmak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 smtClean="0"/>
              <a:t>Kurum-Kuruluş-3.Parti-Web API(Rest-SOAP) ilgili projelere entegre etmek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 smtClean="0"/>
              <a:t>MSSql içerisinde Stored Procedure ile core bir yapı inşa ederek VB.NET projeleri geliştirmek-Önyüz:Telerik-Devexpress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 smtClean="0"/>
              <a:t>Katmanlı Mimari kullanarak Back-Office ekranları geliştirmek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4416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xmlns="" id="{7DABA384-DEE0-44D5-A36D-C80D7C29CCE0}"/>
              </a:ext>
            </a:extLst>
          </p:cNvPr>
          <p:cNvCxnSpPr/>
          <p:nvPr/>
        </p:nvCxnSpPr>
        <p:spPr>
          <a:xfrm>
            <a:off x="541595" y="715954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ECC3D19F-7C2A-4128-AD66-0C159B20D59F}"/>
              </a:ext>
            </a:extLst>
          </p:cNvPr>
          <p:cNvSpPr txBox="1"/>
          <p:nvPr/>
        </p:nvSpPr>
        <p:spPr>
          <a:xfrm>
            <a:off x="1389902" y="270753"/>
            <a:ext cx="3817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Programlama Dilleri, Projeler, Uygulamalar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554A535A-C271-4D7A-892E-D1439AE43A50}"/>
              </a:ext>
            </a:extLst>
          </p:cNvPr>
          <p:cNvSpPr txBox="1"/>
          <p:nvPr/>
        </p:nvSpPr>
        <p:spPr>
          <a:xfrm>
            <a:off x="333141" y="6412468"/>
            <a:ext cx="6392907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/>
              <a:t>JavaScript</a:t>
            </a:r>
            <a:endParaRPr lang="tr-T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jQuery</a:t>
            </a:r>
            <a:r>
              <a:rPr lang="tr-TR" sz="1050" b="1" dirty="0"/>
              <a:t> </a:t>
            </a:r>
            <a:r>
              <a:rPr lang="tr-TR" sz="1050" dirty="0"/>
              <a:t>ile DOM kullanarak </a:t>
            </a:r>
            <a:r>
              <a:rPr lang="tr-TR" sz="1050" dirty="0" err="1"/>
              <a:t>level-up</a:t>
            </a:r>
            <a:r>
              <a:rPr lang="tr-TR" sz="1050" dirty="0"/>
              <a:t> türünde mantık-zeka oyunu yaptım. Aktif. -&gt; </a:t>
            </a:r>
          </a:p>
          <a:p>
            <a:r>
              <a:rPr lang="tr-TR" sz="1050" b="1" dirty="0"/>
              <a:t>https://0638emre.github.io/simonGame/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Node.js </a:t>
            </a:r>
            <a:r>
              <a:rPr lang="tr-TR" sz="1050" dirty="0"/>
              <a:t>ile </a:t>
            </a:r>
            <a:r>
              <a:rPr lang="tr-TR" sz="1050" b="1" dirty="0"/>
              <a:t>Express.js </a:t>
            </a:r>
            <a:r>
              <a:rPr lang="tr-TR" sz="1050" dirty="0"/>
              <a:t>‘</a:t>
            </a:r>
            <a:r>
              <a:rPr lang="tr-TR" sz="1050" dirty="0" err="1"/>
              <a:t>yi</a:t>
            </a:r>
            <a:r>
              <a:rPr lang="tr-TR" sz="1050" dirty="0"/>
              <a:t> birlikte kullanarak Daily </a:t>
            </a:r>
            <a:r>
              <a:rPr lang="tr-TR" sz="1050" dirty="0" err="1"/>
              <a:t>Journal</a:t>
            </a:r>
            <a:r>
              <a:rPr lang="tr-TR" sz="1050" dirty="0"/>
              <a:t>(Günlük </a:t>
            </a:r>
            <a:r>
              <a:rPr lang="tr-TR" sz="1050" dirty="0" err="1"/>
              <a:t>blog</a:t>
            </a:r>
            <a:r>
              <a:rPr lang="tr-TR" sz="1050" dirty="0"/>
              <a:t> site) ve </a:t>
            </a:r>
            <a:r>
              <a:rPr lang="tr-TR" sz="1050" dirty="0" err="1"/>
              <a:t>toDoList</a:t>
            </a:r>
            <a:r>
              <a:rPr lang="tr-TR" sz="1050" dirty="0"/>
              <a:t> web servis yaptım. Ardından </a:t>
            </a:r>
            <a:r>
              <a:rPr lang="tr-TR" sz="1050" dirty="0" err="1"/>
              <a:t>database</a:t>
            </a:r>
            <a:r>
              <a:rPr lang="tr-TR" sz="1050" dirty="0"/>
              <a:t> kullanarak verileri depoladım ve şifreledim.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React.js </a:t>
            </a:r>
            <a:r>
              <a:rPr lang="tr-TR" sz="1050" dirty="0"/>
              <a:t>kullanarak kullanıcı </a:t>
            </a:r>
            <a:r>
              <a:rPr lang="tr-TR" sz="1050" dirty="0" err="1"/>
              <a:t>arayüzlü</a:t>
            </a:r>
            <a:r>
              <a:rPr lang="tr-TR" sz="1050" dirty="0"/>
              <a:t> </a:t>
            </a:r>
            <a:r>
              <a:rPr lang="tr-TR" sz="1050" dirty="0" err="1"/>
              <a:t>KeeperApp</a:t>
            </a:r>
            <a:r>
              <a:rPr lang="tr-TR" sz="1050" dirty="0"/>
              <a:t>(Not Tutucu) yaptım. Bileşen mantığı ile bu </a:t>
            </a:r>
            <a:r>
              <a:rPr lang="tr-TR" sz="1050" dirty="0" err="1"/>
              <a:t>ugulamayı</a:t>
            </a:r>
            <a:r>
              <a:rPr lang="tr-TR" sz="1050" dirty="0"/>
              <a:t> ufak parçalar halinde daha basit düzenlenebilir hale getirdim.</a:t>
            </a:r>
            <a:endParaRPr lang="tr-TR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React-Hooks</a:t>
            </a:r>
            <a:r>
              <a:rPr lang="tr-TR" sz="1050" b="1" dirty="0"/>
              <a:t> </a:t>
            </a:r>
            <a:r>
              <a:rPr lang="tr-TR" sz="1050" dirty="0"/>
              <a:t> ile yaptığım </a:t>
            </a:r>
            <a:r>
              <a:rPr lang="tr-TR" sz="1050" dirty="0" err="1"/>
              <a:t>KeeperApp</a:t>
            </a:r>
            <a:r>
              <a:rPr lang="tr-TR" sz="1050" dirty="0"/>
              <a:t> uygulamasında </a:t>
            </a:r>
            <a:r>
              <a:rPr lang="tr-TR" sz="1050" dirty="0" err="1"/>
              <a:t>class</a:t>
            </a:r>
            <a:r>
              <a:rPr lang="tr-TR" sz="1050" dirty="0"/>
              <a:t> </a:t>
            </a:r>
            <a:r>
              <a:rPr lang="tr-TR" sz="1050" dirty="0" err="1"/>
              <a:t>compenentlerin</a:t>
            </a:r>
            <a:r>
              <a:rPr lang="tr-TR" sz="1050" dirty="0"/>
              <a:t> karışıklığından kurtularak fonksiyonel yapıyı daha rahat kullandım.</a:t>
            </a:r>
            <a:endParaRPr lang="tr-TR" sz="105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332D6BE6-01DD-4210-9DA4-76C7EE0FDA77}"/>
              </a:ext>
            </a:extLst>
          </p:cNvPr>
          <p:cNvSpPr txBox="1"/>
          <p:nvPr/>
        </p:nvSpPr>
        <p:spPr>
          <a:xfrm>
            <a:off x="333140" y="8174489"/>
            <a:ext cx="63525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/>
              <a:t>Veritabanı</a:t>
            </a:r>
            <a:endParaRPr lang="tr-TR" sz="1400" b="1" dirty="0"/>
          </a:p>
          <a:p>
            <a:pPr algn="ctr"/>
            <a:endParaRPr lang="tr-TR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Sql</a:t>
            </a:r>
            <a:r>
              <a:rPr lang="tr-TR" sz="1050" b="1" dirty="0"/>
              <a:t> ve </a:t>
            </a:r>
            <a:r>
              <a:rPr lang="tr-TR" sz="1050" b="1" dirty="0" err="1"/>
              <a:t>Nosql</a:t>
            </a:r>
            <a:r>
              <a:rPr lang="tr-TR" sz="1050" b="1" dirty="0"/>
              <a:t> </a:t>
            </a:r>
            <a:r>
              <a:rPr lang="tr-TR" sz="1050" dirty="0"/>
              <a:t>türlerinde veri tuttum ve şifreledim.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MySql</a:t>
            </a:r>
            <a:r>
              <a:rPr lang="tr-TR" sz="1050" b="1" dirty="0"/>
              <a:t>, </a:t>
            </a:r>
            <a:r>
              <a:rPr lang="tr-TR" sz="1050" dirty="0"/>
              <a:t> </a:t>
            </a:r>
            <a:r>
              <a:rPr lang="tr-TR" sz="1050" dirty="0" err="1"/>
              <a:t>database</a:t>
            </a:r>
            <a:r>
              <a:rPr lang="tr-TR" sz="1050" dirty="0"/>
              <a:t> güvenliği ve data yedekleme konusunda tecrübe edindim.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MongoDb</a:t>
            </a:r>
            <a:r>
              <a:rPr lang="tr-TR" sz="1050" b="1" dirty="0"/>
              <a:t> </a:t>
            </a:r>
            <a:r>
              <a:rPr lang="tr-TR" sz="1050" dirty="0"/>
              <a:t>ile verilerimi 5 seviye kadar güvenlikli hale getirdim, bunu yaptığım </a:t>
            </a:r>
            <a:r>
              <a:rPr lang="tr-TR" sz="1050" dirty="0" err="1"/>
              <a:t>Secrets</a:t>
            </a:r>
            <a:r>
              <a:rPr lang="tr-TR" sz="1050" dirty="0"/>
              <a:t> isimli uygulamada</a:t>
            </a:r>
          </a:p>
          <a:p>
            <a:r>
              <a:rPr lang="tr-TR" sz="1050" dirty="0"/>
              <a:t> kullandım. </a:t>
            </a:r>
            <a:r>
              <a:rPr lang="tr-TR" sz="1050" dirty="0" err="1"/>
              <a:t>Mongoose’dan</a:t>
            </a:r>
            <a:r>
              <a:rPr lang="tr-TR" sz="1050" dirty="0"/>
              <a:t> ve Atlas’tan faydalandım. Çift doğrulamalı Google API kullandım. Doküman tabanlı veri modelleme yetisi edindim. </a:t>
            </a:r>
            <a:r>
              <a:rPr lang="tr-TR" sz="1050" dirty="0" err="1"/>
              <a:t>Lokasyon</a:t>
            </a:r>
            <a:r>
              <a:rPr lang="tr-TR" sz="1050" dirty="0"/>
              <a:t> tabanlı </a:t>
            </a:r>
            <a:r>
              <a:rPr lang="tr-TR" sz="1050" dirty="0" err="1"/>
              <a:t>indexler</a:t>
            </a:r>
            <a:r>
              <a:rPr lang="tr-TR" sz="1050" dirty="0"/>
              <a:t> ve arama hakkında tecrübe sahibi oldum.</a:t>
            </a:r>
            <a:endParaRPr lang="tr-TR" sz="1050" b="1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xmlns="" id="{2645E55F-2126-4341-8553-92668451AA4C}"/>
              </a:ext>
            </a:extLst>
          </p:cNvPr>
          <p:cNvCxnSpPr/>
          <p:nvPr/>
        </p:nvCxnSpPr>
        <p:spPr>
          <a:xfrm>
            <a:off x="3529595" y="715954"/>
            <a:ext cx="2988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6D8DA458-ED97-44CD-9611-D2039E05551D}"/>
              </a:ext>
            </a:extLst>
          </p:cNvPr>
          <p:cNvSpPr txBox="1"/>
          <p:nvPr/>
        </p:nvSpPr>
        <p:spPr>
          <a:xfrm>
            <a:off x="-2923566" y="9582617"/>
            <a:ext cx="6352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/>
              <a:t>2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A9A97F94-3D48-42C4-B421-CA8FACB6C8EC}"/>
              </a:ext>
            </a:extLst>
          </p:cNvPr>
          <p:cNvSpPr txBox="1"/>
          <p:nvPr/>
        </p:nvSpPr>
        <p:spPr>
          <a:xfrm>
            <a:off x="333140" y="4542726"/>
            <a:ext cx="630606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/>
              <a:t>Python</a:t>
            </a:r>
            <a:endParaRPr lang="tr-TR" sz="1400" b="1" dirty="0"/>
          </a:p>
          <a:p>
            <a:pPr algn="ctr"/>
            <a:endParaRPr lang="tr-T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Tkinter</a:t>
            </a:r>
            <a:r>
              <a:rPr lang="tr-TR" sz="1050" b="1" dirty="0"/>
              <a:t> </a:t>
            </a:r>
            <a:r>
              <a:rPr lang="tr-TR" sz="1050" dirty="0"/>
              <a:t>kullanarak </a:t>
            </a:r>
            <a:r>
              <a:rPr lang="tr-TR" sz="1050" dirty="0" err="1"/>
              <a:t>Password</a:t>
            </a:r>
            <a:r>
              <a:rPr lang="tr-TR" sz="1050" dirty="0"/>
              <a:t> </a:t>
            </a:r>
            <a:r>
              <a:rPr lang="tr-TR" sz="1050" dirty="0" err="1"/>
              <a:t>Generator</a:t>
            </a:r>
            <a:r>
              <a:rPr lang="tr-TR" sz="1050" dirty="0"/>
              <a:t>, </a:t>
            </a:r>
            <a:r>
              <a:rPr lang="tr-TR" sz="1050" dirty="0" err="1"/>
              <a:t>Pomodoro</a:t>
            </a:r>
            <a:r>
              <a:rPr lang="tr-TR" sz="1050" dirty="0"/>
              <a:t>, Sayısal Çevrim, ABD </a:t>
            </a:r>
            <a:r>
              <a:rPr lang="tr-TR" sz="1050" dirty="0" err="1"/>
              <a:t>Map</a:t>
            </a:r>
            <a:r>
              <a:rPr lang="tr-TR" sz="1050" dirty="0"/>
              <a:t> Gaming, Dil Öğrenme Kartı, BMI </a:t>
            </a:r>
            <a:r>
              <a:rPr lang="tr-TR" sz="1050" dirty="0" err="1"/>
              <a:t>Calculator</a:t>
            </a:r>
            <a:r>
              <a:rPr lang="tr-TR" sz="1050" dirty="0"/>
              <a:t> gibi </a:t>
            </a:r>
            <a:r>
              <a:rPr lang="tr-TR" sz="1050" dirty="0" err="1"/>
              <a:t>local</a:t>
            </a:r>
            <a:r>
              <a:rPr lang="tr-TR" sz="1050" dirty="0"/>
              <a:t> düzeyde masaüstü uygulamaları yaptım.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Smtplib</a:t>
            </a:r>
            <a:r>
              <a:rPr lang="tr-TR" sz="1050" b="1" dirty="0"/>
              <a:t> </a:t>
            </a:r>
            <a:r>
              <a:rPr lang="tr-TR" sz="1050" dirty="0"/>
              <a:t>kullanarak istenilen periyodlarda otomatik e posta mesajı gönderici </a:t>
            </a:r>
            <a:r>
              <a:rPr lang="tr-TR" sz="1050" dirty="0" err="1"/>
              <a:t>local</a:t>
            </a:r>
            <a:r>
              <a:rPr lang="tr-TR" sz="1050" dirty="0"/>
              <a:t> düzeyde uygulama yaptım.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dirty="0"/>
              <a:t> </a:t>
            </a:r>
            <a:r>
              <a:rPr lang="tr-TR" sz="1050" b="1" dirty="0"/>
              <a:t>API; </a:t>
            </a:r>
            <a:r>
              <a:rPr lang="tr-TR" sz="1050" dirty="0" err="1"/>
              <a:t>arayüzleri</a:t>
            </a:r>
            <a:r>
              <a:rPr lang="tr-TR" sz="1050" dirty="0"/>
              <a:t> kullanılarak webden alınan bilgi ile </a:t>
            </a:r>
            <a:r>
              <a:rPr lang="tr-TR" sz="1050" b="1" dirty="0" err="1"/>
              <a:t>Smtp</a:t>
            </a:r>
            <a:r>
              <a:rPr lang="tr-TR" sz="1050" b="1" dirty="0"/>
              <a:t> </a:t>
            </a:r>
            <a:r>
              <a:rPr lang="tr-TR" sz="1050" dirty="0"/>
              <a:t>ile harmanlayarak hava durumu, borsa gibi bildirim otomasyonları yaptım.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Beautiful</a:t>
            </a:r>
            <a:r>
              <a:rPr lang="tr-TR" sz="1050" b="1" dirty="0"/>
              <a:t> </a:t>
            </a:r>
            <a:r>
              <a:rPr lang="tr-TR" sz="1050" b="1" dirty="0" err="1"/>
              <a:t>Soup</a:t>
            </a:r>
            <a:r>
              <a:rPr lang="tr-TR" sz="1050" b="1" dirty="0"/>
              <a:t> </a:t>
            </a:r>
            <a:r>
              <a:rPr lang="tr-TR" sz="1050" dirty="0"/>
              <a:t>kullanarak web html, XML belgelerinden veri ayıklamak için kullandım.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Selenium</a:t>
            </a:r>
            <a:r>
              <a:rPr lang="tr-TR" sz="1050" b="1" dirty="0"/>
              <a:t> </a:t>
            </a:r>
            <a:r>
              <a:rPr lang="tr-TR" sz="1050" dirty="0"/>
              <a:t>kullanarak web uygulamalarını oynatma için işlevsel testler yazdım.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Flask</a:t>
            </a:r>
            <a:r>
              <a:rPr lang="tr-TR" sz="1050" b="1" dirty="0"/>
              <a:t> </a:t>
            </a:r>
            <a:r>
              <a:rPr lang="tr-TR" sz="1050" dirty="0" err="1"/>
              <a:t>Framework’ü</a:t>
            </a:r>
            <a:r>
              <a:rPr lang="tr-TR" sz="1050" dirty="0"/>
              <a:t> ile kullanıcı tabanlı </a:t>
            </a:r>
            <a:r>
              <a:rPr lang="tr-TR" sz="1050" dirty="0" err="1"/>
              <a:t>blog</a:t>
            </a:r>
            <a:r>
              <a:rPr lang="tr-TR" sz="1050" dirty="0"/>
              <a:t> sitesi yaptım. Aktif. -&gt;</a:t>
            </a:r>
          </a:p>
          <a:p>
            <a:r>
              <a:rPr lang="tr-TR" sz="1050" dirty="0"/>
              <a:t> </a:t>
            </a:r>
            <a:r>
              <a:rPr lang="tr-TR" sz="1050" b="1" dirty="0"/>
              <a:t>https://emre-blog.herokuapp.com/ 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C3F23FDC-0898-4AD1-A5A9-959E6CAF5EF4}"/>
              </a:ext>
            </a:extLst>
          </p:cNvPr>
          <p:cNvSpPr txBox="1"/>
          <p:nvPr/>
        </p:nvSpPr>
        <p:spPr>
          <a:xfrm>
            <a:off x="253393" y="1739944"/>
            <a:ext cx="630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1400" b="1" dirty="0"/>
          </a:p>
          <a:p>
            <a:endParaRPr lang="tr-TR" sz="1400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A72BFF3D-6E30-42DD-9F6E-E84789E5602F}"/>
              </a:ext>
            </a:extLst>
          </p:cNvPr>
          <p:cNvSpPr txBox="1"/>
          <p:nvPr/>
        </p:nvSpPr>
        <p:spPr>
          <a:xfrm>
            <a:off x="419986" y="782270"/>
            <a:ext cx="630606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/>
              <a:t>.Net Framework, </a:t>
            </a:r>
            <a:r>
              <a:rPr lang="tr-TR" sz="1400" b="1" dirty="0" err="1"/>
              <a:t>Asp.Net</a:t>
            </a:r>
            <a:r>
              <a:rPr lang="tr-TR" sz="1400" b="1" dirty="0"/>
              <a:t> – C#</a:t>
            </a:r>
          </a:p>
          <a:p>
            <a:pPr algn="ctr"/>
            <a:endParaRPr lang="tr-T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Object-</a:t>
            </a:r>
            <a:r>
              <a:rPr lang="tr-TR" sz="1050" b="1" dirty="0" err="1"/>
              <a:t>Oriented</a:t>
            </a:r>
            <a:r>
              <a:rPr lang="tr-TR" sz="1050" b="1" dirty="0"/>
              <a:t> </a:t>
            </a:r>
            <a:r>
              <a:rPr lang="tr-TR" sz="1050" dirty="0"/>
              <a:t>programlama mantığı ile çalıştım.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Entity</a:t>
            </a:r>
            <a:r>
              <a:rPr lang="tr-TR" sz="1050" b="1" dirty="0"/>
              <a:t> Framework </a:t>
            </a:r>
            <a:r>
              <a:rPr lang="tr-TR" sz="1050" dirty="0"/>
              <a:t> modelleme üniteleri geliştirerek </a:t>
            </a:r>
            <a:r>
              <a:rPr lang="tr-TR" sz="1050" dirty="0" err="1"/>
              <a:t>veritabanı</a:t>
            </a:r>
            <a:r>
              <a:rPr lang="tr-TR" sz="1050" dirty="0"/>
              <a:t> ile bağladım.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Agile</a:t>
            </a:r>
            <a:r>
              <a:rPr lang="tr-TR" sz="1050" b="1" dirty="0"/>
              <a:t> </a:t>
            </a:r>
            <a:r>
              <a:rPr lang="tr-TR" sz="1050" dirty="0"/>
              <a:t>prensipleri ile </a:t>
            </a:r>
            <a:r>
              <a:rPr lang="tr-TR" sz="1050" b="1" dirty="0"/>
              <a:t>Solid</a:t>
            </a:r>
            <a:r>
              <a:rPr lang="tr-TR" sz="1050" dirty="0"/>
              <a:t> kodlama tekniklerini ve </a:t>
            </a:r>
            <a:r>
              <a:rPr lang="tr-TR" sz="1050" b="1" dirty="0"/>
              <a:t>Design-</a:t>
            </a:r>
            <a:r>
              <a:rPr lang="tr-TR" sz="1050" b="1" dirty="0" err="1"/>
              <a:t>Pattern</a:t>
            </a:r>
            <a:r>
              <a:rPr lang="tr-TR" sz="1050" b="1" dirty="0"/>
              <a:t> </a:t>
            </a:r>
            <a:r>
              <a:rPr lang="tr-TR" sz="1050" dirty="0"/>
              <a:t>mimarisi kullandım.</a:t>
            </a:r>
            <a:endParaRPr lang="tr-TR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Api</a:t>
            </a:r>
            <a:r>
              <a:rPr lang="tr-TR" sz="1050" b="1" dirty="0"/>
              <a:t> </a:t>
            </a:r>
            <a:r>
              <a:rPr lang="tr-TR" sz="1050" dirty="0"/>
              <a:t>servisleri kullandım.(</a:t>
            </a:r>
            <a:r>
              <a:rPr lang="tr-TR" sz="1050" b="1" dirty="0" err="1"/>
              <a:t>RestApi</a:t>
            </a:r>
            <a:r>
              <a:rPr lang="tr-TR" sz="1050" dirty="0"/>
              <a:t> dağınık </a:t>
            </a:r>
            <a:r>
              <a:rPr lang="tr-TR" sz="1050" dirty="0" err="1"/>
              <a:t>patternini</a:t>
            </a:r>
            <a:r>
              <a:rPr lang="tr-TR" sz="1050" dirty="0"/>
              <a:t> </a:t>
            </a:r>
            <a:r>
              <a:rPr lang="tr-TR" sz="1050" dirty="0" err="1"/>
              <a:t>vedahi</a:t>
            </a:r>
            <a:r>
              <a:rPr lang="tr-TR" sz="1050" dirty="0"/>
              <a:t> bunu </a:t>
            </a:r>
            <a:r>
              <a:rPr lang="tr-TR" sz="1050" b="1" dirty="0"/>
              <a:t>SPA(</a:t>
            </a:r>
            <a:r>
              <a:rPr lang="tr-TR" sz="1050" b="1" dirty="0" err="1"/>
              <a:t>Angular</a:t>
            </a:r>
            <a:r>
              <a:rPr lang="tr-TR" sz="1050" b="1" dirty="0"/>
              <a:t>) </a:t>
            </a:r>
            <a:r>
              <a:rPr lang="tr-TR" sz="1050" dirty="0"/>
              <a:t>doğrultusunda kullandım.)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MVC </a:t>
            </a:r>
            <a:r>
              <a:rPr lang="tr-TR" sz="1050" b="1" dirty="0" err="1"/>
              <a:t>design-pattern</a:t>
            </a:r>
            <a:r>
              <a:rPr lang="tr-TR" sz="1050" b="1" dirty="0"/>
              <a:t> </a:t>
            </a:r>
            <a:r>
              <a:rPr lang="tr-TR" sz="1050" dirty="0"/>
              <a:t>yaklaşımını kullandım.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xmlns="" id="{926CB328-0478-45CC-8B16-54C0FC848642}"/>
              </a:ext>
            </a:extLst>
          </p:cNvPr>
          <p:cNvSpPr txBox="1"/>
          <p:nvPr/>
        </p:nvSpPr>
        <p:spPr>
          <a:xfrm>
            <a:off x="376563" y="2263164"/>
            <a:ext cx="630606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/>
              <a:t>Angular</a:t>
            </a:r>
            <a:endParaRPr lang="tr-TR" sz="1400" b="1" dirty="0"/>
          </a:p>
          <a:p>
            <a:endParaRPr lang="tr-T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HTML/CSS	</a:t>
            </a:r>
            <a:r>
              <a:rPr lang="tr-TR" sz="1050" dirty="0"/>
              <a:t>-</a:t>
            </a:r>
            <a:r>
              <a:rPr lang="tr-TR" sz="1050" dirty="0" err="1"/>
              <a:t>Div</a:t>
            </a:r>
            <a:r>
              <a:rPr lang="tr-TR" sz="1050" dirty="0"/>
              <a:t> tabanlı </a:t>
            </a:r>
            <a:r>
              <a:rPr lang="tr-TR" sz="1050" dirty="0" err="1"/>
              <a:t>responsive</a:t>
            </a:r>
            <a:r>
              <a:rPr lang="tr-TR" sz="1050" dirty="0"/>
              <a:t> tasarımlar</a:t>
            </a:r>
          </a:p>
          <a:p>
            <a:pPr lvl="2"/>
            <a:r>
              <a:rPr lang="tr-TR" sz="1050" dirty="0"/>
              <a:t>-</a:t>
            </a:r>
            <a:r>
              <a:rPr lang="tr-TR" sz="1050" dirty="0" err="1"/>
              <a:t>Boostrap</a:t>
            </a:r>
            <a:r>
              <a:rPr lang="tr-TR" sz="1050" dirty="0"/>
              <a:t> araç tecrübesi</a:t>
            </a:r>
          </a:p>
          <a:p>
            <a:pPr lvl="2"/>
            <a:r>
              <a:rPr lang="tr-TR" sz="1050" dirty="0"/>
              <a:t>-Kullanıcı deneyimi bilgisi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Component, </a:t>
            </a:r>
            <a:r>
              <a:rPr lang="tr-TR" sz="1050" b="1" dirty="0" err="1"/>
              <a:t>Route</a:t>
            </a:r>
            <a:r>
              <a:rPr lang="tr-TR" sz="1050" b="1" dirty="0"/>
              <a:t>, </a:t>
            </a:r>
            <a:r>
              <a:rPr lang="tr-TR" sz="1050" b="1" dirty="0" err="1"/>
              <a:t>Module</a:t>
            </a:r>
            <a:r>
              <a:rPr lang="tr-TR" sz="1050" b="1" dirty="0"/>
              <a:t> , Service</a:t>
            </a:r>
            <a:r>
              <a:rPr lang="tr-TR" sz="1050" dirty="0"/>
              <a:t> gibi yapıları kullanarak </a:t>
            </a:r>
            <a:r>
              <a:rPr lang="tr-TR" sz="1050" dirty="0" err="1"/>
              <a:t>Api’den</a:t>
            </a:r>
            <a:r>
              <a:rPr lang="tr-TR" sz="1050" dirty="0"/>
              <a:t> gelen veriyi karşılayarak SPA(Simple </a:t>
            </a:r>
            <a:r>
              <a:rPr lang="tr-TR" sz="1050" dirty="0" err="1"/>
              <a:t>Page</a:t>
            </a:r>
            <a:r>
              <a:rPr lang="tr-TR" sz="1050" dirty="0"/>
              <a:t> Application) ile </a:t>
            </a:r>
            <a:r>
              <a:rPr lang="tr-TR" sz="1050" dirty="0" err="1"/>
              <a:t>front-end</a:t>
            </a:r>
            <a:r>
              <a:rPr lang="tr-TR" sz="1050" dirty="0"/>
              <a:t> mimarisini yazdım.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/>
              <a:t>MVC </a:t>
            </a:r>
            <a:r>
              <a:rPr lang="tr-TR" sz="1050" b="1" dirty="0" err="1"/>
              <a:t>design-pattern</a:t>
            </a:r>
            <a:r>
              <a:rPr lang="tr-TR" sz="1050" b="1" dirty="0"/>
              <a:t> </a:t>
            </a:r>
            <a:r>
              <a:rPr lang="tr-TR" sz="1050" dirty="0"/>
              <a:t>yaklaşımını burada da kullandım.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TypeScript</a:t>
            </a:r>
            <a:r>
              <a:rPr lang="tr-TR" sz="1050" b="1" dirty="0"/>
              <a:t> ve </a:t>
            </a:r>
            <a:r>
              <a:rPr lang="tr-TR" sz="1050" b="1" dirty="0" err="1"/>
              <a:t>JavaScript</a:t>
            </a:r>
            <a:r>
              <a:rPr lang="tr-TR" sz="1050" b="1" dirty="0"/>
              <a:t> </a:t>
            </a:r>
            <a:r>
              <a:rPr lang="tr-TR" sz="1050" dirty="0"/>
              <a:t>ile </a:t>
            </a:r>
            <a:r>
              <a:rPr lang="tr-TR" sz="1050" dirty="0" err="1"/>
              <a:t>component</a:t>
            </a:r>
            <a:r>
              <a:rPr lang="tr-TR" sz="1050" dirty="0"/>
              <a:t> içerisinde CRUD </a:t>
            </a:r>
            <a:r>
              <a:rPr lang="tr-TR" sz="1050" dirty="0" err="1"/>
              <a:t>metodları</a:t>
            </a:r>
            <a:r>
              <a:rPr lang="tr-TR" sz="1050" dirty="0"/>
              <a:t> yazdım.</a:t>
            </a:r>
            <a:endParaRPr lang="tr-TR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Reactive</a:t>
            </a:r>
            <a:r>
              <a:rPr lang="tr-TR" sz="1050" b="1" dirty="0"/>
              <a:t>-Form </a:t>
            </a:r>
            <a:r>
              <a:rPr lang="tr-TR" sz="1050" dirty="0"/>
              <a:t>‘</a:t>
            </a:r>
            <a:r>
              <a:rPr lang="tr-TR" sz="1050" dirty="0" err="1"/>
              <a:t>ları</a:t>
            </a:r>
            <a:r>
              <a:rPr lang="tr-TR" sz="1050" dirty="0"/>
              <a:t> kullanıcı etkileşimi için kullandım.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Pipe-Guard</a:t>
            </a:r>
            <a:r>
              <a:rPr lang="tr-TR" sz="1050" b="1" dirty="0"/>
              <a:t> </a:t>
            </a:r>
            <a:r>
              <a:rPr lang="tr-TR" sz="1050" dirty="0"/>
              <a:t>gibi işlevsel mimarileri kullandım.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50" b="1" dirty="0" err="1"/>
              <a:t>Toastr-Alertify</a:t>
            </a:r>
            <a:r>
              <a:rPr lang="tr-TR" sz="1050" b="1" dirty="0"/>
              <a:t> </a:t>
            </a:r>
            <a:r>
              <a:rPr lang="tr-TR" sz="1050" dirty="0"/>
              <a:t>gibi 3.parti paketleri kullanıcı uyarı sistemi olarak kullandım.</a:t>
            </a:r>
            <a:endParaRPr lang="tr-TR" sz="1050" b="1" dirty="0"/>
          </a:p>
        </p:txBody>
      </p:sp>
    </p:spTree>
    <p:extLst>
      <p:ext uri="{BB962C8B-B14F-4D97-AF65-F5344CB8AC3E}">
        <p14:creationId xmlns:p14="http://schemas.microsoft.com/office/powerpoint/2010/main" val="251304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636</Words>
  <Application>Microsoft Office PowerPoint</Application>
  <PresentationFormat>A4 Paper (210x297 mm)</PresentationFormat>
  <Paragraphs>111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Enis Altıok (AKS-İnsan Kaynakları, Satın Alma ve İdari İşler)</dc:creator>
  <cp:keywords>HİZMETE ÖZEL, KVKK - Yok</cp:keywords>
  <cp:lastModifiedBy>Microsoft account</cp:lastModifiedBy>
  <cp:revision>99</cp:revision>
  <dcterms:created xsi:type="dcterms:W3CDTF">2020-02-20T09:50:48Z</dcterms:created>
  <dcterms:modified xsi:type="dcterms:W3CDTF">2022-06-01T17:04:15Z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9feb349c-f81d-4369-b4c0-7ce4f4a78984</vt:lpwstr>
  </property>
  <property fmtid="{D5CDD505-2E9C-101B-9397-08002B2CF9AE}" pid="3" name="KVKK">
    <vt:lpwstr>KY-6f760816</vt:lpwstr>
  </property>
  <property fmtid="{D5CDD505-2E9C-101B-9397-08002B2CF9AE}" pid="4" name="Classification">
    <vt:lpwstr>Ho-4f26606f</vt:lpwstr>
  </property>
</Properties>
</file>